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0.xml" ContentType="application/vnd.openxmlformats-officedocument.presentationml.tags+xml"/>
  <Override PartName="/ppt/notesSlides/notesSlide13.xml" ContentType="application/vnd.openxmlformats-officedocument.presentationml.notesSlide+xml"/>
  <Override PartName="/ppt/tags/tag11.xml" ContentType="application/vnd.openxmlformats-officedocument.presentationml.tags+xml"/>
  <Override PartName="/ppt/notesSlides/notesSlide14.xml" ContentType="application/vnd.openxmlformats-officedocument.presentationml.notesSlide+xml"/>
  <Override PartName="/ppt/tags/tag12.xml" ContentType="application/vnd.openxmlformats-officedocument.presentationml.tags+xml"/>
  <Override PartName="/ppt/notesSlides/notesSlide15.xml" ContentType="application/vnd.openxmlformats-officedocument.presentationml.notesSlide+xml"/>
  <Override PartName="/ppt/tags/tag13.xml" ContentType="application/vnd.openxmlformats-officedocument.presentationml.tags+xml"/>
  <Override PartName="/ppt/notesSlides/notesSlide16.xml" ContentType="application/vnd.openxmlformats-officedocument.presentationml.notesSlide+xml"/>
  <Override PartName="/ppt/tags/tag14.xml" ContentType="application/vnd.openxmlformats-officedocument.presentationml.tags+xml"/>
  <Override PartName="/ppt/notesSlides/notesSlide17.xml" ContentType="application/vnd.openxmlformats-officedocument.presentationml.notesSlide+xml"/>
  <Override PartName="/ppt/tags/tag15.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6.xml" ContentType="application/vnd.openxmlformats-officedocument.presentationml.tags+xml"/>
  <Override PartName="/ppt/notesSlides/notesSlide20.xml" ContentType="application/vnd.openxmlformats-officedocument.presentationml.notesSlide+xml"/>
  <Override PartName="/ppt/tags/tag17.xml" ContentType="application/vnd.openxmlformats-officedocument.presentationml.tags+xml"/>
  <Override PartName="/ppt/notesSlides/notesSlide21.xml" ContentType="application/vnd.openxmlformats-officedocument.presentationml.notesSlide+xml"/>
  <Override PartName="/ppt/tags/tag18.xml" ContentType="application/vnd.openxmlformats-officedocument.presentationml.tags+xml"/>
  <Override PartName="/ppt/notesSlides/notesSlide22.xml" ContentType="application/vnd.openxmlformats-officedocument.presentationml.notesSlide+xml"/>
  <Override PartName="/ppt/tags/tag19.xml" ContentType="application/vnd.openxmlformats-officedocument.presentationml.tags+xml"/>
  <Override PartName="/ppt/notesSlides/notesSlide23.xml" ContentType="application/vnd.openxmlformats-officedocument.presentationml.notesSlide+xml"/>
  <Override PartName="/ppt/tags/tag20.xml" ContentType="application/vnd.openxmlformats-officedocument.presentationml.tags+xml"/>
  <Override PartName="/ppt/notesSlides/notesSlide24.xml" ContentType="application/vnd.openxmlformats-officedocument.presentationml.notesSlide+xml"/>
  <Override PartName="/ppt/tags/tag21.xml" ContentType="application/vnd.openxmlformats-officedocument.presentationml.tags+xml"/>
  <Override PartName="/ppt/notesSlides/notesSlide25.xml" ContentType="application/vnd.openxmlformats-officedocument.presentationml.notesSlide+xml"/>
  <Override PartName="/ppt/tags/tag22.xml" ContentType="application/vnd.openxmlformats-officedocument.presentationml.tags+xml"/>
  <Override PartName="/ppt/notesSlides/notesSlide26.xml" ContentType="application/vnd.openxmlformats-officedocument.presentationml.notesSlide+xml"/>
  <Override PartName="/ppt/tags/tag23.xml" ContentType="application/vnd.openxmlformats-officedocument.presentationml.tags+xml"/>
  <Override PartName="/ppt/notesSlides/notesSlide27.xml" ContentType="application/vnd.openxmlformats-officedocument.presentationml.notesSlide+xml"/>
  <Override PartName="/ppt/tags/tag24.xml" ContentType="application/vnd.openxmlformats-officedocument.presentationml.tags+xml"/>
  <Override PartName="/ppt/notesSlides/notesSlide28.xml" ContentType="application/vnd.openxmlformats-officedocument.presentationml.notesSlide+xml"/>
  <Override PartName="/ppt/tags/tag25.xml" ContentType="application/vnd.openxmlformats-officedocument.presentationml.tags+xml"/>
  <Override PartName="/ppt/notesSlides/notesSlide29.xml" ContentType="application/vnd.openxmlformats-officedocument.presentationml.notesSlide+xml"/>
  <Override PartName="/ppt/tags/tag26.xml" ContentType="application/vnd.openxmlformats-officedocument.presentationml.tags+xml"/>
  <Override PartName="/ppt/notesSlides/notesSlide30.xml" ContentType="application/vnd.openxmlformats-officedocument.presentationml.notesSlide+xml"/>
  <Override PartName="/ppt/tags/tag27.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28.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29.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30.xml" ContentType="application/vnd.openxmlformats-officedocument.presentationml.tags+xml"/>
  <Override PartName="/ppt/notesSlides/notesSlide37.xml" ContentType="application/vnd.openxmlformats-officedocument.presentationml.notesSlide+xml"/>
  <Override PartName="/ppt/tags/tag31.xml" ContentType="application/vnd.openxmlformats-officedocument.presentationml.tags+xml"/>
  <Override PartName="/ppt/notesSlides/notesSlide38.xml" ContentType="application/vnd.openxmlformats-officedocument.presentationml.notesSlide+xml"/>
  <Override PartName="/ppt/tags/tag32.xml" ContentType="application/vnd.openxmlformats-officedocument.presentationml.tags+xml"/>
  <Override PartName="/ppt/notesSlides/notesSlide3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77" r:id="rId1"/>
  </p:sldMasterIdLst>
  <p:notesMasterIdLst>
    <p:notesMasterId r:id="rId41"/>
  </p:notesMasterIdLst>
  <p:handoutMasterIdLst>
    <p:handoutMasterId r:id="rId42"/>
  </p:handoutMasterIdLst>
  <p:sldIdLst>
    <p:sldId id="256" r:id="rId2"/>
    <p:sldId id="257" r:id="rId3"/>
    <p:sldId id="258" r:id="rId4"/>
    <p:sldId id="259" r:id="rId5"/>
    <p:sldId id="260" r:id="rId6"/>
    <p:sldId id="261" r:id="rId7"/>
    <p:sldId id="296"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4" r:id="rId29"/>
    <p:sldId id="285" r:id="rId30"/>
    <p:sldId id="286" r:id="rId31"/>
    <p:sldId id="287" r:id="rId32"/>
    <p:sldId id="297" r:id="rId33"/>
    <p:sldId id="289" r:id="rId34"/>
    <p:sldId id="290" r:id="rId35"/>
    <p:sldId id="291" r:id="rId36"/>
    <p:sldId id="298" r:id="rId37"/>
    <p:sldId id="293" r:id="rId38"/>
    <p:sldId id="294" r:id="rId39"/>
    <p:sldId id="295" r:id="rId40"/>
  </p:sldIdLst>
  <p:sldSz cx="9144000" cy="6858000" type="screen4x3"/>
  <p:notesSz cx="6858000" cy="9144000"/>
  <p:defaultTextStyle>
    <a:defPPr>
      <a:defRPr lang="en-US"/>
    </a:defPPr>
    <a:lvl1pPr algn="ctr" rtl="0" fontAlgn="base">
      <a:spcBef>
        <a:spcPct val="0"/>
      </a:spcBef>
      <a:spcAft>
        <a:spcPct val="0"/>
      </a:spcAft>
      <a:defRPr sz="3600"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e Cannon" initials="JC" lastIdx="15" clrIdx="0"/>
  <p:cmAuthor id="1" name="Sheryl Nelson" initials="SN"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93B5"/>
    <a:srgbClr val="7030A0"/>
    <a:srgbClr val="BC8600"/>
    <a:srgbClr val="F0AD00"/>
    <a:srgbClr val="FFCC00"/>
    <a:srgbClr val="327651"/>
    <a:srgbClr val="2A6444"/>
    <a:srgbClr val="19894C"/>
    <a:srgbClr val="FFFF66"/>
    <a:srgbClr val="6BB7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415" autoAdjust="0"/>
    <p:restoredTop sz="72812" autoAdjust="0"/>
  </p:normalViewPr>
  <p:slideViewPr>
    <p:cSldViewPr>
      <p:cViewPr varScale="1">
        <p:scale>
          <a:sx n="95" d="100"/>
          <a:sy n="95" d="100"/>
        </p:scale>
        <p:origin x="265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6016"/>
    </p:cViewPr>
  </p:sorterViewPr>
  <p:notesViewPr>
    <p:cSldViewPr>
      <p:cViewPr varScale="1">
        <p:scale>
          <a:sx n="82" d="100"/>
          <a:sy n="82" d="100"/>
        </p:scale>
        <p:origin x="2432" y="16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48"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27C1EF87-857B-42B0-8FE8-69FA2FA10E46}" type="datetimeFigureOut">
              <a:rPr lang="en-US"/>
              <a:pPr>
                <a:defRPr/>
              </a:pPr>
              <a:t>2/22/2018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396AFB27-51B9-4823-A15A-C013B9B84669}" type="slidenum">
              <a:rPr lang="en-US"/>
              <a:pPr>
                <a:defRPr/>
              </a:pPr>
              <a:t>‹#›</a:t>
            </a:fld>
            <a:endParaRPr lang="en-US"/>
          </a:p>
        </p:txBody>
      </p:sp>
    </p:spTree>
    <p:extLst>
      <p:ext uri="{BB962C8B-B14F-4D97-AF65-F5344CB8AC3E}">
        <p14:creationId xmlns:p14="http://schemas.microsoft.com/office/powerpoint/2010/main" val="10289249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200">
                <a:latin typeface="Arial" charset="0"/>
                <a:cs typeface="Arial" charset="0"/>
              </a:defRPr>
            </a:lvl1pPr>
          </a:lstStyle>
          <a:p>
            <a:pPr>
              <a:defRPr/>
            </a:pPr>
            <a:endParaRPr lang="en-US"/>
          </a:p>
        </p:txBody>
      </p:sp>
      <p:sp>
        <p:nvSpPr>
          <p:cNvPr id="93187"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838200" y="685800"/>
            <a:ext cx="2514600" cy="1905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9" name="Rectangle 5"/>
          <p:cNvSpPr>
            <a:spLocks noGrp="1" noChangeArrowheads="1"/>
          </p:cNvSpPr>
          <p:nvPr>
            <p:ph type="body" sz="quarter" idx="3"/>
          </p:nvPr>
        </p:nvSpPr>
        <p:spPr bwMode="auto">
          <a:xfrm>
            <a:off x="192088" y="3127375"/>
            <a:ext cx="6510337" cy="5659438"/>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4279" name="Rectangle 7"/>
          <p:cNvSpPr txBox="1">
            <a:spLocks noGrp="1" noChangeArrowheads="1"/>
          </p:cNvSpPr>
          <p:nvPr/>
        </p:nvSpPr>
        <p:spPr bwMode="auto">
          <a:xfrm>
            <a:off x="1544638" y="8588375"/>
            <a:ext cx="42259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nchor="b"/>
          <a:lstStyle>
            <a:lvl1pPr defTabSz="966788" eaLnBrk="0" hangingPunct="0">
              <a:defRPr sz="3600">
                <a:solidFill>
                  <a:schemeClr val="tx1"/>
                </a:solidFill>
                <a:latin typeface="Arial" pitchFamily="34" charset="0"/>
                <a:cs typeface="Arial" pitchFamily="34" charset="0"/>
              </a:defRPr>
            </a:lvl1pPr>
            <a:lvl2pPr marL="742950" indent="-285750" defTabSz="966788" eaLnBrk="0" hangingPunct="0">
              <a:defRPr sz="3600">
                <a:solidFill>
                  <a:schemeClr val="tx1"/>
                </a:solidFill>
                <a:latin typeface="Arial" pitchFamily="34" charset="0"/>
                <a:cs typeface="Arial" pitchFamily="34" charset="0"/>
              </a:defRPr>
            </a:lvl2pPr>
            <a:lvl3pPr marL="1143000" indent="-228600" defTabSz="966788" eaLnBrk="0" hangingPunct="0">
              <a:defRPr sz="3600">
                <a:solidFill>
                  <a:schemeClr val="tx1"/>
                </a:solidFill>
                <a:latin typeface="Arial" pitchFamily="34" charset="0"/>
                <a:cs typeface="Arial" pitchFamily="34" charset="0"/>
              </a:defRPr>
            </a:lvl3pPr>
            <a:lvl4pPr marL="1600200" indent="-228600" defTabSz="966788" eaLnBrk="0" hangingPunct="0">
              <a:defRPr sz="3600">
                <a:solidFill>
                  <a:schemeClr val="tx1"/>
                </a:solidFill>
                <a:latin typeface="Arial" pitchFamily="34" charset="0"/>
                <a:cs typeface="Arial" pitchFamily="34" charset="0"/>
              </a:defRPr>
            </a:lvl4pPr>
            <a:lvl5pPr marL="2057400" indent="-228600" defTabSz="966788" eaLnBrk="0" hangingPunct="0">
              <a:defRPr sz="3600">
                <a:solidFill>
                  <a:schemeClr val="tx1"/>
                </a:solidFill>
                <a:latin typeface="Arial" pitchFamily="34" charset="0"/>
                <a:cs typeface="Arial" pitchFamily="34" charset="0"/>
              </a:defRPr>
            </a:lvl5pPr>
            <a:lvl6pPr marL="25146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defRPr/>
            </a:pPr>
            <a:r>
              <a:rPr lang="en-US" sz="900" i="1" dirty="0"/>
              <a:t>Multimedia Lecture Support Package to Accompany Essentials of Marketing </a:t>
            </a:r>
          </a:p>
          <a:p>
            <a:pPr eaLnBrk="1" hangingPunct="1">
              <a:defRPr/>
            </a:pPr>
            <a:r>
              <a:rPr lang="en-US" sz="900" i="1" dirty="0"/>
              <a:t>Lecture Script 1-</a:t>
            </a:r>
            <a:fld id="{32DC7538-BD46-41B5-9409-3CC7B2022BB6}" type="slidenum">
              <a:rPr lang="en-US" sz="900" i="1" smtClean="0"/>
              <a:pPr eaLnBrk="1" hangingPunct="1">
                <a:defRPr/>
              </a:pPr>
              <a:t>‹#›</a:t>
            </a:fld>
            <a:endParaRPr lang="en-US" sz="900" i="1" dirty="0"/>
          </a:p>
        </p:txBody>
      </p:sp>
    </p:spTree>
    <p:extLst>
      <p:ext uri="{BB962C8B-B14F-4D97-AF65-F5344CB8AC3E}">
        <p14:creationId xmlns:p14="http://schemas.microsoft.com/office/powerpoint/2010/main" val="13000597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
          <p:cNvSpPr>
            <a:spLocks noGrp="1" noRot="1" noChangeAspect="1" noChangeArrowheads="1" noTextEdit="1"/>
          </p:cNvSpPr>
          <p:nvPr>
            <p:ph type="sldImg"/>
          </p:nvPr>
        </p:nvSpPr>
        <p:spPr>
          <a:xfrm>
            <a:off x="527050" y="561975"/>
            <a:ext cx="3213100" cy="2409825"/>
          </a:xfrm>
          <a:ln/>
        </p:spPr>
      </p:sp>
      <p:sp>
        <p:nvSpPr>
          <p:cNvPr id="973829" name="Text Box 5"/>
          <p:cNvSpPr txBox="1">
            <a:spLocks noChangeArrowheads="1"/>
          </p:cNvSpPr>
          <p:nvPr/>
        </p:nvSpPr>
        <p:spPr bwMode="auto">
          <a:xfrm>
            <a:off x="685800" y="7620000"/>
            <a:ext cx="5854700" cy="466725"/>
          </a:xfrm>
          <a:prstGeom prst="rect">
            <a:avLst/>
          </a:prstGeom>
          <a:noFill/>
          <a:ln>
            <a:noFill/>
          </a:ln>
          <a:extLst/>
        </p:spPr>
        <p:txBody>
          <a:bodyPr lIns="96790" tIns="48395" rIns="96790" bIns="48395">
            <a:spAutoFit/>
          </a:bodyPr>
          <a:lstStyle>
            <a:lvl1pPr algn="l" defTabSz="968375">
              <a:defRPr>
                <a:solidFill>
                  <a:schemeClr val="tx1"/>
                </a:solidFill>
                <a:latin typeface="Arial" charset="0"/>
                <a:cs typeface="Arial" charset="0"/>
              </a:defRPr>
            </a:lvl1pPr>
            <a:lvl2pPr marL="768350" indent="-293688" algn="l" defTabSz="968375">
              <a:defRPr>
                <a:solidFill>
                  <a:schemeClr val="tx1"/>
                </a:solidFill>
                <a:latin typeface="Arial" charset="0"/>
                <a:cs typeface="Arial" charset="0"/>
              </a:defRPr>
            </a:lvl2pPr>
            <a:lvl3pPr marL="1185863" indent="-239713" algn="l" defTabSz="968375">
              <a:defRPr>
                <a:solidFill>
                  <a:schemeClr val="tx1"/>
                </a:solidFill>
                <a:latin typeface="Arial" charset="0"/>
                <a:cs typeface="Arial" charset="0"/>
              </a:defRPr>
            </a:lvl3pPr>
            <a:lvl4pPr marL="1660525" indent="-238125" algn="l" defTabSz="968375">
              <a:defRPr>
                <a:solidFill>
                  <a:schemeClr val="tx1"/>
                </a:solidFill>
                <a:latin typeface="Arial" charset="0"/>
                <a:cs typeface="Arial" charset="0"/>
              </a:defRPr>
            </a:lvl4pPr>
            <a:lvl5pPr marL="2132013" indent="-234950" algn="l" defTabSz="968375">
              <a:defRPr>
                <a:solidFill>
                  <a:schemeClr val="tx1"/>
                </a:solidFill>
                <a:latin typeface="Arial" charset="0"/>
                <a:cs typeface="Arial" charset="0"/>
              </a:defRPr>
            </a:lvl5pPr>
            <a:lvl6pPr marL="2589213" indent="-234950" defTabSz="968375" fontAlgn="base">
              <a:spcBef>
                <a:spcPct val="0"/>
              </a:spcBef>
              <a:spcAft>
                <a:spcPct val="0"/>
              </a:spcAft>
              <a:defRPr>
                <a:solidFill>
                  <a:schemeClr val="tx1"/>
                </a:solidFill>
                <a:latin typeface="Arial" charset="0"/>
                <a:cs typeface="Arial" charset="0"/>
              </a:defRPr>
            </a:lvl6pPr>
            <a:lvl7pPr marL="3046413" indent="-234950" defTabSz="968375" fontAlgn="base">
              <a:spcBef>
                <a:spcPct val="0"/>
              </a:spcBef>
              <a:spcAft>
                <a:spcPct val="0"/>
              </a:spcAft>
              <a:defRPr>
                <a:solidFill>
                  <a:schemeClr val="tx1"/>
                </a:solidFill>
                <a:latin typeface="Arial" charset="0"/>
                <a:cs typeface="Arial" charset="0"/>
              </a:defRPr>
            </a:lvl7pPr>
            <a:lvl8pPr marL="3503613" indent="-234950" defTabSz="968375" fontAlgn="base">
              <a:spcBef>
                <a:spcPct val="0"/>
              </a:spcBef>
              <a:spcAft>
                <a:spcPct val="0"/>
              </a:spcAft>
              <a:defRPr>
                <a:solidFill>
                  <a:schemeClr val="tx1"/>
                </a:solidFill>
                <a:latin typeface="Arial" charset="0"/>
                <a:cs typeface="Arial" charset="0"/>
              </a:defRPr>
            </a:lvl8pPr>
            <a:lvl9pPr marL="3960813" indent="-234950" defTabSz="968375" fontAlgn="base">
              <a:spcBef>
                <a:spcPct val="0"/>
              </a:spcBef>
              <a:spcAft>
                <a:spcPct val="0"/>
              </a:spcAft>
              <a:defRPr>
                <a:solidFill>
                  <a:schemeClr val="tx1"/>
                </a:solidFill>
                <a:latin typeface="Arial" charset="0"/>
                <a:cs typeface="Arial" charset="0"/>
              </a:defRPr>
            </a:lvl9pPr>
          </a:lstStyle>
          <a:p>
            <a:pPr algn="ctr">
              <a:defRPr/>
            </a:pPr>
            <a:r>
              <a:rPr lang="en-US" sz="1200" dirty="0">
                <a:latin typeface="Arial" pitchFamily="34" charset="0"/>
                <a:cs typeface="Arial" pitchFamily="34" charset="0"/>
              </a:rPr>
              <a:t>For use only with Perreault/Cannon/McCarthy texts. </a:t>
            </a:r>
            <a:br>
              <a:rPr lang="en-US" sz="1200" dirty="0">
                <a:latin typeface="Arial" pitchFamily="34" charset="0"/>
                <a:cs typeface="Arial" pitchFamily="34" charset="0"/>
              </a:rPr>
            </a:br>
            <a:r>
              <a:rPr lang="en-US" sz="1200" dirty="0">
                <a:latin typeface="Arial" pitchFamily="34" charset="0"/>
                <a:cs typeface="Arial" pitchFamily="34" charset="0"/>
              </a:rPr>
              <a:t>© 2019 McGraw-Hill Companies, Inc. </a:t>
            </a:r>
            <a:endParaRPr lang="en-US" sz="1200" dirty="0">
              <a:effectLst>
                <a:outerShdw blurRad="38100" dist="38100" dir="2700000" algn="tl">
                  <a:srgbClr val="C0C0C0"/>
                </a:outerShdw>
              </a:effectLst>
              <a:latin typeface="Arial" pitchFamily="34" charset="0"/>
              <a:cs typeface="Arial" pitchFamily="34" charset="0"/>
            </a:endParaRPr>
          </a:p>
        </p:txBody>
      </p:sp>
      <p:sp>
        <p:nvSpPr>
          <p:cNvPr id="55301" name="Text Box 5"/>
          <p:cNvSpPr txBox="1">
            <a:spLocks noChangeArrowheads="1"/>
          </p:cNvSpPr>
          <p:nvPr/>
        </p:nvSpPr>
        <p:spPr bwMode="auto">
          <a:xfrm>
            <a:off x="1050925" y="3581400"/>
            <a:ext cx="51054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3200" b="1" dirty="0"/>
              <a:t>CHAPTER ONE</a:t>
            </a:r>
          </a:p>
          <a:p>
            <a:pPr eaLnBrk="1" hangingPunct="1"/>
            <a:endParaRPr lang="en-US" sz="2000" b="1" dirty="0"/>
          </a:p>
          <a:p>
            <a:pPr eaLnBrk="1" hangingPunct="1"/>
            <a:r>
              <a:rPr lang="en-US" sz="2000" b="1" dirty="0"/>
              <a:t>Lecture Notes for </a:t>
            </a:r>
          </a:p>
          <a:p>
            <a:pPr eaLnBrk="1" hangingPunct="1"/>
            <a:r>
              <a:rPr lang="en-US" sz="2000" b="1" i="1" dirty="0"/>
              <a:t>Essentials of Marketing </a:t>
            </a:r>
            <a:r>
              <a:rPr lang="en-US" sz="2000" b="1" dirty="0"/>
              <a:t>16e</a:t>
            </a:r>
          </a:p>
        </p:txBody>
      </p:sp>
    </p:spTree>
    <p:extLst>
      <p:ext uri="{BB962C8B-B14F-4D97-AF65-F5344CB8AC3E}">
        <p14:creationId xmlns:p14="http://schemas.microsoft.com/office/powerpoint/2010/main" val="1080793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Rot="1" noChangeAspect="1" noChangeArrowheads="1" noTextEdit="1"/>
          </p:cNvSpPr>
          <p:nvPr>
            <p:ph type="sldImg"/>
          </p:nvPr>
        </p:nvSpPr>
        <p:spPr>
          <a:xfrm>
            <a:off x="522288" y="549275"/>
            <a:ext cx="3216275" cy="2413000"/>
          </a:xfrm>
          <a:ln/>
        </p:spPr>
      </p:sp>
      <p:sp>
        <p:nvSpPr>
          <p:cNvPr id="56324" name="Rectangle 3"/>
          <p:cNvSpPr>
            <a:spLocks noGrp="1" noChangeArrowheads="1"/>
          </p:cNvSpPr>
          <p:nvPr>
            <p:ph type="body" idx="1"/>
          </p:nvPr>
        </p:nvSpPr>
        <p:spPr>
          <a:xfrm>
            <a:off x="195263" y="3124200"/>
            <a:ext cx="6510337" cy="56594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dirty="0"/>
              <a:t>At the end of this presentation, you should be able to :</a:t>
            </a:r>
          </a:p>
          <a:p>
            <a:pPr marL="228600" indent="-228600" eaLnBrk="1" hangingPunct="1"/>
            <a:endParaRPr lang="en-US" dirty="0"/>
          </a:p>
          <a:p>
            <a:pPr marL="228600" indent="-228600" eaLnBrk="1" hangingPunct="1">
              <a:buFontTx/>
              <a:buAutoNum type="arabicPeriod"/>
            </a:pPr>
            <a:r>
              <a:rPr lang="en-US" dirty="0"/>
              <a:t>Know what marketing is and why you should learn about it.</a:t>
            </a:r>
          </a:p>
          <a:p>
            <a:pPr marL="228600" indent="-228600" eaLnBrk="1" hangingPunct="1">
              <a:buFontTx/>
              <a:buAutoNum type="arabicPeriod"/>
            </a:pPr>
            <a:r>
              <a:rPr lang="en-US" dirty="0"/>
              <a:t>Understand the difference between marketing and macro-marketing.</a:t>
            </a:r>
          </a:p>
          <a:p>
            <a:pPr marL="228600" indent="-228600" eaLnBrk="1" hangingPunct="1">
              <a:buFontTx/>
              <a:buAutoNum type="arabicPeriod"/>
            </a:pPr>
            <a:r>
              <a:rPr lang="en-US" dirty="0"/>
              <a:t>Know the marketing functions and why marketing specialists—including intermediaries and collaborators—develop to perform them.  </a:t>
            </a:r>
          </a:p>
          <a:p>
            <a:pPr marL="228600" indent="-228600" eaLnBrk="1" hangingPunct="1">
              <a:buFontTx/>
              <a:buAutoNum type="arabicPeriod"/>
            </a:pPr>
            <a:r>
              <a:rPr lang="en-US" dirty="0"/>
              <a:t>Understand what a market-driven economy is and how it adjusts the macro-marketing system.</a:t>
            </a:r>
          </a:p>
        </p:txBody>
      </p:sp>
    </p:spTree>
    <p:extLst>
      <p:ext uri="{BB962C8B-B14F-4D97-AF65-F5344CB8AC3E}">
        <p14:creationId xmlns:p14="http://schemas.microsoft.com/office/powerpoint/2010/main" val="3749509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Rot="1" noChangeAspect="1" noChangeArrowheads="1" noTextEdit="1"/>
          </p:cNvSpPr>
          <p:nvPr>
            <p:ph type="sldImg"/>
          </p:nvPr>
        </p:nvSpPr>
        <p:spPr>
          <a:xfrm>
            <a:off x="522288" y="549275"/>
            <a:ext cx="3216275" cy="2413000"/>
          </a:xfrm>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dirty="0"/>
              <a:t>At the end of this presentation, you should be able to:</a:t>
            </a:r>
          </a:p>
          <a:p>
            <a:pPr marL="228600" indent="-228600" eaLnBrk="1" hangingPunct="1"/>
            <a:endParaRPr lang="en-US" dirty="0"/>
          </a:p>
          <a:p>
            <a:pPr marL="228600" indent="-228600" eaLnBrk="1" hangingPunct="1">
              <a:buFontTx/>
              <a:buAutoNum type="arabicPeriod" startAt="5"/>
            </a:pPr>
            <a:r>
              <a:rPr lang="en-US" dirty="0"/>
              <a:t>Know what the marketing concept is—and how it should guide a firm or nonprofit organization.</a:t>
            </a:r>
          </a:p>
          <a:p>
            <a:pPr marL="228600" indent="-228600" eaLnBrk="1" hangingPunct="1">
              <a:buFontTx/>
              <a:buAutoNum type="arabicPeriod" startAt="5"/>
            </a:pPr>
            <a:r>
              <a:rPr lang="en-US" dirty="0"/>
              <a:t>Understand what customer value is and why it is important to customer satisfaction.</a:t>
            </a:r>
          </a:p>
          <a:p>
            <a:pPr marL="228600" indent="-228600" eaLnBrk="1" hangingPunct="1">
              <a:buFontTx/>
              <a:buAutoNum type="arabicPeriod" startAt="5"/>
            </a:pPr>
            <a:r>
              <a:rPr lang="en-US" dirty="0"/>
              <a:t>Know how social responsibility and marketing ethics relate to the marketing concept.</a:t>
            </a:r>
          </a:p>
          <a:p>
            <a:pPr marL="228600" indent="-228600" eaLnBrk="1" hangingPunct="1">
              <a:buFontTx/>
              <a:buAutoNum type="arabicPeriod" startAt="5"/>
            </a:pPr>
            <a:r>
              <a:rPr lang="en-US" dirty="0"/>
              <a:t>Understand important new terms.</a:t>
            </a:r>
          </a:p>
          <a:p>
            <a:pPr marL="228600" indent="-228600" eaLnBrk="1" hangingPunct="1"/>
            <a:endParaRPr lang="en-US" dirty="0"/>
          </a:p>
        </p:txBody>
      </p:sp>
    </p:spTree>
    <p:extLst>
      <p:ext uri="{BB962C8B-B14F-4D97-AF65-F5344CB8AC3E}">
        <p14:creationId xmlns:p14="http://schemas.microsoft.com/office/powerpoint/2010/main" val="1512718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Rot="1" noChangeAspect="1" noChangeArrowheads="1" noTextEdit="1"/>
          </p:cNvSpPr>
          <p:nvPr>
            <p:ph type="sldImg"/>
          </p:nvPr>
        </p:nvSpPr>
        <p:spPr>
          <a:xfrm>
            <a:off x="522288" y="549275"/>
            <a:ext cx="3216275" cy="2413000"/>
          </a:xfrm>
          <a:ln/>
        </p:spPr>
      </p:sp>
      <p:sp>
        <p:nvSpPr>
          <p:cNvPr id="583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a:t>Summary Overview</a:t>
            </a:r>
          </a:p>
          <a:p>
            <a:pPr eaLnBrk="1" hangingPunct="1"/>
            <a:r>
              <a:rPr lang="en-US" dirty="0"/>
              <a:t>Many people are surprised when they realize how many different ideas and activities are included in the term “marketing.”</a:t>
            </a:r>
          </a:p>
          <a:p>
            <a:pPr eaLnBrk="1" hangingPunct="1"/>
            <a:endParaRPr lang="en-US" dirty="0"/>
          </a:p>
          <a:p>
            <a:pPr eaLnBrk="1" hangingPunct="1"/>
            <a:r>
              <a:rPr lang="en-US" b="1" dirty="0"/>
              <a:t>Key Issues</a:t>
            </a:r>
          </a:p>
          <a:p>
            <a:pPr eaLnBrk="1" hangingPunct="1">
              <a:buFontTx/>
              <a:buChar char="•"/>
            </a:pPr>
            <a:r>
              <a:rPr lang="en-US" b="1" dirty="0"/>
              <a:t> </a:t>
            </a:r>
            <a:r>
              <a:rPr lang="en-US" dirty="0"/>
              <a:t>Most people think that marketing involves selling and advertising. </a:t>
            </a:r>
          </a:p>
          <a:p>
            <a:pPr eaLnBrk="1" hangingPunct="1"/>
            <a:r>
              <a:rPr lang="en-US" b="1" dirty="0">
                <a:sym typeface="Wingdings" pitchFamily="2" charset="2"/>
              </a:rPr>
              <a:t> </a:t>
            </a:r>
            <a:r>
              <a:rPr lang="en-US" dirty="0"/>
              <a:t>Think about a manufacturer of bicycles: </a:t>
            </a:r>
          </a:p>
          <a:p>
            <a:pPr lvl="1" eaLnBrk="1" hangingPunct="1">
              <a:buFontTx/>
              <a:buChar char="•"/>
            </a:pPr>
            <a:r>
              <a:rPr lang="en-US" dirty="0"/>
              <a:t> many brand names;</a:t>
            </a:r>
          </a:p>
          <a:p>
            <a:pPr lvl="1" eaLnBrk="1" hangingPunct="1">
              <a:buFontTx/>
              <a:buChar char="•"/>
            </a:pPr>
            <a:r>
              <a:rPr lang="en-US" dirty="0"/>
              <a:t> many different bicycles;</a:t>
            </a:r>
          </a:p>
          <a:p>
            <a:pPr lvl="1" eaLnBrk="1" hangingPunct="1">
              <a:buFontTx/>
              <a:buChar char="•"/>
            </a:pPr>
            <a:r>
              <a:rPr lang="en-US" dirty="0"/>
              <a:t> many types of bicycles with various features;</a:t>
            </a:r>
          </a:p>
          <a:p>
            <a:pPr lvl="1" eaLnBrk="1" hangingPunct="1">
              <a:buFontTx/>
              <a:buChar char="•"/>
            </a:pPr>
            <a:r>
              <a:rPr lang="en-US" dirty="0"/>
              <a:t> prices range from low to very high.</a:t>
            </a:r>
          </a:p>
          <a:p>
            <a:pPr lvl="1" eaLnBrk="1" hangingPunct="1">
              <a:buFont typeface="Wingdings" pitchFamily="2" charset="2"/>
              <a:buNone/>
            </a:pPr>
            <a:endParaRPr lang="en-US" dirty="0"/>
          </a:p>
          <a:p>
            <a:pPr eaLnBrk="1" hangingPunct="1"/>
            <a:r>
              <a:rPr lang="en-US" b="1" i="1" dirty="0"/>
              <a:t>Discussion Question: Why are there so many varieties of bicycles?</a:t>
            </a:r>
          </a:p>
        </p:txBody>
      </p:sp>
      <p:sp>
        <p:nvSpPr>
          <p:cNvPr id="58373" name="Text Box 25"/>
          <p:cNvSpPr txBox="1">
            <a:spLocks noChangeArrowheads="1"/>
          </p:cNvSpPr>
          <p:nvPr/>
        </p:nvSpPr>
        <p:spPr bwMode="auto">
          <a:xfrm>
            <a:off x="4389438" y="400050"/>
            <a:ext cx="2438400" cy="205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6788" eaLnBrk="0" hangingPunct="0">
              <a:defRPr sz="3600">
                <a:solidFill>
                  <a:schemeClr val="tx1"/>
                </a:solidFill>
                <a:latin typeface="Arial" charset="0"/>
                <a:cs typeface="Arial" charset="0"/>
              </a:defRPr>
            </a:lvl1pPr>
            <a:lvl2pPr marL="742950" indent="-285750" defTabSz="966788" eaLnBrk="0" hangingPunct="0">
              <a:defRPr sz="3600">
                <a:solidFill>
                  <a:schemeClr val="tx1"/>
                </a:solidFill>
                <a:latin typeface="Arial" charset="0"/>
                <a:cs typeface="Arial" charset="0"/>
              </a:defRPr>
            </a:lvl2pPr>
            <a:lvl3pPr marL="1143000" indent="-228600" defTabSz="966788" eaLnBrk="0" hangingPunct="0">
              <a:defRPr sz="3600">
                <a:solidFill>
                  <a:schemeClr val="tx1"/>
                </a:solidFill>
                <a:latin typeface="Arial" charset="0"/>
                <a:cs typeface="Arial" charset="0"/>
              </a:defRPr>
            </a:lvl3pPr>
            <a:lvl4pPr marL="1600200" indent="-228600" defTabSz="966788" eaLnBrk="0" hangingPunct="0">
              <a:defRPr sz="3600">
                <a:solidFill>
                  <a:schemeClr val="tx1"/>
                </a:solidFill>
                <a:latin typeface="Arial" charset="0"/>
                <a:cs typeface="Arial" charset="0"/>
              </a:defRPr>
            </a:lvl4pPr>
            <a:lvl5pPr marL="2057400" indent="-228600" defTabSz="966788" eaLnBrk="0" hangingPunct="0">
              <a:defRPr sz="3600">
                <a:solidFill>
                  <a:schemeClr val="tx1"/>
                </a:solidFill>
                <a:latin typeface="Arial" charset="0"/>
                <a:cs typeface="Arial" charset="0"/>
              </a:defRPr>
            </a:lvl5pPr>
            <a:lvl6pPr marL="2514600" indent="-228600" algn="ctr" defTabSz="966788" eaLnBrk="0" fontAlgn="base" hangingPunct="0">
              <a:spcBef>
                <a:spcPct val="0"/>
              </a:spcBef>
              <a:spcAft>
                <a:spcPct val="0"/>
              </a:spcAft>
              <a:defRPr sz="3600">
                <a:solidFill>
                  <a:schemeClr val="tx1"/>
                </a:solidFill>
                <a:latin typeface="Arial" charset="0"/>
                <a:cs typeface="Arial" charset="0"/>
              </a:defRPr>
            </a:lvl6pPr>
            <a:lvl7pPr marL="2971800" indent="-228600" algn="ctr" defTabSz="966788" eaLnBrk="0" fontAlgn="base" hangingPunct="0">
              <a:spcBef>
                <a:spcPct val="0"/>
              </a:spcBef>
              <a:spcAft>
                <a:spcPct val="0"/>
              </a:spcAft>
              <a:defRPr sz="3600">
                <a:solidFill>
                  <a:schemeClr val="tx1"/>
                </a:solidFill>
                <a:latin typeface="Arial" charset="0"/>
                <a:cs typeface="Arial" charset="0"/>
              </a:defRPr>
            </a:lvl7pPr>
            <a:lvl8pPr marL="3429000" indent="-228600" algn="ctr" defTabSz="966788" eaLnBrk="0" fontAlgn="base" hangingPunct="0">
              <a:spcBef>
                <a:spcPct val="0"/>
              </a:spcBef>
              <a:spcAft>
                <a:spcPct val="0"/>
              </a:spcAft>
              <a:defRPr sz="3600">
                <a:solidFill>
                  <a:schemeClr val="tx1"/>
                </a:solidFill>
                <a:latin typeface="Arial" charset="0"/>
                <a:cs typeface="Arial" charset="0"/>
              </a:defRPr>
            </a:lvl8pPr>
            <a:lvl9pPr marL="3886200" indent="-228600" algn="ctr" defTabSz="966788"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a:p>
            <a:pPr algn="l" eaLnBrk="1" hangingPunct="1">
              <a:spcBef>
                <a:spcPct val="50000"/>
              </a:spcBef>
            </a:pPr>
            <a:endParaRPr lang="en-US" sz="1500" b="1" dirty="0"/>
          </a:p>
          <a:p>
            <a:pPr algn="l" eaLnBrk="1" hangingPunct="1">
              <a:spcBef>
                <a:spcPct val="50000"/>
              </a:spcBef>
            </a:pPr>
            <a:r>
              <a:rPr lang="en-US" sz="1500" b="1" dirty="0"/>
              <a:t> </a:t>
            </a:r>
          </a:p>
          <a:p>
            <a:pPr algn="l" eaLnBrk="1" hangingPunct="1">
              <a:spcBef>
                <a:spcPct val="50000"/>
              </a:spcBef>
            </a:pPr>
            <a:endParaRPr lang="en-US" sz="1500" b="1" dirty="0"/>
          </a:p>
        </p:txBody>
      </p:sp>
    </p:spTree>
    <p:extLst>
      <p:ext uri="{BB962C8B-B14F-4D97-AF65-F5344CB8AC3E}">
        <p14:creationId xmlns:p14="http://schemas.microsoft.com/office/powerpoint/2010/main" val="10131220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2"/>
          <p:cNvSpPr>
            <a:spLocks noGrp="1" noRot="1" noChangeAspect="1" noChangeArrowheads="1" noTextEdit="1"/>
          </p:cNvSpPr>
          <p:nvPr>
            <p:ph type="sldImg"/>
          </p:nvPr>
        </p:nvSpPr>
        <p:spPr>
          <a:xfrm>
            <a:off x="522288" y="549275"/>
            <a:ext cx="3216275" cy="2413000"/>
          </a:xfrm>
          <a:ln/>
        </p:spPr>
      </p:sp>
      <p:sp>
        <p:nvSpPr>
          <p:cNvPr id="59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a:t>Summary Overview</a:t>
            </a:r>
          </a:p>
          <a:p>
            <a:pPr eaLnBrk="1" hangingPunct="1"/>
            <a:r>
              <a:rPr lang="en-US" dirty="0"/>
              <a:t>By focusing on the many tasks involved in producing a bicycle, it is possible to get a feel for the wider range of marketing activities.</a:t>
            </a:r>
          </a:p>
          <a:p>
            <a:pPr eaLnBrk="1" hangingPunct="1"/>
            <a:endParaRPr lang="en-US" dirty="0"/>
          </a:p>
          <a:p>
            <a:pPr eaLnBrk="1" hangingPunct="1"/>
            <a:r>
              <a:rPr lang="en-US" b="1" dirty="0"/>
              <a:t>Key Issues</a:t>
            </a:r>
          </a:p>
          <a:p>
            <a:pPr eaLnBrk="1" hangingPunct="1"/>
            <a:r>
              <a:rPr lang="en-US" dirty="0"/>
              <a:t>Among the different things a manager must do in producing a bicycle, he/she must:</a:t>
            </a:r>
          </a:p>
          <a:p>
            <a:pPr lvl="1" eaLnBrk="1" hangingPunct="1"/>
            <a:r>
              <a:rPr lang="en-US" b="1" dirty="0">
                <a:sym typeface="Wingdings" pitchFamily="2" charset="2"/>
              </a:rPr>
              <a:t> A</a:t>
            </a:r>
            <a:r>
              <a:rPr lang="en-US" b="1" dirty="0"/>
              <a:t>nalyze the needs</a:t>
            </a:r>
            <a:r>
              <a:rPr lang="en-US" dirty="0"/>
              <a:t> of people who might buy a bike and decide if they want more or different models;</a:t>
            </a:r>
          </a:p>
          <a:p>
            <a:pPr lvl="1" eaLnBrk="1" hangingPunct="1"/>
            <a:r>
              <a:rPr lang="en-US" b="1" dirty="0">
                <a:sym typeface="Wingdings" pitchFamily="2" charset="2"/>
              </a:rPr>
              <a:t> D</a:t>
            </a:r>
            <a:r>
              <a:rPr lang="en-US" b="1" dirty="0"/>
              <a:t>etermine </a:t>
            </a:r>
            <a:r>
              <a:rPr lang="en-US" dirty="0"/>
              <a:t>how many of these people will want to buy bicycles, where in the world they live, and when they will </a:t>
            </a:r>
            <a:r>
              <a:rPr lang="en-US" b="1" dirty="0"/>
              <a:t>want </a:t>
            </a:r>
            <a:r>
              <a:rPr lang="en-US" dirty="0"/>
              <a:t>to buy;</a:t>
            </a:r>
          </a:p>
          <a:p>
            <a:pPr lvl="1" eaLnBrk="1" hangingPunct="1"/>
            <a:r>
              <a:rPr lang="en-US" b="1" dirty="0">
                <a:sym typeface="Wingdings" pitchFamily="2" charset="2"/>
              </a:rPr>
              <a:t> Identify competing companies </a:t>
            </a:r>
            <a:r>
              <a:rPr lang="en-US" b="0" dirty="0">
                <a:sym typeface="Wingdings" pitchFamily="2" charset="2"/>
              </a:rPr>
              <a:t>that also produce bikes, what kind they sell, and at what prices</a:t>
            </a:r>
            <a:r>
              <a:rPr lang="en-US" dirty="0"/>
              <a:t>;</a:t>
            </a:r>
          </a:p>
          <a:p>
            <a:pPr lvl="1" eaLnBrk="1" hangingPunct="1"/>
            <a:r>
              <a:rPr lang="en-US" b="1" dirty="0">
                <a:sym typeface="Wingdings" pitchFamily="2" charset="2"/>
              </a:rPr>
              <a:t> </a:t>
            </a:r>
            <a:r>
              <a:rPr lang="en-US" b="1" dirty="0"/>
              <a:t>Predict the designs of bikes</a:t>
            </a:r>
            <a:r>
              <a:rPr lang="en-US" dirty="0"/>
              <a:t>—frame and handlebar styles, derailleurs, types of wheels, brakes, and other accessories—different customers will want, and decide which of these people the firm will try to satisfy;</a:t>
            </a:r>
          </a:p>
          <a:p>
            <a:pPr lvl="1" eaLnBrk="1" hangingPunct="1"/>
            <a:r>
              <a:rPr lang="en-US" b="1" dirty="0">
                <a:sym typeface="Wingdings" pitchFamily="2" charset="2"/>
              </a:rPr>
              <a:t> </a:t>
            </a:r>
            <a:r>
              <a:rPr lang="en-US" b="1" dirty="0"/>
              <a:t>Determine whether to sell bikes directly to consumers or through retailers</a:t>
            </a:r>
            <a:r>
              <a:rPr lang="en-US" dirty="0"/>
              <a:t>—and if retailers, which ones should be used;</a:t>
            </a:r>
          </a:p>
          <a:p>
            <a:pPr lvl="1" eaLnBrk="1" hangingPunct="1"/>
            <a:r>
              <a:rPr lang="en-US" b="1" dirty="0">
                <a:sym typeface="Wingdings" pitchFamily="2" charset="2"/>
              </a:rPr>
              <a:t> Decide how to tell </a:t>
            </a:r>
            <a:r>
              <a:rPr lang="en-US" b="0" dirty="0">
                <a:sym typeface="Wingdings" pitchFamily="2" charset="2"/>
              </a:rPr>
              <a:t>potential customers about the firm’s bikes</a:t>
            </a:r>
            <a:r>
              <a:rPr lang="en-US" dirty="0"/>
              <a:t>;</a:t>
            </a:r>
          </a:p>
          <a:p>
            <a:pPr lvl="1" eaLnBrk="1" hangingPunct="1"/>
            <a:r>
              <a:rPr lang="en-US" b="1" dirty="0">
                <a:sym typeface="Wingdings" pitchFamily="2" charset="2"/>
              </a:rPr>
              <a:t> E</a:t>
            </a:r>
            <a:r>
              <a:rPr lang="en-US" b="1" dirty="0"/>
              <a:t>stimate</a:t>
            </a:r>
            <a:r>
              <a:rPr lang="en-US" dirty="0"/>
              <a:t> </a:t>
            </a:r>
            <a:r>
              <a:rPr lang="en-US" b="1" dirty="0"/>
              <a:t>the prices </a:t>
            </a:r>
            <a:r>
              <a:rPr lang="en-US" dirty="0"/>
              <a:t>potential customers are willing to pay for their bikes and if the firm can make a profit selling at those prices;</a:t>
            </a:r>
          </a:p>
          <a:p>
            <a:pPr lvl="1" eaLnBrk="1" hangingPunct="1"/>
            <a:r>
              <a:rPr lang="en-US" b="1" dirty="0">
                <a:sym typeface="Wingdings" pitchFamily="2" charset="2"/>
              </a:rPr>
              <a:t> </a:t>
            </a:r>
            <a:r>
              <a:rPr lang="en-US" b="0" dirty="0">
                <a:sym typeface="Wingdings" pitchFamily="2" charset="2"/>
              </a:rPr>
              <a:t>Figure out how to </a:t>
            </a:r>
            <a:r>
              <a:rPr lang="en-US" b="1" dirty="0">
                <a:sym typeface="Wingdings" pitchFamily="2" charset="2"/>
              </a:rPr>
              <a:t>provide customer</a:t>
            </a:r>
            <a:r>
              <a:rPr lang="en-US" b="0" dirty="0">
                <a:sym typeface="Wingdings" pitchFamily="2" charset="2"/>
              </a:rPr>
              <a:t> </a:t>
            </a:r>
            <a:r>
              <a:rPr lang="en-US" b="1" dirty="0">
                <a:sym typeface="Wingdings" pitchFamily="2" charset="2"/>
              </a:rPr>
              <a:t>service </a:t>
            </a:r>
            <a:r>
              <a:rPr lang="en-US" b="0" dirty="0">
                <a:sym typeface="Wingdings" pitchFamily="2" charset="2"/>
              </a:rPr>
              <a:t>if a customer has a problem after buying a bike</a:t>
            </a:r>
            <a:r>
              <a:rPr lang="en-US" dirty="0"/>
              <a:t>.</a:t>
            </a:r>
          </a:p>
          <a:p>
            <a:pPr lvl="1" eaLnBrk="1" hangingPunct="1"/>
            <a:endParaRPr lang="en-US" dirty="0"/>
          </a:p>
          <a:p>
            <a:pPr eaLnBrk="1" hangingPunct="1"/>
            <a:r>
              <a:rPr lang="en-US" b="1" i="1" dirty="0"/>
              <a:t>Discussion Question: How many of these activities are marketing activities? </a:t>
            </a:r>
          </a:p>
        </p:txBody>
      </p:sp>
      <p:sp>
        <p:nvSpPr>
          <p:cNvPr id="59397" name="Text Box 4"/>
          <p:cNvSpPr txBox="1">
            <a:spLocks noChangeArrowheads="1"/>
          </p:cNvSpPr>
          <p:nvPr/>
        </p:nvSpPr>
        <p:spPr bwMode="auto">
          <a:xfrm>
            <a:off x="4389438" y="398463"/>
            <a:ext cx="2436812" cy="171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9" tIns="48394" rIns="96789" bIns="48394">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a:p>
            <a:pPr algn="l" eaLnBrk="1" hangingPunct="1">
              <a:spcBef>
                <a:spcPct val="50000"/>
              </a:spcBef>
            </a:pPr>
            <a:endParaRPr lang="en-US" sz="1500" b="1" dirty="0"/>
          </a:p>
          <a:p>
            <a:pPr algn="l" eaLnBrk="1" hangingPunct="1">
              <a:spcBef>
                <a:spcPct val="50000"/>
              </a:spcBef>
            </a:pPr>
            <a:endParaRPr lang="en-US" sz="1500" b="1" dirty="0"/>
          </a:p>
        </p:txBody>
      </p:sp>
    </p:spTree>
    <p:extLst>
      <p:ext uri="{BB962C8B-B14F-4D97-AF65-F5344CB8AC3E}">
        <p14:creationId xmlns:p14="http://schemas.microsoft.com/office/powerpoint/2010/main" val="842307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Rot="1" noChangeAspect="1" noChangeArrowheads="1" noTextEdit="1"/>
          </p:cNvSpPr>
          <p:nvPr>
            <p:ph type="sldImg"/>
          </p:nvPr>
        </p:nvSpPr>
        <p:spPr>
          <a:xfrm>
            <a:off x="522288" y="549275"/>
            <a:ext cx="3216275" cy="2413000"/>
          </a:xfrm>
          <a:ln/>
        </p:spPr>
      </p:sp>
      <p:sp>
        <p:nvSpPr>
          <p:cNvPr id="61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a:t>Summary Overview</a:t>
            </a:r>
          </a:p>
          <a:p>
            <a:pPr eaLnBrk="1" hangingPunct="1"/>
            <a:r>
              <a:rPr lang="en-US" dirty="0"/>
              <a:t>Marketing is a pervasive activity. It is something that eventually touches everyone, and it dramatically affects peoples’ daily lives. The principles learned in marketing courses are directly and immediately applicable to students’ daily lives.</a:t>
            </a:r>
          </a:p>
          <a:p>
            <a:pPr eaLnBrk="1" hangingPunct="1"/>
            <a:endParaRPr lang="en-US" dirty="0"/>
          </a:p>
          <a:p>
            <a:pPr eaLnBrk="1" hangingPunct="1"/>
            <a:r>
              <a:rPr lang="en-US" b="1" dirty="0"/>
              <a:t>Key Issues</a:t>
            </a:r>
          </a:p>
          <a:p>
            <a:pPr eaLnBrk="1" hangingPunct="1"/>
            <a:r>
              <a:rPr lang="en-US" b="0" dirty="0">
                <a:sym typeface="Wingdings" pitchFamily="2" charset="2"/>
              </a:rPr>
              <a:t> </a:t>
            </a:r>
            <a:r>
              <a:rPr lang="en-US" b="0" dirty="0"/>
              <a:t>Marketing is </a:t>
            </a:r>
            <a:r>
              <a:rPr lang="en-US" b="1" u="none" dirty="0"/>
              <a:t>important to every consumer</a:t>
            </a:r>
            <a:r>
              <a:rPr lang="en-US" b="0" dirty="0"/>
              <a:t>.</a:t>
            </a:r>
          </a:p>
          <a:p>
            <a:pPr lvl="1" eaLnBrk="1" hangingPunct="1">
              <a:buFontTx/>
              <a:buChar char="•"/>
            </a:pPr>
            <a:r>
              <a:rPr lang="en-US" dirty="0"/>
              <a:t> People bear the costs of marketing via price. </a:t>
            </a:r>
          </a:p>
          <a:p>
            <a:pPr lvl="1" eaLnBrk="1" hangingPunct="1">
              <a:buFontTx/>
              <a:buChar char="•"/>
            </a:pPr>
            <a:r>
              <a:rPr lang="en-US" dirty="0"/>
              <a:t> Everyone buys or uses a product or service. </a:t>
            </a:r>
          </a:p>
          <a:p>
            <a:pPr lvl="1" eaLnBrk="1" hangingPunct="1">
              <a:buFontTx/>
              <a:buChar char="•"/>
            </a:pPr>
            <a:r>
              <a:rPr lang="en-US" dirty="0"/>
              <a:t> People shop, are exposed to advertising, and provide information to businesses. </a:t>
            </a:r>
          </a:p>
          <a:p>
            <a:pPr eaLnBrk="1" hangingPunct="1"/>
            <a:r>
              <a:rPr lang="en-US" b="0" u="none" dirty="0">
                <a:sym typeface="Wingdings" pitchFamily="2" charset="2"/>
              </a:rPr>
              <a:t> </a:t>
            </a:r>
            <a:r>
              <a:rPr lang="en-US" b="0" u="none" dirty="0"/>
              <a:t>Marketing is </a:t>
            </a:r>
            <a:r>
              <a:rPr lang="en-US" b="1" u="none" dirty="0"/>
              <a:t>important to your job</a:t>
            </a:r>
            <a:r>
              <a:rPr lang="en-US" b="0" dirty="0"/>
              <a:t>.</a:t>
            </a:r>
          </a:p>
          <a:p>
            <a:pPr lvl="1" eaLnBrk="1" hangingPunct="1">
              <a:buFontTx/>
              <a:buChar char="•"/>
            </a:pPr>
            <a:r>
              <a:rPr lang="en-US" dirty="0"/>
              <a:t> Selling</a:t>
            </a:r>
            <a:r>
              <a:rPr lang="en-US" baseline="0" dirty="0"/>
              <a:t> your ideas</a:t>
            </a:r>
            <a:r>
              <a:rPr lang="en-US" dirty="0"/>
              <a:t>.</a:t>
            </a:r>
          </a:p>
          <a:p>
            <a:pPr lvl="1" eaLnBrk="1" hangingPunct="1">
              <a:buFontTx/>
              <a:buChar char="•"/>
            </a:pPr>
            <a:r>
              <a:rPr lang="en-US" dirty="0"/>
              <a:t> Marketing offers career opportunities.</a:t>
            </a:r>
          </a:p>
          <a:p>
            <a:pPr marL="457200" marR="0" lvl="1" indent="0" algn="l" defTabSz="914400" rtl="0" eaLnBrk="1" fontAlgn="base" latinLnBrk="0" hangingPunct="1">
              <a:lnSpc>
                <a:spcPct val="100000"/>
              </a:lnSpc>
              <a:spcBef>
                <a:spcPct val="30000"/>
              </a:spcBef>
              <a:spcAft>
                <a:spcPct val="0"/>
              </a:spcAft>
              <a:buClrTx/>
              <a:buSzTx/>
              <a:buFontTx/>
              <a:buChar char="•"/>
              <a:tabLst/>
              <a:defRPr/>
            </a:pPr>
            <a:r>
              <a:rPr lang="en-US" baseline="0" dirty="0"/>
              <a:t> </a:t>
            </a:r>
            <a:r>
              <a:rPr lang="en-US" dirty="0"/>
              <a:t>Organizations exist to satisfy customers; marketing contributes to success.</a:t>
            </a:r>
          </a:p>
          <a:p>
            <a:pPr eaLnBrk="1" hangingPunct="1"/>
            <a:r>
              <a:rPr lang="en-US" b="1" u="none" baseline="0" dirty="0">
                <a:sym typeface="Wingdings" pitchFamily="2" charset="2"/>
              </a:rPr>
              <a:t>    </a:t>
            </a:r>
            <a:r>
              <a:rPr lang="en-US" b="0" u="none" dirty="0"/>
              <a:t>Marketing is </a:t>
            </a:r>
            <a:r>
              <a:rPr lang="en-US" b="1" u="none" dirty="0"/>
              <a:t>important to your next job</a:t>
            </a:r>
            <a:r>
              <a:rPr lang="en-US" b="0" dirty="0"/>
              <a:t>. </a:t>
            </a:r>
          </a:p>
          <a:p>
            <a:pPr lvl="1" eaLnBrk="1" hangingPunct="1">
              <a:buFontTx/>
              <a:buChar char="•"/>
            </a:pPr>
            <a:r>
              <a:rPr lang="en-US" dirty="0"/>
              <a:t> People have to market themselves.</a:t>
            </a:r>
          </a:p>
          <a:p>
            <a:pPr lvl="1" eaLnBrk="1" hangingPunct="1">
              <a:buFontTx/>
              <a:buChar char="•"/>
            </a:pPr>
            <a:endParaRPr lang="en-US" dirty="0"/>
          </a:p>
          <a:p>
            <a:pPr eaLnBrk="1" hangingPunct="1"/>
            <a:r>
              <a:rPr lang="en-US" b="1" i="1" dirty="0"/>
              <a:t>Discussion Question: How would a knowledge of marketing benefit an accountant? A computer system designer? An attorney? A physician? </a:t>
            </a:r>
            <a:r>
              <a:rPr lang="en-US" b="1" dirty="0"/>
              <a:t> </a:t>
            </a:r>
          </a:p>
          <a:p>
            <a:pPr eaLnBrk="1" hangingPunct="1"/>
            <a:endParaRPr lang="en-US" b="1" dirty="0"/>
          </a:p>
          <a:p>
            <a:pPr eaLnBrk="1" hangingPunct="1"/>
            <a:r>
              <a:rPr lang="en-US" b="0" dirty="0">
                <a:sym typeface="Wingdings" pitchFamily="2" charset="2"/>
              </a:rPr>
              <a:t></a:t>
            </a:r>
            <a:r>
              <a:rPr lang="en-US" b="1" dirty="0">
                <a:sym typeface="Wingdings" pitchFamily="2" charset="2"/>
              </a:rPr>
              <a:t> </a:t>
            </a:r>
            <a:r>
              <a:rPr lang="en-US" b="0" u="none" dirty="0"/>
              <a:t>Marketing affects </a:t>
            </a:r>
            <a:r>
              <a:rPr lang="en-US" b="1" u="none" dirty="0"/>
              <a:t>innovation and the standard of living</a:t>
            </a:r>
            <a:r>
              <a:rPr lang="en-US" b="0" dirty="0"/>
              <a:t>.</a:t>
            </a:r>
          </a:p>
          <a:p>
            <a:pPr lvl="1" eaLnBrk="1" hangingPunct="1">
              <a:buFontTx/>
              <a:buChar char="•"/>
            </a:pPr>
            <a:r>
              <a:rPr lang="en-US" dirty="0"/>
              <a:t> Stimulates research and innovation.</a:t>
            </a:r>
          </a:p>
          <a:p>
            <a:pPr lvl="1" eaLnBrk="1" hangingPunct="1">
              <a:buFontTx/>
              <a:buChar char="•"/>
            </a:pPr>
            <a:r>
              <a:rPr lang="en-US" dirty="0"/>
              <a:t> Creates new/improved products.</a:t>
            </a:r>
          </a:p>
          <a:p>
            <a:pPr lvl="1" eaLnBrk="1" hangingPunct="1">
              <a:buFontTx/>
              <a:buChar char="•"/>
            </a:pPr>
            <a:r>
              <a:rPr lang="en-US" dirty="0"/>
              <a:t> Generates a higher standard of living. </a:t>
            </a:r>
          </a:p>
        </p:txBody>
      </p:sp>
      <p:sp>
        <p:nvSpPr>
          <p:cNvPr id="61445" name="Text Box 25"/>
          <p:cNvSpPr txBox="1">
            <a:spLocks noChangeArrowheads="1"/>
          </p:cNvSpPr>
          <p:nvPr/>
        </p:nvSpPr>
        <p:spPr bwMode="auto">
          <a:xfrm>
            <a:off x="4389438" y="401638"/>
            <a:ext cx="2438400" cy="205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6788" eaLnBrk="0" hangingPunct="0">
              <a:defRPr sz="3600">
                <a:solidFill>
                  <a:schemeClr val="tx1"/>
                </a:solidFill>
                <a:latin typeface="Arial" charset="0"/>
                <a:cs typeface="Arial" charset="0"/>
              </a:defRPr>
            </a:lvl1pPr>
            <a:lvl2pPr marL="742950" indent="-285750" defTabSz="966788" eaLnBrk="0" hangingPunct="0">
              <a:defRPr sz="3600">
                <a:solidFill>
                  <a:schemeClr val="tx1"/>
                </a:solidFill>
                <a:latin typeface="Arial" charset="0"/>
                <a:cs typeface="Arial" charset="0"/>
              </a:defRPr>
            </a:lvl2pPr>
            <a:lvl3pPr marL="1143000" indent="-228600" defTabSz="966788" eaLnBrk="0" hangingPunct="0">
              <a:defRPr sz="3600">
                <a:solidFill>
                  <a:schemeClr val="tx1"/>
                </a:solidFill>
                <a:latin typeface="Arial" charset="0"/>
                <a:cs typeface="Arial" charset="0"/>
              </a:defRPr>
            </a:lvl3pPr>
            <a:lvl4pPr marL="1600200" indent="-228600" defTabSz="966788" eaLnBrk="0" hangingPunct="0">
              <a:defRPr sz="3600">
                <a:solidFill>
                  <a:schemeClr val="tx1"/>
                </a:solidFill>
                <a:latin typeface="Arial" charset="0"/>
                <a:cs typeface="Arial" charset="0"/>
              </a:defRPr>
            </a:lvl4pPr>
            <a:lvl5pPr marL="2057400" indent="-228600" defTabSz="966788" eaLnBrk="0" hangingPunct="0">
              <a:defRPr sz="3600">
                <a:solidFill>
                  <a:schemeClr val="tx1"/>
                </a:solidFill>
                <a:latin typeface="Arial" charset="0"/>
                <a:cs typeface="Arial" charset="0"/>
              </a:defRPr>
            </a:lvl5pPr>
            <a:lvl6pPr marL="2514600" indent="-228600" algn="ctr" defTabSz="966788" eaLnBrk="0" fontAlgn="base" hangingPunct="0">
              <a:spcBef>
                <a:spcPct val="0"/>
              </a:spcBef>
              <a:spcAft>
                <a:spcPct val="0"/>
              </a:spcAft>
              <a:defRPr sz="3600">
                <a:solidFill>
                  <a:schemeClr val="tx1"/>
                </a:solidFill>
                <a:latin typeface="Arial" charset="0"/>
                <a:cs typeface="Arial" charset="0"/>
              </a:defRPr>
            </a:lvl6pPr>
            <a:lvl7pPr marL="2971800" indent="-228600" algn="ctr" defTabSz="966788" eaLnBrk="0" fontAlgn="base" hangingPunct="0">
              <a:spcBef>
                <a:spcPct val="0"/>
              </a:spcBef>
              <a:spcAft>
                <a:spcPct val="0"/>
              </a:spcAft>
              <a:defRPr sz="3600">
                <a:solidFill>
                  <a:schemeClr val="tx1"/>
                </a:solidFill>
                <a:latin typeface="Arial" charset="0"/>
                <a:cs typeface="Arial" charset="0"/>
              </a:defRPr>
            </a:lvl7pPr>
            <a:lvl8pPr marL="3429000" indent="-228600" algn="ctr" defTabSz="966788" eaLnBrk="0" fontAlgn="base" hangingPunct="0">
              <a:spcBef>
                <a:spcPct val="0"/>
              </a:spcBef>
              <a:spcAft>
                <a:spcPct val="0"/>
              </a:spcAft>
              <a:defRPr sz="3600">
                <a:solidFill>
                  <a:schemeClr val="tx1"/>
                </a:solidFill>
                <a:latin typeface="Arial" charset="0"/>
                <a:cs typeface="Arial" charset="0"/>
              </a:defRPr>
            </a:lvl8pPr>
            <a:lvl9pPr marL="3886200" indent="-228600" algn="ctr" defTabSz="966788"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a:p>
            <a:pPr algn="l" eaLnBrk="1" hangingPunct="1">
              <a:spcBef>
                <a:spcPct val="50000"/>
              </a:spcBef>
            </a:pPr>
            <a:endParaRPr lang="en-US" sz="1500" b="1" dirty="0"/>
          </a:p>
          <a:p>
            <a:pPr algn="l" eaLnBrk="1" hangingPunct="1">
              <a:spcBef>
                <a:spcPct val="50000"/>
              </a:spcBef>
            </a:pPr>
            <a:r>
              <a:rPr lang="en-US" sz="1500" b="1" dirty="0">
                <a:latin typeface="Calibri" pitchFamily="34" charset="0"/>
              </a:rPr>
              <a:t> </a:t>
            </a:r>
          </a:p>
          <a:p>
            <a:pPr algn="l" eaLnBrk="1" hangingPunct="1">
              <a:spcBef>
                <a:spcPct val="50000"/>
              </a:spcBef>
            </a:pPr>
            <a:endParaRPr lang="en-US" sz="1500" b="1" dirty="0">
              <a:latin typeface="Calibri" pitchFamily="34" charset="0"/>
            </a:endParaRPr>
          </a:p>
        </p:txBody>
      </p:sp>
    </p:spTree>
    <p:extLst>
      <p:ext uri="{BB962C8B-B14F-4D97-AF65-F5344CB8AC3E}">
        <p14:creationId xmlns:p14="http://schemas.microsoft.com/office/powerpoint/2010/main" val="1630378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2"/>
          <p:cNvSpPr>
            <a:spLocks noGrp="1" noRot="1" noChangeAspect="1" noChangeArrowheads="1" noTextEdit="1"/>
          </p:cNvSpPr>
          <p:nvPr>
            <p:ph type="sldImg"/>
          </p:nvPr>
        </p:nvSpPr>
        <p:spPr>
          <a:xfrm>
            <a:off x="522288" y="549275"/>
            <a:ext cx="3216275" cy="2413000"/>
          </a:xfrm>
          <a:ln/>
        </p:spPr>
      </p:sp>
      <p:sp>
        <p:nvSpPr>
          <p:cNvPr id="63492"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50000"/>
              </a:spcBef>
            </a:pPr>
            <a:r>
              <a:rPr lang="en-US" dirty="0">
                <a:cs typeface="Times New Roman" pitchFamily="18" charset="0"/>
              </a:rPr>
              <a:t>Marketing stimulates the development of innovations. This ad for the Whirlpool Duet washer and dryer shows how marketing not only generates completely new products, but improvements to mature products—such as major appliances.</a:t>
            </a:r>
            <a:r>
              <a:rPr lang="en-US" dirty="0"/>
              <a:t> </a:t>
            </a:r>
          </a:p>
          <a:p>
            <a:pPr eaLnBrk="1" hangingPunct="1">
              <a:spcBef>
                <a:spcPct val="50000"/>
              </a:spcBef>
            </a:pPr>
            <a:endParaRPr lang="en-US" dirty="0"/>
          </a:p>
          <a:p>
            <a:pPr eaLnBrk="1" hangingPunct="1"/>
            <a:r>
              <a:rPr lang="en-US" b="1" dirty="0"/>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115299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2"/>
          <p:cNvSpPr>
            <a:spLocks noGrp="1" noRot="1" noChangeAspect="1" noChangeArrowheads="1" noTextEdit="1"/>
          </p:cNvSpPr>
          <p:nvPr>
            <p:ph type="sldImg"/>
          </p:nvPr>
        </p:nvSpPr>
        <p:spPr>
          <a:xfrm>
            <a:off x="522288" y="549275"/>
            <a:ext cx="3216275" cy="2413000"/>
          </a:xfrm>
          <a:ln/>
        </p:spPr>
      </p:sp>
      <p:sp>
        <p:nvSpPr>
          <p:cNvPr id="686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r>
              <a:rPr lang="en-US" b="1" dirty="0"/>
              <a:t>Summary Overview</a:t>
            </a:r>
          </a:p>
          <a:p>
            <a:r>
              <a:rPr lang="en-US" b="1" dirty="0">
                <a:sym typeface="Wingdings" pitchFamily="2" charset="2"/>
              </a:rPr>
              <a:t>The text</a:t>
            </a:r>
            <a:r>
              <a:rPr lang="en-US" b="1" baseline="0" dirty="0">
                <a:sym typeface="Wingdings" pitchFamily="2" charset="2"/>
              </a:rPr>
              <a:t> defines marketing as: </a:t>
            </a:r>
            <a:r>
              <a:rPr lang="en-US" sz="1200" kern="1200" dirty="0">
                <a:solidFill>
                  <a:schemeClr val="tx1"/>
                </a:solidFill>
                <a:effectLst/>
                <a:latin typeface="Arial" charset="0"/>
                <a:ea typeface="+mn-ea"/>
                <a:cs typeface="Arial" charset="0"/>
              </a:rPr>
              <a:t>The performance of activities that seek to accomplish an organization’s objectives by anticipating customer or client needs and directing a flow of need-satisfying goods and services from producer to customer or client.</a:t>
            </a:r>
          </a:p>
          <a:p>
            <a:pPr eaLnBrk="1" hangingPunct="1">
              <a:lnSpc>
                <a:spcPct val="80000"/>
              </a:lnSpc>
            </a:pPr>
            <a:endParaRPr lang="en-US" dirty="0"/>
          </a:p>
          <a:p>
            <a:pPr eaLnBrk="1" hangingPunct="1">
              <a:lnSpc>
                <a:spcPct val="80000"/>
              </a:lnSpc>
            </a:pPr>
            <a:r>
              <a:rPr lang="en-US" b="1" dirty="0"/>
              <a:t>Key Issues</a:t>
            </a:r>
            <a:r>
              <a:rPr lang="en-US" dirty="0"/>
              <a:t> </a:t>
            </a:r>
          </a:p>
          <a:p>
            <a:pPr eaLnBrk="1" hangingPunct="1">
              <a:lnSpc>
                <a:spcPct val="80000"/>
              </a:lnSpc>
            </a:pPr>
            <a:endParaRPr lang="en-US" b="1" dirty="0"/>
          </a:p>
          <a:p>
            <a:pPr marL="171450" marR="0" indent="-171450" algn="l" defTabSz="914400" rtl="0" eaLnBrk="1" fontAlgn="base" latinLnBrk="0" hangingPunct="1">
              <a:lnSpc>
                <a:spcPct val="80000"/>
              </a:lnSpc>
              <a:spcBef>
                <a:spcPct val="30000"/>
              </a:spcBef>
              <a:spcAft>
                <a:spcPct val="0"/>
              </a:spcAft>
              <a:buClrTx/>
              <a:buSzTx/>
              <a:buFont typeface="Wingdings" charset="2"/>
              <a:buChar char="à"/>
              <a:tabLst/>
              <a:defRPr/>
            </a:pPr>
            <a:r>
              <a:rPr lang="en-US" u="none" dirty="0"/>
              <a:t> </a:t>
            </a:r>
            <a:r>
              <a:rPr lang="en-US" b="0" dirty="0">
                <a:sym typeface="Wingdings" pitchFamily="2" charset="2"/>
              </a:rPr>
              <a:t>This reflects</a:t>
            </a:r>
            <a:r>
              <a:rPr lang="en-US" b="0" baseline="0" dirty="0">
                <a:sym typeface="Wingdings" pitchFamily="2" charset="2"/>
              </a:rPr>
              <a:t> a managerial approach to marketing. Marketing involves performing activities that help it accomplish objectives.</a:t>
            </a:r>
            <a:endParaRPr lang="en-US" u="none" dirty="0"/>
          </a:p>
          <a:p>
            <a:pPr marL="171450" indent="-171450" eaLnBrk="1" hangingPunct="1">
              <a:lnSpc>
                <a:spcPct val="80000"/>
              </a:lnSpc>
              <a:buFont typeface="Wingdings" charset="2"/>
              <a:buChar char="à"/>
            </a:pPr>
            <a:r>
              <a:rPr lang="en-US" u="none" dirty="0"/>
              <a:t>Anticipate what customers will need. They might conduct research and observe customer</a:t>
            </a:r>
            <a:r>
              <a:rPr lang="en-US" u="none" baseline="0" dirty="0"/>
              <a:t> behavior or observe trends in the market. </a:t>
            </a:r>
          </a:p>
          <a:p>
            <a:pPr marL="171450" indent="-171450" eaLnBrk="1" hangingPunct="1">
              <a:lnSpc>
                <a:spcPct val="80000"/>
              </a:lnSpc>
              <a:buFont typeface="Wingdings" charset="2"/>
              <a:buChar char="à"/>
            </a:pPr>
            <a:r>
              <a:rPr lang="en-US" u="none" baseline="0" dirty="0"/>
              <a:t>Using that information, a firm develops need-satisfying goods and services. </a:t>
            </a:r>
          </a:p>
          <a:p>
            <a:pPr marL="171450" indent="-171450" eaLnBrk="1" hangingPunct="1">
              <a:lnSpc>
                <a:spcPct val="80000"/>
              </a:lnSpc>
              <a:buFont typeface="Wingdings" charset="2"/>
              <a:buChar char="à"/>
            </a:pPr>
            <a:r>
              <a:rPr lang="en-US" u="none" baseline="0" dirty="0"/>
              <a:t>These must ultimately be delivered by a producer to a customer or client.</a:t>
            </a:r>
          </a:p>
          <a:p>
            <a:pPr marL="171450" indent="-171450" eaLnBrk="1" hangingPunct="1">
              <a:lnSpc>
                <a:spcPct val="80000"/>
              </a:lnSpc>
              <a:buFont typeface="Wingdings" charset="2"/>
              <a:buChar char="à"/>
            </a:pPr>
            <a:endParaRPr lang="en-US" u="none" baseline="0" dirty="0"/>
          </a:p>
          <a:p>
            <a:pPr marL="0" indent="0" eaLnBrk="1" hangingPunct="1">
              <a:lnSpc>
                <a:spcPct val="80000"/>
              </a:lnSpc>
              <a:buFont typeface="Wingdings" charset="2"/>
              <a:buNone/>
            </a:pPr>
            <a:r>
              <a:rPr lang="en-US" u="none" baseline="0" dirty="0"/>
              <a:t>Let’s take a closer look at what this definition means…</a:t>
            </a:r>
            <a:endParaRPr lang="en-US" u="none" dirty="0"/>
          </a:p>
        </p:txBody>
      </p:sp>
      <p:sp>
        <p:nvSpPr>
          <p:cNvPr id="68613"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6788" eaLnBrk="0" hangingPunct="0">
              <a:defRPr sz="3600">
                <a:solidFill>
                  <a:schemeClr val="tx1"/>
                </a:solidFill>
                <a:latin typeface="Arial" charset="0"/>
                <a:cs typeface="Arial" charset="0"/>
              </a:defRPr>
            </a:lvl1pPr>
            <a:lvl2pPr marL="742950" indent="-285750" defTabSz="966788" eaLnBrk="0" hangingPunct="0">
              <a:defRPr sz="3600">
                <a:solidFill>
                  <a:schemeClr val="tx1"/>
                </a:solidFill>
                <a:latin typeface="Arial" charset="0"/>
                <a:cs typeface="Arial" charset="0"/>
              </a:defRPr>
            </a:lvl2pPr>
            <a:lvl3pPr marL="1143000" indent="-228600" defTabSz="966788" eaLnBrk="0" hangingPunct="0">
              <a:defRPr sz="3600">
                <a:solidFill>
                  <a:schemeClr val="tx1"/>
                </a:solidFill>
                <a:latin typeface="Arial" charset="0"/>
                <a:cs typeface="Arial" charset="0"/>
              </a:defRPr>
            </a:lvl3pPr>
            <a:lvl4pPr marL="1600200" indent="-228600" defTabSz="966788" eaLnBrk="0" hangingPunct="0">
              <a:defRPr sz="3600">
                <a:solidFill>
                  <a:schemeClr val="tx1"/>
                </a:solidFill>
                <a:latin typeface="Arial" charset="0"/>
                <a:cs typeface="Arial" charset="0"/>
              </a:defRPr>
            </a:lvl4pPr>
            <a:lvl5pPr marL="2057400" indent="-228600" defTabSz="966788" eaLnBrk="0" hangingPunct="0">
              <a:defRPr sz="3600">
                <a:solidFill>
                  <a:schemeClr val="tx1"/>
                </a:solidFill>
                <a:latin typeface="Arial" charset="0"/>
                <a:cs typeface="Arial" charset="0"/>
              </a:defRPr>
            </a:lvl5pPr>
            <a:lvl6pPr marL="2514600" indent="-228600" algn="ctr" defTabSz="966788" eaLnBrk="0" fontAlgn="base" hangingPunct="0">
              <a:spcBef>
                <a:spcPct val="0"/>
              </a:spcBef>
              <a:spcAft>
                <a:spcPct val="0"/>
              </a:spcAft>
              <a:defRPr sz="3600">
                <a:solidFill>
                  <a:schemeClr val="tx1"/>
                </a:solidFill>
                <a:latin typeface="Arial" charset="0"/>
                <a:cs typeface="Arial" charset="0"/>
              </a:defRPr>
            </a:lvl6pPr>
            <a:lvl7pPr marL="2971800" indent="-228600" algn="ctr" defTabSz="966788" eaLnBrk="0" fontAlgn="base" hangingPunct="0">
              <a:spcBef>
                <a:spcPct val="0"/>
              </a:spcBef>
              <a:spcAft>
                <a:spcPct val="0"/>
              </a:spcAft>
              <a:defRPr sz="3600">
                <a:solidFill>
                  <a:schemeClr val="tx1"/>
                </a:solidFill>
                <a:latin typeface="Arial" charset="0"/>
                <a:cs typeface="Arial" charset="0"/>
              </a:defRPr>
            </a:lvl7pPr>
            <a:lvl8pPr marL="3429000" indent="-228600" algn="ctr" defTabSz="966788" eaLnBrk="0" fontAlgn="base" hangingPunct="0">
              <a:spcBef>
                <a:spcPct val="0"/>
              </a:spcBef>
              <a:spcAft>
                <a:spcPct val="0"/>
              </a:spcAft>
              <a:defRPr sz="3600">
                <a:solidFill>
                  <a:schemeClr val="tx1"/>
                </a:solidFill>
                <a:latin typeface="Arial" charset="0"/>
                <a:cs typeface="Arial" charset="0"/>
              </a:defRPr>
            </a:lvl8pPr>
            <a:lvl9pPr marL="3886200" indent="-228600" algn="ctr" defTabSz="966788"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1109214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2"/>
          <p:cNvSpPr>
            <a:spLocks noGrp="1" noRot="1" noChangeAspect="1" noChangeArrowheads="1" noTextEdit="1"/>
          </p:cNvSpPr>
          <p:nvPr>
            <p:ph type="sldImg"/>
          </p:nvPr>
        </p:nvSpPr>
        <p:spPr>
          <a:xfrm>
            <a:off x="522288" y="549275"/>
            <a:ext cx="3216275" cy="2413000"/>
          </a:xfrm>
          <a:ln/>
        </p:spPr>
      </p:sp>
      <p:sp>
        <p:nvSpPr>
          <p:cNvPr id="65540" name="Rectangle 3"/>
          <p:cNvSpPr>
            <a:spLocks noGrp="1" noChangeArrowheads="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r>
              <a:rPr lang="en-US" b="1" dirty="0"/>
              <a:t>Summary Overview</a:t>
            </a:r>
          </a:p>
          <a:p>
            <a:pPr eaLnBrk="1" hangingPunct="1">
              <a:defRPr/>
            </a:pPr>
            <a:r>
              <a:rPr lang="en-US" dirty="0"/>
              <a:t>Managerial marketing is done by organizations; beyond that general definition, there are several specific aspects of marketing that marketers should consider.</a:t>
            </a:r>
          </a:p>
          <a:p>
            <a:pPr eaLnBrk="1" hangingPunct="1">
              <a:defRPr/>
            </a:pPr>
            <a:endParaRPr lang="en-US" dirty="0"/>
          </a:p>
          <a:p>
            <a:pPr eaLnBrk="1" hangingPunct="1">
              <a:defRPr/>
            </a:pPr>
            <a:r>
              <a:rPr lang="en-US" b="1" dirty="0"/>
              <a:t>Key Issues</a:t>
            </a:r>
          </a:p>
          <a:p>
            <a:pPr eaLnBrk="1" hangingPunct="1">
              <a:buFontTx/>
              <a:buChar char="•"/>
              <a:defRPr/>
            </a:pPr>
            <a:r>
              <a:rPr lang="en-US" b="1" dirty="0"/>
              <a:t> Marketing: </a:t>
            </a:r>
          </a:p>
          <a:p>
            <a:pPr lvl="1" eaLnBrk="1" hangingPunct="1">
              <a:defRPr/>
            </a:pPr>
            <a:r>
              <a:rPr lang="en-US" b="0" dirty="0">
                <a:sym typeface="Wingdings" pitchFamily="2" charset="2"/>
              </a:rPr>
              <a:t> </a:t>
            </a:r>
            <a:r>
              <a:rPr lang="en-US" u="none" dirty="0"/>
              <a:t>Applies to both profit and nonprofit organizations;</a:t>
            </a:r>
          </a:p>
          <a:p>
            <a:pPr marL="628650" lvl="1" indent="-171450" eaLnBrk="1" hangingPunct="1">
              <a:buFont typeface="Wingdings" pitchFamily="2" charset="2"/>
              <a:buChar char="à"/>
              <a:defRPr/>
            </a:pPr>
            <a:r>
              <a:rPr lang="en-US" u="none" dirty="0"/>
              <a:t>More than persuasion;</a:t>
            </a:r>
          </a:p>
          <a:p>
            <a:pPr marL="628650" lvl="1" indent="-171450" eaLnBrk="1" hangingPunct="1">
              <a:buFont typeface="Wingdings" pitchFamily="2" charset="2"/>
              <a:buChar char="à"/>
              <a:defRPr/>
            </a:pPr>
            <a:endParaRPr lang="en-US" dirty="0"/>
          </a:p>
          <a:p>
            <a:pPr eaLnBrk="1" hangingPunct="1">
              <a:defRPr/>
            </a:pPr>
            <a:r>
              <a:rPr lang="en-US" b="1" i="1" dirty="0"/>
              <a:t>Discussion Question: What are some of the marketing activities other than persuasion?</a:t>
            </a:r>
            <a:r>
              <a:rPr lang="en-US" b="1" dirty="0"/>
              <a:t> </a:t>
            </a:r>
          </a:p>
          <a:p>
            <a:pPr eaLnBrk="1" hangingPunct="1">
              <a:defRPr/>
            </a:pPr>
            <a:endParaRPr lang="en-US" b="1" dirty="0"/>
          </a:p>
          <a:p>
            <a:pPr lvl="1" eaLnBrk="1" hangingPunct="1">
              <a:defRPr/>
            </a:pPr>
            <a:r>
              <a:rPr lang="en-US" b="0" dirty="0">
                <a:sym typeface="Wingdings" pitchFamily="2" charset="2"/>
              </a:rPr>
              <a:t></a:t>
            </a:r>
            <a:r>
              <a:rPr lang="en-US" b="1" u="none" dirty="0">
                <a:sym typeface="Wingdings" pitchFamily="2" charset="2"/>
              </a:rPr>
              <a:t> </a:t>
            </a:r>
            <a:r>
              <a:rPr lang="en-US" b="1" u="none" dirty="0"/>
              <a:t>Begins with customer needs</a:t>
            </a:r>
            <a:r>
              <a:rPr lang="en-US" b="0" u="none" dirty="0"/>
              <a:t>—</a:t>
            </a:r>
            <a:r>
              <a:rPr lang="en-US" dirty="0"/>
              <a:t>not the production process;</a:t>
            </a:r>
            <a:endParaRPr lang="en-US" u="sng" dirty="0"/>
          </a:p>
          <a:p>
            <a:pPr lvl="1" eaLnBrk="1" hangingPunct="1">
              <a:defRPr/>
            </a:pPr>
            <a:r>
              <a:rPr lang="en-US" b="0" dirty="0">
                <a:sym typeface="Wingdings" pitchFamily="2" charset="2"/>
              </a:rPr>
              <a:t></a:t>
            </a:r>
            <a:r>
              <a:rPr lang="en-US" b="1" dirty="0">
                <a:sym typeface="Wingdings" pitchFamily="2" charset="2"/>
              </a:rPr>
              <a:t> </a:t>
            </a:r>
            <a:r>
              <a:rPr lang="en-US" b="1" u="none" dirty="0"/>
              <a:t>Does not do it alone </a:t>
            </a:r>
            <a:r>
              <a:rPr lang="en-US" dirty="0"/>
              <a:t>or take the place of other business activities;</a:t>
            </a:r>
          </a:p>
          <a:p>
            <a:pPr lvl="1" eaLnBrk="1" hangingPunct="1">
              <a:defRPr/>
            </a:pPr>
            <a:r>
              <a:rPr lang="en-US" b="0" dirty="0">
                <a:sym typeface="Wingdings" pitchFamily="2" charset="2"/>
              </a:rPr>
              <a:t></a:t>
            </a:r>
            <a:r>
              <a:rPr lang="en-US" b="1" dirty="0">
                <a:sym typeface="Wingdings" pitchFamily="2" charset="2"/>
              </a:rPr>
              <a:t> </a:t>
            </a:r>
            <a:r>
              <a:rPr lang="en-US" b="1" u="none" dirty="0"/>
              <a:t>Involves exchanges</a:t>
            </a:r>
            <a:r>
              <a:rPr lang="en-US" b="0" u="none" dirty="0"/>
              <a:t>—</a:t>
            </a:r>
            <a:r>
              <a:rPr lang="en-US" dirty="0"/>
              <a:t>consumers exchange something of value to acquire something of value;</a:t>
            </a:r>
          </a:p>
          <a:p>
            <a:pPr lvl="1" eaLnBrk="1" hangingPunct="1">
              <a:defRPr/>
            </a:pPr>
            <a:r>
              <a:rPr lang="en-US" b="0" dirty="0">
                <a:sym typeface="Wingdings" pitchFamily="2" charset="2"/>
              </a:rPr>
              <a:t></a:t>
            </a:r>
            <a:r>
              <a:rPr lang="en-US" b="1" dirty="0">
                <a:sym typeface="Wingdings" pitchFamily="2" charset="2"/>
              </a:rPr>
              <a:t> </a:t>
            </a:r>
            <a:r>
              <a:rPr lang="en-US" b="1" u="none" dirty="0"/>
              <a:t>Builds a relationship with the customer </a:t>
            </a:r>
            <a:r>
              <a:rPr lang="en-US" dirty="0"/>
              <a:t>that will lead to repeat purchase.</a:t>
            </a:r>
          </a:p>
        </p:txBody>
      </p:sp>
      <p:sp>
        <p:nvSpPr>
          <p:cNvPr id="65541" name="Text Box 25"/>
          <p:cNvSpPr txBox="1">
            <a:spLocks noChangeArrowheads="1"/>
          </p:cNvSpPr>
          <p:nvPr/>
        </p:nvSpPr>
        <p:spPr bwMode="auto">
          <a:xfrm>
            <a:off x="4389438" y="401638"/>
            <a:ext cx="2438400" cy="205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6788" eaLnBrk="0" hangingPunct="0">
              <a:defRPr sz="3600">
                <a:solidFill>
                  <a:schemeClr val="tx1"/>
                </a:solidFill>
                <a:latin typeface="Arial" charset="0"/>
                <a:cs typeface="Arial" charset="0"/>
              </a:defRPr>
            </a:lvl1pPr>
            <a:lvl2pPr marL="742950" indent="-285750" defTabSz="966788" eaLnBrk="0" hangingPunct="0">
              <a:defRPr sz="3600">
                <a:solidFill>
                  <a:schemeClr val="tx1"/>
                </a:solidFill>
                <a:latin typeface="Arial" charset="0"/>
                <a:cs typeface="Arial" charset="0"/>
              </a:defRPr>
            </a:lvl2pPr>
            <a:lvl3pPr marL="1143000" indent="-228600" defTabSz="966788" eaLnBrk="0" hangingPunct="0">
              <a:defRPr sz="3600">
                <a:solidFill>
                  <a:schemeClr val="tx1"/>
                </a:solidFill>
                <a:latin typeface="Arial" charset="0"/>
                <a:cs typeface="Arial" charset="0"/>
              </a:defRPr>
            </a:lvl3pPr>
            <a:lvl4pPr marL="1600200" indent="-228600" defTabSz="966788" eaLnBrk="0" hangingPunct="0">
              <a:defRPr sz="3600">
                <a:solidFill>
                  <a:schemeClr val="tx1"/>
                </a:solidFill>
                <a:latin typeface="Arial" charset="0"/>
                <a:cs typeface="Arial" charset="0"/>
              </a:defRPr>
            </a:lvl4pPr>
            <a:lvl5pPr marL="2057400" indent="-228600" defTabSz="966788" eaLnBrk="0" hangingPunct="0">
              <a:defRPr sz="3600">
                <a:solidFill>
                  <a:schemeClr val="tx1"/>
                </a:solidFill>
                <a:latin typeface="Arial" charset="0"/>
                <a:cs typeface="Arial" charset="0"/>
              </a:defRPr>
            </a:lvl5pPr>
            <a:lvl6pPr marL="2514600" indent="-228600" algn="ctr" defTabSz="966788" eaLnBrk="0" fontAlgn="base" hangingPunct="0">
              <a:spcBef>
                <a:spcPct val="0"/>
              </a:spcBef>
              <a:spcAft>
                <a:spcPct val="0"/>
              </a:spcAft>
              <a:defRPr sz="3600">
                <a:solidFill>
                  <a:schemeClr val="tx1"/>
                </a:solidFill>
                <a:latin typeface="Arial" charset="0"/>
                <a:cs typeface="Arial" charset="0"/>
              </a:defRPr>
            </a:lvl6pPr>
            <a:lvl7pPr marL="2971800" indent="-228600" algn="ctr" defTabSz="966788" eaLnBrk="0" fontAlgn="base" hangingPunct="0">
              <a:spcBef>
                <a:spcPct val="0"/>
              </a:spcBef>
              <a:spcAft>
                <a:spcPct val="0"/>
              </a:spcAft>
              <a:defRPr sz="3600">
                <a:solidFill>
                  <a:schemeClr val="tx1"/>
                </a:solidFill>
                <a:latin typeface="Arial" charset="0"/>
                <a:cs typeface="Arial" charset="0"/>
              </a:defRPr>
            </a:lvl7pPr>
            <a:lvl8pPr marL="3429000" indent="-228600" algn="ctr" defTabSz="966788" eaLnBrk="0" fontAlgn="base" hangingPunct="0">
              <a:spcBef>
                <a:spcPct val="0"/>
              </a:spcBef>
              <a:spcAft>
                <a:spcPct val="0"/>
              </a:spcAft>
              <a:defRPr sz="3600">
                <a:solidFill>
                  <a:schemeClr val="tx1"/>
                </a:solidFill>
                <a:latin typeface="Arial" charset="0"/>
                <a:cs typeface="Arial" charset="0"/>
              </a:defRPr>
            </a:lvl8pPr>
            <a:lvl9pPr marL="3886200" indent="-228600" algn="ctr" defTabSz="966788"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a:p>
            <a:pPr algn="l" eaLnBrk="1" hangingPunct="1">
              <a:spcBef>
                <a:spcPct val="50000"/>
              </a:spcBef>
            </a:pPr>
            <a:endParaRPr lang="en-US" sz="1500" b="1" dirty="0"/>
          </a:p>
          <a:p>
            <a:pPr algn="l" eaLnBrk="1" hangingPunct="1">
              <a:spcBef>
                <a:spcPct val="50000"/>
              </a:spcBef>
            </a:pPr>
            <a:r>
              <a:rPr lang="en-US" sz="1500" b="1" dirty="0">
                <a:latin typeface="Calibri" pitchFamily="34" charset="0"/>
              </a:rPr>
              <a:t> </a:t>
            </a:r>
          </a:p>
          <a:p>
            <a:pPr algn="l" eaLnBrk="1" hangingPunct="1">
              <a:spcBef>
                <a:spcPct val="50000"/>
              </a:spcBef>
            </a:pPr>
            <a:endParaRPr lang="en-US" sz="1500" b="1" dirty="0">
              <a:latin typeface="Calibri" pitchFamily="34" charset="0"/>
            </a:endParaRPr>
          </a:p>
        </p:txBody>
      </p:sp>
    </p:spTree>
    <p:extLst>
      <p:ext uri="{BB962C8B-B14F-4D97-AF65-F5344CB8AC3E}">
        <p14:creationId xmlns:p14="http://schemas.microsoft.com/office/powerpoint/2010/main" val="9529928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2"/>
          <p:cNvSpPr>
            <a:spLocks noGrp="1" noRot="1" noChangeAspect="1" noChangeArrowheads="1" noTextEdit="1"/>
          </p:cNvSpPr>
          <p:nvPr>
            <p:ph type="sldImg"/>
          </p:nvPr>
        </p:nvSpPr>
        <p:spPr>
          <a:xfrm>
            <a:off x="522288" y="549275"/>
            <a:ext cx="3216275" cy="2413000"/>
          </a:xfrm>
          <a:ln/>
        </p:spPr>
      </p:sp>
      <p:sp>
        <p:nvSpPr>
          <p:cNvPr id="62468"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a:t>Tex</a:t>
            </a:r>
            <a:r>
              <a:rPr lang="en-US" b="1" baseline="0" dirty="0"/>
              <a:t>t Caption:</a:t>
            </a:r>
            <a:r>
              <a:rPr lang="en-US" b="0" baseline="0" dirty="0"/>
              <a:t> </a:t>
            </a:r>
            <a:r>
              <a:rPr lang="en-US" dirty="0"/>
              <a:t>Marketing aims to identify customer needs and meet those needs so well that the product sells itself. Help Remedies found many customers looking for simple solutions to minor health problems.</a:t>
            </a:r>
            <a:endParaRPr lang="en-US" b="1" baseline="0" dirty="0"/>
          </a:p>
          <a:p>
            <a:pPr eaLnBrk="1" hangingPunct="1"/>
            <a:endParaRPr lang="en-US" b="1" baseline="0" dirty="0"/>
          </a:p>
          <a:p>
            <a:pPr eaLnBrk="1" hangingPunct="1"/>
            <a:r>
              <a:rPr lang="en-US" b="1" dirty="0"/>
              <a:t>Summary Overview</a:t>
            </a:r>
          </a:p>
          <a:p>
            <a:pPr eaLnBrk="1" hangingPunct="1"/>
            <a:r>
              <a:rPr lang="en-US" dirty="0"/>
              <a:t>Marketing stimulates new</a:t>
            </a:r>
            <a:r>
              <a:rPr lang="en-US" baseline="0" dirty="0"/>
              <a:t> ways to identify customers’ needs</a:t>
            </a:r>
            <a:r>
              <a:rPr lang="en-US" dirty="0"/>
              <a:t>.</a:t>
            </a:r>
          </a:p>
          <a:p>
            <a:pPr eaLnBrk="1" hangingPunct="1"/>
            <a:endParaRPr lang="en-US" b="1" dirty="0"/>
          </a:p>
          <a:p>
            <a:pPr eaLnBrk="1" hangingPunct="1"/>
            <a:r>
              <a:rPr lang="en-US" b="1" dirty="0"/>
              <a:t>Key Issues</a:t>
            </a:r>
          </a:p>
          <a:p>
            <a:pPr eaLnBrk="1" hangingPunct="1">
              <a:buFontTx/>
              <a:buChar char="•"/>
            </a:pPr>
            <a:r>
              <a:rPr lang="en-US" dirty="0"/>
              <a:t> Creative marketing managers are always looking for innovative ideas for products that really meet customers’ needs.</a:t>
            </a:r>
            <a:r>
              <a:rPr lang="en-US" b="1" dirty="0"/>
              <a:t>  </a:t>
            </a:r>
          </a:p>
          <a:p>
            <a:pPr lvl="1" eaLnBrk="1" hangingPunct="1">
              <a:buFontTx/>
              <a:buChar char="•"/>
            </a:pPr>
            <a:r>
              <a:rPr lang="en-US" dirty="0"/>
              <a:t> This ad for Help Remedies</a:t>
            </a:r>
            <a:r>
              <a:rPr lang="en-US" baseline="0" dirty="0"/>
              <a:t> offers a dirt-simple solution that many customers were looking for.</a:t>
            </a:r>
            <a:endParaRPr lang="en-US" dirty="0"/>
          </a:p>
          <a:p>
            <a:pPr eaLnBrk="1" hangingPunct="1">
              <a:buFontTx/>
              <a:buChar char="•"/>
            </a:pPr>
            <a:r>
              <a:rPr lang="en-US" dirty="0"/>
              <a:t> Marketers must look for new ideas to stay ahead of competition.</a:t>
            </a:r>
          </a:p>
          <a:p>
            <a:pPr eaLnBrk="1" hangingPunct="1"/>
            <a:endParaRPr lang="en-US" sz="1400" i="1" dirty="0"/>
          </a:p>
          <a:p>
            <a:pPr eaLnBrk="1" hangingPunct="1"/>
            <a:r>
              <a:rPr lang="en-US" b="1" i="1" dirty="0"/>
              <a:t>Discussion Question: Can you think of other industries or product/service categories in which marketers have been particularly innovative over the past few years?</a:t>
            </a:r>
            <a:r>
              <a:rPr lang="en-US" b="1" dirty="0"/>
              <a:t>   </a:t>
            </a:r>
            <a:r>
              <a:rPr lang="en-US" b="1" i="1" dirty="0"/>
              <a:t>What</a:t>
            </a:r>
            <a:r>
              <a:rPr lang="en-US" b="1" i="1" baseline="0" dirty="0"/>
              <a:t> are some of these innovations?  Why are these industries more innovative?  </a:t>
            </a:r>
            <a:r>
              <a:rPr lang="en-US" b="1" i="0" baseline="0" dirty="0"/>
              <a:t>Students might note that innovation is more common where there is more competition, consumer needs are rapidly changing, or new technology changes costs.  </a:t>
            </a:r>
          </a:p>
          <a:p>
            <a:pPr eaLnBrk="1" hangingPunct="1"/>
            <a:endParaRPr lang="en-US" b="1" i="0" baseline="0" dirty="0"/>
          </a:p>
        </p:txBody>
      </p:sp>
    </p:spTree>
    <p:extLst>
      <p:ext uri="{BB962C8B-B14F-4D97-AF65-F5344CB8AC3E}">
        <p14:creationId xmlns:p14="http://schemas.microsoft.com/office/powerpoint/2010/main" val="21438361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2"/>
          <p:cNvSpPr>
            <a:spLocks noGrp="1" noRot="1" noChangeAspect="1" noChangeArrowheads="1" noTextEdit="1"/>
          </p:cNvSpPr>
          <p:nvPr>
            <p:ph type="sldImg"/>
          </p:nvPr>
        </p:nvSpPr>
        <p:spPr>
          <a:xfrm>
            <a:off x="522288" y="549275"/>
            <a:ext cx="3216275" cy="2413000"/>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a:t>Summary Overview</a:t>
            </a:r>
          </a:p>
          <a:p>
            <a:pPr eaLnBrk="1" hangingPunct="1"/>
            <a:r>
              <a:rPr lang="en-US" b="1" dirty="0">
                <a:sym typeface="Wingdings" pitchFamily="2" charset="2"/>
              </a:rPr>
              <a:t> </a:t>
            </a:r>
            <a:r>
              <a:rPr lang="en-US" dirty="0"/>
              <a:t>Macro-marketing’s </a:t>
            </a:r>
            <a:r>
              <a:rPr lang="en-US" b="1" u="none" dirty="0"/>
              <a:t>emphasis is on how the whole marketing system works</a:t>
            </a:r>
            <a:r>
              <a:rPr lang="en-US" dirty="0"/>
              <a:t>.</a:t>
            </a:r>
          </a:p>
          <a:p>
            <a:pPr eaLnBrk="1" hangingPunct="1"/>
            <a:endParaRPr lang="en-US" dirty="0"/>
          </a:p>
          <a:p>
            <a:pPr eaLnBrk="1" hangingPunct="1"/>
            <a:r>
              <a:rPr lang="en-US" b="1" dirty="0"/>
              <a:t>Key Issues</a:t>
            </a:r>
          </a:p>
          <a:p>
            <a:pPr eaLnBrk="1" hangingPunct="1"/>
            <a:r>
              <a:rPr lang="en-US" b="1" dirty="0">
                <a:sym typeface="Wingdings" pitchFamily="2" charset="2"/>
              </a:rPr>
              <a:t> </a:t>
            </a:r>
            <a:r>
              <a:rPr lang="en-US" dirty="0"/>
              <a:t>Every society needs a macro-marketing system, because:</a:t>
            </a:r>
          </a:p>
          <a:p>
            <a:pPr lvl="1" eaLnBrk="1" hangingPunct="1">
              <a:buFontTx/>
              <a:buChar char="•"/>
            </a:pPr>
            <a:r>
              <a:rPr lang="en-US" dirty="0"/>
              <a:t> It helps to match supply and demand;</a:t>
            </a:r>
          </a:p>
          <a:p>
            <a:pPr lvl="1" eaLnBrk="1" hangingPunct="1">
              <a:buFontTx/>
              <a:buChar char="•"/>
            </a:pPr>
            <a:r>
              <a:rPr lang="en-US" dirty="0"/>
              <a:t> Different producers in a society have different objectives, resources, and skills;</a:t>
            </a:r>
          </a:p>
          <a:p>
            <a:pPr lvl="1" eaLnBrk="1" hangingPunct="1">
              <a:buFontTx/>
              <a:buChar char="•"/>
            </a:pPr>
            <a:r>
              <a:rPr lang="en-US" dirty="0"/>
              <a:t> Every consumer has a different set of needs; </a:t>
            </a:r>
          </a:p>
          <a:p>
            <a:pPr lvl="1" eaLnBrk="1" hangingPunct="1">
              <a:buFontTx/>
              <a:buChar char="•"/>
            </a:pPr>
            <a:r>
              <a:rPr lang="en-US" dirty="0"/>
              <a:t> System must effectively match consumers and producers.</a:t>
            </a:r>
          </a:p>
          <a:p>
            <a:pPr eaLnBrk="1" hangingPunct="1"/>
            <a:r>
              <a:rPr lang="en-US" b="1" dirty="0">
                <a:sym typeface="Wingdings" pitchFamily="2" charset="2"/>
              </a:rPr>
              <a:t> </a:t>
            </a:r>
            <a:r>
              <a:rPr lang="en-US" dirty="0"/>
              <a:t>Functions of an effective macro-marketing system:</a:t>
            </a:r>
          </a:p>
          <a:p>
            <a:pPr lvl="1" eaLnBrk="1" hangingPunct="1">
              <a:buFontTx/>
              <a:buChar char="•"/>
            </a:pPr>
            <a:r>
              <a:rPr lang="en-US" dirty="0"/>
              <a:t> Delivering the goods and services that consumers want and need;</a:t>
            </a:r>
          </a:p>
          <a:p>
            <a:pPr lvl="1" eaLnBrk="1" hangingPunct="1">
              <a:buFontTx/>
              <a:buChar char="•"/>
            </a:pPr>
            <a:r>
              <a:rPr lang="en-US" dirty="0"/>
              <a:t> Getting products to them at the right time, in the right place, and at a price they’re willing to pay;</a:t>
            </a:r>
          </a:p>
          <a:p>
            <a:pPr lvl="1" eaLnBrk="1" hangingPunct="1">
              <a:buFontTx/>
              <a:buChar char="•"/>
            </a:pPr>
            <a:r>
              <a:rPr lang="en-US" dirty="0"/>
              <a:t> Keeping the consumers satisfied after the sale, and bringing them back to purchase again when they are ready.</a:t>
            </a:r>
          </a:p>
          <a:p>
            <a:pPr lvl="1" eaLnBrk="1" hangingPunct="1"/>
            <a:endParaRPr lang="en-US" dirty="0"/>
          </a:p>
          <a:p>
            <a:pPr eaLnBrk="1" hangingPunct="1"/>
            <a:r>
              <a:rPr lang="en-US" b="1" i="1" dirty="0"/>
              <a:t>Discussion Question: Which countries’ macro-marketing systems might be viewed by Americans as unfair or ineffective? Which countries’ citizens might think that the American macro-marketing system is unfair or ineffective? Try to think of specific mismatches between customer needs and the outputs of producers.</a:t>
            </a:r>
          </a:p>
        </p:txBody>
      </p:sp>
      <p:sp>
        <p:nvSpPr>
          <p:cNvPr id="67589" name="Text Box 25"/>
          <p:cNvSpPr txBox="1">
            <a:spLocks noChangeArrowheads="1"/>
          </p:cNvSpPr>
          <p:nvPr/>
        </p:nvSpPr>
        <p:spPr bwMode="auto">
          <a:xfrm>
            <a:off x="4389438" y="401638"/>
            <a:ext cx="2438400" cy="205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6788" eaLnBrk="0" hangingPunct="0">
              <a:defRPr sz="3600">
                <a:solidFill>
                  <a:schemeClr val="tx1"/>
                </a:solidFill>
                <a:latin typeface="Arial" charset="0"/>
                <a:cs typeface="Arial" charset="0"/>
              </a:defRPr>
            </a:lvl1pPr>
            <a:lvl2pPr marL="742950" indent="-285750" defTabSz="966788" eaLnBrk="0" hangingPunct="0">
              <a:defRPr sz="3600">
                <a:solidFill>
                  <a:schemeClr val="tx1"/>
                </a:solidFill>
                <a:latin typeface="Arial" charset="0"/>
                <a:cs typeface="Arial" charset="0"/>
              </a:defRPr>
            </a:lvl2pPr>
            <a:lvl3pPr marL="1143000" indent="-228600" defTabSz="966788" eaLnBrk="0" hangingPunct="0">
              <a:defRPr sz="3600">
                <a:solidFill>
                  <a:schemeClr val="tx1"/>
                </a:solidFill>
                <a:latin typeface="Arial" charset="0"/>
                <a:cs typeface="Arial" charset="0"/>
              </a:defRPr>
            </a:lvl3pPr>
            <a:lvl4pPr marL="1600200" indent="-228600" defTabSz="966788" eaLnBrk="0" hangingPunct="0">
              <a:defRPr sz="3600">
                <a:solidFill>
                  <a:schemeClr val="tx1"/>
                </a:solidFill>
                <a:latin typeface="Arial" charset="0"/>
                <a:cs typeface="Arial" charset="0"/>
              </a:defRPr>
            </a:lvl4pPr>
            <a:lvl5pPr marL="2057400" indent="-228600" defTabSz="966788" eaLnBrk="0" hangingPunct="0">
              <a:defRPr sz="3600">
                <a:solidFill>
                  <a:schemeClr val="tx1"/>
                </a:solidFill>
                <a:latin typeface="Arial" charset="0"/>
                <a:cs typeface="Arial" charset="0"/>
              </a:defRPr>
            </a:lvl5pPr>
            <a:lvl6pPr marL="2514600" indent="-228600" algn="ctr" defTabSz="966788" eaLnBrk="0" fontAlgn="base" hangingPunct="0">
              <a:spcBef>
                <a:spcPct val="0"/>
              </a:spcBef>
              <a:spcAft>
                <a:spcPct val="0"/>
              </a:spcAft>
              <a:defRPr sz="3600">
                <a:solidFill>
                  <a:schemeClr val="tx1"/>
                </a:solidFill>
                <a:latin typeface="Arial" charset="0"/>
                <a:cs typeface="Arial" charset="0"/>
              </a:defRPr>
            </a:lvl6pPr>
            <a:lvl7pPr marL="2971800" indent="-228600" algn="ctr" defTabSz="966788" eaLnBrk="0" fontAlgn="base" hangingPunct="0">
              <a:spcBef>
                <a:spcPct val="0"/>
              </a:spcBef>
              <a:spcAft>
                <a:spcPct val="0"/>
              </a:spcAft>
              <a:defRPr sz="3600">
                <a:solidFill>
                  <a:schemeClr val="tx1"/>
                </a:solidFill>
                <a:latin typeface="Arial" charset="0"/>
                <a:cs typeface="Arial" charset="0"/>
              </a:defRPr>
            </a:lvl7pPr>
            <a:lvl8pPr marL="3429000" indent="-228600" algn="ctr" defTabSz="966788" eaLnBrk="0" fontAlgn="base" hangingPunct="0">
              <a:spcBef>
                <a:spcPct val="0"/>
              </a:spcBef>
              <a:spcAft>
                <a:spcPct val="0"/>
              </a:spcAft>
              <a:defRPr sz="3600">
                <a:solidFill>
                  <a:schemeClr val="tx1"/>
                </a:solidFill>
                <a:latin typeface="Arial" charset="0"/>
                <a:cs typeface="Arial" charset="0"/>
              </a:defRPr>
            </a:lvl8pPr>
            <a:lvl9pPr marL="3886200" indent="-228600" algn="ctr" defTabSz="966788"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a:p>
            <a:pPr algn="l" eaLnBrk="1" hangingPunct="1">
              <a:spcBef>
                <a:spcPct val="50000"/>
              </a:spcBef>
            </a:pPr>
            <a:endParaRPr lang="en-US" sz="1500" b="1" dirty="0"/>
          </a:p>
          <a:p>
            <a:pPr algn="l" eaLnBrk="1" hangingPunct="1">
              <a:spcBef>
                <a:spcPct val="50000"/>
              </a:spcBef>
            </a:pPr>
            <a:r>
              <a:rPr lang="en-US" sz="1500" b="1" dirty="0">
                <a:latin typeface="Calibri" pitchFamily="34" charset="0"/>
              </a:rPr>
              <a:t> </a:t>
            </a:r>
          </a:p>
          <a:p>
            <a:pPr algn="l" eaLnBrk="1" hangingPunct="1">
              <a:spcBef>
                <a:spcPct val="50000"/>
              </a:spcBef>
            </a:pPr>
            <a:endParaRPr lang="en-US" sz="1500" b="1" dirty="0">
              <a:latin typeface="Calibri" pitchFamily="34" charset="0"/>
            </a:endParaRPr>
          </a:p>
        </p:txBody>
      </p:sp>
    </p:spTree>
    <p:extLst>
      <p:ext uri="{BB962C8B-B14F-4D97-AF65-F5344CB8AC3E}">
        <p14:creationId xmlns:p14="http://schemas.microsoft.com/office/powerpoint/2010/main" val="3849564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2"/>
          <p:cNvSpPr>
            <a:spLocks noGrp="1" noRot="1" noChangeAspect="1" noChangeArrowheads="1" noTextEdit="1"/>
          </p:cNvSpPr>
          <p:nvPr>
            <p:ph type="sldImg"/>
          </p:nvPr>
        </p:nvSpPr>
        <p:spPr>
          <a:xfrm>
            <a:off x="522288" y="549275"/>
            <a:ext cx="3216275" cy="2413000"/>
          </a:xfrm>
          <a:ln/>
        </p:spPr>
      </p:sp>
      <p:sp>
        <p:nvSpPr>
          <p:cNvPr id="205827" name="Rectangle 3"/>
          <p:cNvSpPr>
            <a:spLocks noGrp="1" noChangeArrowheads="1"/>
          </p:cNvSpPr>
          <p:nvPr>
            <p:ph type="body" idx="1"/>
          </p:nvPr>
        </p:nvSpPr>
        <p:spPr/>
        <p:txBody>
          <a:bodyPr/>
          <a:lstStyle/>
          <a:p>
            <a:pPr eaLnBrk="1" hangingPunct="1">
              <a:defRPr/>
            </a:pPr>
            <a:r>
              <a:rPr lang="en-US" sz="1100" b="1" dirty="0"/>
              <a:t>Summary Overview</a:t>
            </a:r>
          </a:p>
          <a:p>
            <a:pPr eaLnBrk="1" hangingPunct="1">
              <a:defRPr/>
            </a:pPr>
            <a:r>
              <a:rPr lang="en-US" sz="1100" dirty="0"/>
              <a:t>Discrepancies of quantity and discrepancies of assortment complicate exchange between producers and consumers.</a:t>
            </a:r>
          </a:p>
          <a:p>
            <a:pPr eaLnBrk="1" hangingPunct="1">
              <a:defRPr/>
            </a:pPr>
            <a:endParaRPr lang="en-US" sz="1100" b="1" dirty="0"/>
          </a:p>
          <a:p>
            <a:pPr eaLnBrk="1" hangingPunct="1">
              <a:defRPr/>
            </a:pPr>
            <a:r>
              <a:rPr lang="en-US" sz="1100" b="1" dirty="0"/>
              <a:t>Key Issues</a:t>
            </a:r>
            <a:endParaRPr lang="en-US" sz="1100" dirty="0"/>
          </a:p>
          <a:p>
            <a:pPr marL="171450" indent="-171450" eaLnBrk="1" hangingPunct="1">
              <a:spcAft>
                <a:spcPts val="600"/>
              </a:spcAft>
              <a:buFont typeface="Arial" pitchFamily="34" charset="0"/>
              <a:buChar char="•"/>
              <a:defRPr/>
            </a:pPr>
            <a:r>
              <a:rPr lang="en-US" sz="1100" b="1" dirty="0"/>
              <a:t>Production sector</a:t>
            </a:r>
            <a:r>
              <a:rPr lang="en-US" sz="1100" dirty="0"/>
              <a:t>: Specialization and division of labor result in heterogeneous supply capabilities.</a:t>
            </a:r>
          </a:p>
          <a:p>
            <a:pPr marL="171450" indent="-171450" eaLnBrk="1" hangingPunct="1">
              <a:spcAft>
                <a:spcPts val="600"/>
              </a:spcAft>
              <a:buFont typeface="Arial" pitchFamily="34" charset="0"/>
              <a:buChar char="•"/>
              <a:defRPr/>
            </a:pPr>
            <a:r>
              <a:rPr lang="en-US" sz="1100" b="1" dirty="0"/>
              <a:t>Consumption sector</a:t>
            </a:r>
            <a:r>
              <a:rPr lang="en-US" sz="1100" dirty="0"/>
              <a:t>: Heterogeneous demand for different goods and services and when and where they need to be to satisfy needs and wants.</a:t>
            </a:r>
          </a:p>
          <a:p>
            <a:pPr marL="171450" indent="-171450" eaLnBrk="1" hangingPunct="1">
              <a:spcAft>
                <a:spcPts val="600"/>
              </a:spcAft>
              <a:buFont typeface="Arial" pitchFamily="34" charset="0"/>
              <a:buChar char="•"/>
              <a:defRPr/>
            </a:pPr>
            <a:r>
              <a:rPr lang="en-US" sz="1100" b="1" dirty="0"/>
              <a:t>Discrepancies of quantity</a:t>
            </a:r>
            <a:r>
              <a:rPr lang="en-US" sz="1100" dirty="0"/>
              <a:t>: Producers prefer to produce and sell in large quantities. Consumers prefer to buy and consume in small quantities.</a:t>
            </a:r>
          </a:p>
          <a:p>
            <a:pPr marL="171450" indent="-171450" eaLnBrk="1" hangingPunct="1">
              <a:spcAft>
                <a:spcPts val="600"/>
              </a:spcAft>
              <a:buFont typeface="Arial" pitchFamily="34" charset="0"/>
              <a:buChar char="•"/>
              <a:defRPr/>
            </a:pPr>
            <a:r>
              <a:rPr lang="en-US" sz="1100" b="1" dirty="0"/>
              <a:t>Discrepancies of assortment</a:t>
            </a:r>
            <a:r>
              <a:rPr lang="en-US" sz="1100" dirty="0"/>
              <a:t>: Producers specialize in producing a narrow assortment of goods and services. Consumers need a broad assortment.</a:t>
            </a:r>
          </a:p>
          <a:p>
            <a:pPr marL="171450" indent="-171450" eaLnBrk="1" hangingPunct="1">
              <a:spcAft>
                <a:spcPts val="600"/>
              </a:spcAft>
              <a:buFont typeface="Arial" pitchFamily="34" charset="0"/>
              <a:buChar char="•"/>
              <a:defRPr/>
            </a:pPr>
            <a:r>
              <a:rPr lang="en-US" sz="1100" b="1" dirty="0"/>
              <a:t>Spatial separation</a:t>
            </a:r>
            <a:r>
              <a:rPr lang="en-US" sz="1100" dirty="0"/>
              <a:t>: Producers tend to locate where it is economical to produce, while consumers are located in many scattered places.</a:t>
            </a:r>
          </a:p>
          <a:p>
            <a:pPr marL="171450" indent="-171450" eaLnBrk="1" hangingPunct="1">
              <a:spcAft>
                <a:spcPts val="600"/>
              </a:spcAft>
              <a:buFont typeface="Arial" pitchFamily="34" charset="0"/>
              <a:buChar char="•"/>
              <a:defRPr/>
            </a:pPr>
            <a:r>
              <a:rPr lang="en-US" sz="1100" b="1" dirty="0"/>
              <a:t>Separation in time</a:t>
            </a:r>
            <a:r>
              <a:rPr lang="en-US" sz="1100" dirty="0"/>
              <a:t>: Consumers may not want to consume goods and services at the time producers would prefer to produce them, and time may be required to transport goods from producer to consumer.</a:t>
            </a:r>
          </a:p>
          <a:p>
            <a:pPr marL="171450" indent="-171450" eaLnBrk="1" hangingPunct="1">
              <a:spcAft>
                <a:spcPts val="600"/>
              </a:spcAft>
              <a:buFont typeface="Arial" pitchFamily="34" charset="0"/>
              <a:buChar char="•"/>
              <a:defRPr/>
            </a:pPr>
            <a:r>
              <a:rPr lang="en-US" sz="1100" b="1" dirty="0"/>
              <a:t>Separation of information</a:t>
            </a:r>
            <a:r>
              <a:rPr lang="en-US" sz="1100" dirty="0"/>
              <a:t>: Producers do not know who needs what, where, when, and at what price. Consumers do not know what is available from whom, where, when, and at what price.</a:t>
            </a:r>
          </a:p>
          <a:p>
            <a:pPr marL="171450" indent="-171450" eaLnBrk="1" hangingPunct="1">
              <a:spcAft>
                <a:spcPts val="600"/>
              </a:spcAft>
              <a:buFont typeface="Arial" pitchFamily="34" charset="0"/>
              <a:buChar char="•"/>
              <a:defRPr/>
            </a:pPr>
            <a:r>
              <a:rPr lang="en-US" sz="1100" b="1" dirty="0"/>
              <a:t>Separation in values</a:t>
            </a:r>
            <a:r>
              <a:rPr lang="en-US" sz="1100" dirty="0"/>
              <a:t>: Producers value goods and services in terms of costs and competitive prices. Consumers value them in terms of satisfying needs and their ability to pay.</a:t>
            </a:r>
          </a:p>
          <a:p>
            <a:pPr marL="171450" indent="-171450" eaLnBrk="1" hangingPunct="1">
              <a:spcAft>
                <a:spcPts val="600"/>
              </a:spcAft>
              <a:buFont typeface="Arial" pitchFamily="34" charset="0"/>
              <a:buChar char="•"/>
              <a:defRPr/>
            </a:pPr>
            <a:r>
              <a:rPr lang="en-US" sz="1100" b="1" dirty="0"/>
              <a:t>Separation of ownership</a:t>
            </a:r>
            <a:r>
              <a:rPr lang="en-US" sz="1100" dirty="0"/>
              <a:t>: Producers hold title to goods and services that they themselves do not want to consume. Consumers want goods and services that they do not own.</a:t>
            </a:r>
          </a:p>
        </p:txBody>
      </p:sp>
      <p:sp>
        <p:nvSpPr>
          <p:cNvPr id="70661" name="Text Box 25"/>
          <p:cNvSpPr txBox="1">
            <a:spLocks noChangeArrowheads="1"/>
          </p:cNvSpPr>
          <p:nvPr/>
        </p:nvSpPr>
        <p:spPr bwMode="auto">
          <a:xfrm>
            <a:off x="4389438" y="401638"/>
            <a:ext cx="2438400" cy="20596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639" tIns="48320" rIns="96639" bIns="48320">
            <a:spAutoFit/>
          </a:bodyPr>
          <a:lstStyle>
            <a:lvl1pPr defTabSz="966788" eaLnBrk="0" hangingPunct="0">
              <a:defRPr sz="3600">
                <a:solidFill>
                  <a:schemeClr val="tx1"/>
                </a:solidFill>
                <a:latin typeface="Arial" charset="0"/>
                <a:cs typeface="Arial" charset="0"/>
              </a:defRPr>
            </a:lvl1pPr>
            <a:lvl2pPr marL="742950" indent="-285750" defTabSz="966788" eaLnBrk="0" hangingPunct="0">
              <a:defRPr sz="3600">
                <a:solidFill>
                  <a:schemeClr val="tx1"/>
                </a:solidFill>
                <a:latin typeface="Arial" charset="0"/>
                <a:cs typeface="Arial" charset="0"/>
              </a:defRPr>
            </a:lvl2pPr>
            <a:lvl3pPr marL="1143000" indent="-228600" defTabSz="966788" eaLnBrk="0" hangingPunct="0">
              <a:defRPr sz="3600">
                <a:solidFill>
                  <a:schemeClr val="tx1"/>
                </a:solidFill>
                <a:latin typeface="Arial" charset="0"/>
                <a:cs typeface="Arial" charset="0"/>
              </a:defRPr>
            </a:lvl3pPr>
            <a:lvl4pPr marL="1600200" indent="-228600" defTabSz="966788" eaLnBrk="0" hangingPunct="0">
              <a:defRPr sz="3600">
                <a:solidFill>
                  <a:schemeClr val="tx1"/>
                </a:solidFill>
                <a:latin typeface="Arial" charset="0"/>
                <a:cs typeface="Arial" charset="0"/>
              </a:defRPr>
            </a:lvl4pPr>
            <a:lvl5pPr marL="2057400" indent="-228600" defTabSz="966788" eaLnBrk="0" hangingPunct="0">
              <a:defRPr sz="3600">
                <a:solidFill>
                  <a:schemeClr val="tx1"/>
                </a:solidFill>
                <a:latin typeface="Arial" charset="0"/>
                <a:cs typeface="Arial" charset="0"/>
              </a:defRPr>
            </a:lvl5pPr>
            <a:lvl6pPr marL="2514600" indent="-228600" algn="ctr" defTabSz="966788" eaLnBrk="0" fontAlgn="base" hangingPunct="0">
              <a:spcBef>
                <a:spcPct val="0"/>
              </a:spcBef>
              <a:spcAft>
                <a:spcPct val="0"/>
              </a:spcAft>
              <a:defRPr sz="3600">
                <a:solidFill>
                  <a:schemeClr val="tx1"/>
                </a:solidFill>
                <a:latin typeface="Arial" charset="0"/>
                <a:cs typeface="Arial" charset="0"/>
              </a:defRPr>
            </a:lvl6pPr>
            <a:lvl7pPr marL="2971800" indent="-228600" algn="ctr" defTabSz="966788" eaLnBrk="0" fontAlgn="base" hangingPunct="0">
              <a:spcBef>
                <a:spcPct val="0"/>
              </a:spcBef>
              <a:spcAft>
                <a:spcPct val="0"/>
              </a:spcAft>
              <a:defRPr sz="3600">
                <a:solidFill>
                  <a:schemeClr val="tx1"/>
                </a:solidFill>
                <a:latin typeface="Arial" charset="0"/>
                <a:cs typeface="Arial" charset="0"/>
              </a:defRPr>
            </a:lvl7pPr>
            <a:lvl8pPr marL="3429000" indent="-228600" algn="ctr" defTabSz="966788" eaLnBrk="0" fontAlgn="base" hangingPunct="0">
              <a:spcBef>
                <a:spcPct val="0"/>
              </a:spcBef>
              <a:spcAft>
                <a:spcPct val="0"/>
              </a:spcAft>
              <a:defRPr sz="3600">
                <a:solidFill>
                  <a:schemeClr val="tx1"/>
                </a:solidFill>
                <a:latin typeface="Arial" charset="0"/>
                <a:cs typeface="Arial" charset="0"/>
              </a:defRPr>
            </a:lvl8pPr>
            <a:lvl9pPr marL="3886200" indent="-228600" algn="ctr" defTabSz="966788"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a:p>
            <a:pPr algn="l" eaLnBrk="1" hangingPunct="1">
              <a:spcBef>
                <a:spcPct val="50000"/>
              </a:spcBef>
            </a:pPr>
            <a:endParaRPr lang="en-US" sz="1500" b="1" dirty="0"/>
          </a:p>
          <a:p>
            <a:pPr algn="l" eaLnBrk="1" hangingPunct="1">
              <a:spcBef>
                <a:spcPct val="50000"/>
              </a:spcBef>
            </a:pPr>
            <a:r>
              <a:rPr lang="en-US" sz="1500" b="1" dirty="0">
                <a:latin typeface="Calibri" pitchFamily="34" charset="0"/>
              </a:rPr>
              <a:t> </a:t>
            </a:r>
          </a:p>
          <a:p>
            <a:pPr algn="l" eaLnBrk="1" hangingPunct="1">
              <a:spcBef>
                <a:spcPct val="50000"/>
              </a:spcBef>
            </a:pPr>
            <a:endParaRPr lang="en-US" sz="1500" b="1" dirty="0">
              <a:latin typeface="Calibri" pitchFamily="34" charset="0"/>
            </a:endParaRPr>
          </a:p>
        </p:txBody>
      </p:sp>
    </p:spTree>
    <p:extLst>
      <p:ext uri="{BB962C8B-B14F-4D97-AF65-F5344CB8AC3E}">
        <p14:creationId xmlns:p14="http://schemas.microsoft.com/office/powerpoint/2010/main" val="21256104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2"/>
          <p:cNvSpPr>
            <a:spLocks noGrp="1" noRot="1" noChangeAspect="1" noChangeArrowheads="1" noTextEdit="1"/>
          </p:cNvSpPr>
          <p:nvPr>
            <p:ph type="sldImg"/>
          </p:nvPr>
        </p:nvSpPr>
        <p:spPr>
          <a:xfrm>
            <a:off x="522288" y="549275"/>
            <a:ext cx="3216275" cy="2413000"/>
          </a:xfrm>
          <a:ln/>
        </p:spPr>
      </p:sp>
      <p:sp>
        <p:nvSpPr>
          <p:cNvPr id="686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b="1" dirty="0">
                <a:solidFill>
                  <a:srgbClr val="000000"/>
                </a:solidFill>
              </a:rPr>
              <a:t>Summary Overview</a:t>
            </a:r>
          </a:p>
          <a:p>
            <a:pPr eaLnBrk="1" hangingPunct="1">
              <a:lnSpc>
                <a:spcPct val="90000"/>
              </a:lnSpc>
            </a:pPr>
            <a:r>
              <a:rPr lang="en-US" dirty="0">
                <a:solidFill>
                  <a:srgbClr val="000000"/>
                </a:solidFill>
              </a:rPr>
              <a:t>Marketing is needed to overcome the difference between maximizing production efficiency and the preferences people have for consuming products and services.</a:t>
            </a:r>
          </a:p>
          <a:p>
            <a:pPr eaLnBrk="1" hangingPunct="1">
              <a:lnSpc>
                <a:spcPct val="90000"/>
              </a:lnSpc>
            </a:pPr>
            <a:endParaRPr lang="en-US" dirty="0">
              <a:solidFill>
                <a:srgbClr val="000000"/>
              </a:solidFill>
            </a:endParaRPr>
          </a:p>
          <a:p>
            <a:pPr eaLnBrk="1" hangingPunct="1">
              <a:lnSpc>
                <a:spcPct val="90000"/>
              </a:lnSpc>
            </a:pPr>
            <a:r>
              <a:rPr lang="en-US" b="1" dirty="0">
                <a:solidFill>
                  <a:srgbClr val="000000"/>
                </a:solidFill>
              </a:rPr>
              <a:t>Key Issues</a:t>
            </a:r>
          </a:p>
          <a:p>
            <a:pPr eaLnBrk="1" hangingPunct="1">
              <a:lnSpc>
                <a:spcPct val="90000"/>
              </a:lnSpc>
            </a:pPr>
            <a:r>
              <a:rPr lang="en-US" b="0" dirty="0">
                <a:sym typeface="Wingdings" pitchFamily="2" charset="2"/>
              </a:rPr>
              <a:t> </a:t>
            </a:r>
            <a:r>
              <a:rPr lang="en-US" b="1" u="none" dirty="0">
                <a:solidFill>
                  <a:srgbClr val="000000"/>
                </a:solidFill>
              </a:rPr>
              <a:t>Economies of scale </a:t>
            </a:r>
            <a:r>
              <a:rPr lang="en-US" b="0" dirty="0">
                <a:sym typeface="Wingdings" pitchFamily="2" charset="2"/>
              </a:rPr>
              <a:t> </a:t>
            </a:r>
            <a:r>
              <a:rPr lang="en-US" b="1" u="none" dirty="0">
                <a:solidFill>
                  <a:srgbClr val="000000"/>
                </a:solidFill>
              </a:rPr>
              <a:t>lower cost</a:t>
            </a:r>
            <a:r>
              <a:rPr lang="en-US" b="0" dirty="0">
                <a:solidFill>
                  <a:srgbClr val="000000"/>
                </a:solidFill>
              </a:rPr>
              <a:t>.</a:t>
            </a:r>
            <a:r>
              <a:rPr lang="en-US" b="1" dirty="0">
                <a:solidFill>
                  <a:srgbClr val="000000"/>
                </a:solidFill>
              </a:rPr>
              <a:t>  </a:t>
            </a:r>
          </a:p>
          <a:p>
            <a:pPr lvl="1" eaLnBrk="1" hangingPunct="1">
              <a:lnSpc>
                <a:spcPct val="90000"/>
              </a:lnSpc>
              <a:buFontTx/>
              <a:buChar char="•"/>
            </a:pPr>
            <a:r>
              <a:rPr lang="en-US" dirty="0">
                <a:solidFill>
                  <a:srgbClr val="000000"/>
                </a:solidFill>
              </a:rPr>
              <a:t> As production increases, the cost of each unit of the product decreases.  </a:t>
            </a:r>
          </a:p>
          <a:p>
            <a:pPr lvl="1" eaLnBrk="1" hangingPunct="1">
              <a:lnSpc>
                <a:spcPct val="90000"/>
              </a:lnSpc>
              <a:buFontTx/>
              <a:buChar char="•"/>
            </a:pPr>
            <a:r>
              <a:rPr lang="en-US" dirty="0">
                <a:solidFill>
                  <a:srgbClr val="000000"/>
                </a:solidFill>
              </a:rPr>
              <a:t> Marketing helps companies find more outlets for products.</a:t>
            </a:r>
          </a:p>
          <a:p>
            <a:pPr lvl="1" eaLnBrk="1" hangingPunct="1">
              <a:lnSpc>
                <a:spcPct val="90000"/>
              </a:lnSpc>
              <a:buFontTx/>
              <a:buChar char="•"/>
            </a:pPr>
            <a:endParaRPr lang="en-US" dirty="0">
              <a:solidFill>
                <a:srgbClr val="000000"/>
              </a:solidFill>
            </a:endParaRPr>
          </a:p>
          <a:p>
            <a:pPr eaLnBrk="1" hangingPunct="1">
              <a:lnSpc>
                <a:spcPct val="90000"/>
              </a:lnSpc>
            </a:pPr>
            <a:r>
              <a:rPr lang="en-US" b="1" i="1" dirty="0">
                <a:solidFill>
                  <a:srgbClr val="000000"/>
                </a:solidFill>
              </a:rPr>
              <a:t>Discussion Question: How does marketing find more outlets (consumers) for products?</a:t>
            </a:r>
          </a:p>
          <a:p>
            <a:pPr eaLnBrk="1" hangingPunct="1">
              <a:lnSpc>
                <a:spcPct val="90000"/>
              </a:lnSpc>
            </a:pPr>
            <a:endParaRPr lang="en-US" b="1" dirty="0">
              <a:solidFill>
                <a:srgbClr val="000000"/>
              </a:solidFill>
            </a:endParaRPr>
          </a:p>
          <a:p>
            <a:pPr eaLnBrk="1" hangingPunct="1">
              <a:lnSpc>
                <a:spcPct val="90000"/>
              </a:lnSpc>
            </a:pPr>
            <a:r>
              <a:rPr lang="en-US" b="0" dirty="0">
                <a:sym typeface="Wingdings" pitchFamily="2" charset="2"/>
              </a:rPr>
              <a:t></a:t>
            </a:r>
            <a:r>
              <a:rPr lang="en-US" b="1" u="none" dirty="0">
                <a:sym typeface="Wingdings" pitchFamily="2" charset="2"/>
              </a:rPr>
              <a:t> </a:t>
            </a:r>
            <a:r>
              <a:rPr lang="en-US" b="1" u="none" dirty="0">
                <a:solidFill>
                  <a:srgbClr val="000000"/>
                </a:solidFill>
              </a:rPr>
              <a:t>Effective marketing links producers and consumers</a:t>
            </a:r>
            <a:r>
              <a:rPr lang="en-US" b="0" dirty="0">
                <a:solidFill>
                  <a:srgbClr val="000000"/>
                </a:solidFill>
              </a:rPr>
              <a:t>.</a:t>
            </a:r>
          </a:p>
          <a:p>
            <a:pPr lvl="1" eaLnBrk="1" hangingPunct="1">
              <a:lnSpc>
                <a:spcPct val="90000"/>
              </a:lnSpc>
              <a:buFontTx/>
              <a:buChar char="•"/>
            </a:pPr>
            <a:r>
              <a:rPr lang="en-US" dirty="0">
                <a:solidFill>
                  <a:srgbClr val="000000"/>
                </a:solidFill>
              </a:rPr>
              <a:t> Consumers’ needs and patterns of consumption differ from how production facilities operate effectively. </a:t>
            </a:r>
          </a:p>
          <a:p>
            <a:pPr lvl="1" eaLnBrk="1" hangingPunct="1">
              <a:lnSpc>
                <a:spcPct val="90000"/>
              </a:lnSpc>
              <a:buFontTx/>
              <a:buChar char="•"/>
            </a:pPr>
            <a:r>
              <a:rPr lang="en-US" dirty="0">
                <a:solidFill>
                  <a:srgbClr val="000000"/>
                </a:solidFill>
              </a:rPr>
              <a:t> Marketing activities create more efficient links between consumers and producers.</a:t>
            </a:r>
          </a:p>
          <a:p>
            <a:pPr eaLnBrk="1" hangingPunct="1">
              <a:lnSpc>
                <a:spcPct val="90000"/>
              </a:lnSpc>
              <a:buFontTx/>
              <a:buChar char="•"/>
            </a:pPr>
            <a:r>
              <a:rPr lang="en-US" b="1" u="none" dirty="0">
                <a:solidFill>
                  <a:srgbClr val="000000"/>
                </a:solidFill>
              </a:rPr>
              <a:t> Marketing functions help</a:t>
            </a:r>
            <a:r>
              <a:rPr lang="en-US" b="1" u="none" baseline="0" dirty="0">
                <a:solidFill>
                  <a:srgbClr val="000000"/>
                </a:solidFill>
              </a:rPr>
              <a:t> </a:t>
            </a:r>
            <a:r>
              <a:rPr lang="en-US" b="1" u="none" dirty="0">
                <a:solidFill>
                  <a:srgbClr val="000000"/>
                </a:solidFill>
              </a:rPr>
              <a:t>narrow the gap</a:t>
            </a:r>
            <a:r>
              <a:rPr lang="en-US" b="0" dirty="0">
                <a:solidFill>
                  <a:srgbClr val="000000"/>
                </a:solidFill>
              </a:rPr>
              <a:t>. </a:t>
            </a:r>
          </a:p>
          <a:p>
            <a:pPr lvl="1" eaLnBrk="1" hangingPunct="1">
              <a:lnSpc>
                <a:spcPct val="90000"/>
              </a:lnSpc>
              <a:buFontTx/>
              <a:buChar char="•"/>
            </a:pPr>
            <a:r>
              <a:rPr lang="en-US" dirty="0">
                <a:solidFill>
                  <a:srgbClr val="000000"/>
                </a:solidFill>
              </a:rPr>
              <a:t> The </a:t>
            </a:r>
            <a:r>
              <a:rPr lang="en-US" b="1" u="none" dirty="0">
                <a:solidFill>
                  <a:srgbClr val="000000"/>
                </a:solidFill>
              </a:rPr>
              <a:t>universal functions</a:t>
            </a:r>
            <a:r>
              <a:rPr lang="en-US" b="1" u="none" baseline="0" dirty="0">
                <a:solidFill>
                  <a:srgbClr val="000000"/>
                </a:solidFill>
              </a:rPr>
              <a:t> of </a:t>
            </a:r>
            <a:r>
              <a:rPr lang="en-US" b="1" u="none" dirty="0">
                <a:solidFill>
                  <a:srgbClr val="000000"/>
                </a:solidFill>
              </a:rPr>
              <a:t>marketing </a:t>
            </a:r>
            <a:r>
              <a:rPr lang="en-US" dirty="0">
                <a:solidFill>
                  <a:srgbClr val="000000"/>
                </a:solidFill>
              </a:rPr>
              <a:t>(buying, selling, transporting, storing, standardization and grading, financing, </a:t>
            </a:r>
            <a:r>
              <a:rPr lang="en-US" dirty="0"/>
              <a:t>risk taking, and market information</a:t>
            </a:r>
            <a:r>
              <a:rPr lang="en-US" dirty="0">
                <a:solidFill>
                  <a:srgbClr val="000000"/>
                </a:solidFill>
              </a:rPr>
              <a:t>) help to narrow the gap. </a:t>
            </a:r>
          </a:p>
          <a:p>
            <a:pPr lvl="1" eaLnBrk="1" hangingPunct="1">
              <a:lnSpc>
                <a:spcPct val="90000"/>
              </a:lnSpc>
              <a:buFontTx/>
              <a:buChar char="•"/>
            </a:pPr>
            <a:r>
              <a:rPr lang="en-US" dirty="0">
                <a:solidFill>
                  <a:srgbClr val="000000"/>
                </a:solidFill>
              </a:rPr>
              <a:t> How these functions are performed and by whom may differ among economic systems.</a:t>
            </a:r>
          </a:p>
          <a:p>
            <a:pPr lvl="0" eaLnBrk="1" hangingPunct="1">
              <a:lnSpc>
                <a:spcPct val="90000"/>
              </a:lnSpc>
              <a:buFontTx/>
              <a:buNone/>
            </a:pPr>
            <a:endParaRPr lang="en-US" dirty="0">
              <a:solidFill>
                <a:srgbClr val="000000"/>
              </a:solidFill>
            </a:endParaRPr>
          </a:p>
          <a:p>
            <a:pPr lvl="0" eaLnBrk="1" hangingPunct="1">
              <a:lnSpc>
                <a:spcPct val="90000"/>
              </a:lnSpc>
              <a:buFontTx/>
              <a:buNone/>
            </a:pPr>
            <a:r>
              <a:rPr lang="en-US" dirty="0">
                <a:solidFill>
                  <a:srgbClr val="000000"/>
                </a:solidFill>
              </a:rPr>
              <a:t>Image</a:t>
            </a:r>
            <a:r>
              <a:rPr lang="en-US" baseline="0" dirty="0">
                <a:solidFill>
                  <a:srgbClr val="000000"/>
                </a:solidFill>
              </a:rPr>
              <a:t> source: https://</a:t>
            </a:r>
            <a:r>
              <a:rPr lang="en-US" baseline="0" dirty="0" err="1">
                <a:solidFill>
                  <a:srgbClr val="000000"/>
                </a:solidFill>
              </a:rPr>
              <a:t>pixabay.com</a:t>
            </a:r>
            <a:r>
              <a:rPr lang="en-US" baseline="0" dirty="0">
                <a:solidFill>
                  <a:srgbClr val="000000"/>
                </a:solidFill>
              </a:rPr>
              <a:t>/</a:t>
            </a:r>
            <a:r>
              <a:rPr lang="en-US" baseline="0" dirty="0" err="1">
                <a:solidFill>
                  <a:srgbClr val="000000"/>
                </a:solidFill>
              </a:rPr>
              <a:t>en</a:t>
            </a:r>
            <a:r>
              <a:rPr lang="en-US" baseline="0" dirty="0">
                <a:solidFill>
                  <a:srgbClr val="000000"/>
                </a:solidFill>
              </a:rPr>
              <a:t>/workshop-operator-the-assembly-line-802997/ (CC0 Free for commercial use, no attribution required)</a:t>
            </a:r>
            <a:endParaRPr lang="en-US" dirty="0">
              <a:solidFill>
                <a:srgbClr val="000000"/>
              </a:solidFill>
            </a:endParaRPr>
          </a:p>
        </p:txBody>
      </p:sp>
      <p:sp>
        <p:nvSpPr>
          <p:cNvPr id="68613" name="Text Box 25"/>
          <p:cNvSpPr txBox="1">
            <a:spLocks noChangeArrowheads="1"/>
          </p:cNvSpPr>
          <p:nvPr/>
        </p:nvSpPr>
        <p:spPr bwMode="auto">
          <a:xfrm>
            <a:off x="4389438" y="401638"/>
            <a:ext cx="2438400" cy="205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6788" eaLnBrk="0" hangingPunct="0">
              <a:defRPr sz="3600">
                <a:solidFill>
                  <a:schemeClr val="tx1"/>
                </a:solidFill>
                <a:latin typeface="Arial" charset="0"/>
                <a:cs typeface="Arial" charset="0"/>
              </a:defRPr>
            </a:lvl1pPr>
            <a:lvl2pPr marL="742950" indent="-285750" defTabSz="966788" eaLnBrk="0" hangingPunct="0">
              <a:defRPr sz="3600">
                <a:solidFill>
                  <a:schemeClr val="tx1"/>
                </a:solidFill>
                <a:latin typeface="Arial" charset="0"/>
                <a:cs typeface="Arial" charset="0"/>
              </a:defRPr>
            </a:lvl2pPr>
            <a:lvl3pPr marL="1143000" indent="-228600" defTabSz="966788" eaLnBrk="0" hangingPunct="0">
              <a:defRPr sz="3600">
                <a:solidFill>
                  <a:schemeClr val="tx1"/>
                </a:solidFill>
                <a:latin typeface="Arial" charset="0"/>
                <a:cs typeface="Arial" charset="0"/>
              </a:defRPr>
            </a:lvl3pPr>
            <a:lvl4pPr marL="1600200" indent="-228600" defTabSz="966788" eaLnBrk="0" hangingPunct="0">
              <a:defRPr sz="3600">
                <a:solidFill>
                  <a:schemeClr val="tx1"/>
                </a:solidFill>
                <a:latin typeface="Arial" charset="0"/>
                <a:cs typeface="Arial" charset="0"/>
              </a:defRPr>
            </a:lvl4pPr>
            <a:lvl5pPr marL="2057400" indent="-228600" defTabSz="966788" eaLnBrk="0" hangingPunct="0">
              <a:defRPr sz="3600">
                <a:solidFill>
                  <a:schemeClr val="tx1"/>
                </a:solidFill>
                <a:latin typeface="Arial" charset="0"/>
                <a:cs typeface="Arial" charset="0"/>
              </a:defRPr>
            </a:lvl5pPr>
            <a:lvl6pPr marL="2514600" indent="-228600" algn="ctr" defTabSz="966788" eaLnBrk="0" fontAlgn="base" hangingPunct="0">
              <a:spcBef>
                <a:spcPct val="0"/>
              </a:spcBef>
              <a:spcAft>
                <a:spcPct val="0"/>
              </a:spcAft>
              <a:defRPr sz="3600">
                <a:solidFill>
                  <a:schemeClr val="tx1"/>
                </a:solidFill>
                <a:latin typeface="Arial" charset="0"/>
                <a:cs typeface="Arial" charset="0"/>
              </a:defRPr>
            </a:lvl6pPr>
            <a:lvl7pPr marL="2971800" indent="-228600" algn="ctr" defTabSz="966788" eaLnBrk="0" fontAlgn="base" hangingPunct="0">
              <a:spcBef>
                <a:spcPct val="0"/>
              </a:spcBef>
              <a:spcAft>
                <a:spcPct val="0"/>
              </a:spcAft>
              <a:defRPr sz="3600">
                <a:solidFill>
                  <a:schemeClr val="tx1"/>
                </a:solidFill>
                <a:latin typeface="Arial" charset="0"/>
                <a:cs typeface="Arial" charset="0"/>
              </a:defRPr>
            </a:lvl7pPr>
            <a:lvl8pPr marL="3429000" indent="-228600" algn="ctr" defTabSz="966788" eaLnBrk="0" fontAlgn="base" hangingPunct="0">
              <a:spcBef>
                <a:spcPct val="0"/>
              </a:spcBef>
              <a:spcAft>
                <a:spcPct val="0"/>
              </a:spcAft>
              <a:defRPr sz="3600">
                <a:solidFill>
                  <a:schemeClr val="tx1"/>
                </a:solidFill>
                <a:latin typeface="Arial" charset="0"/>
                <a:cs typeface="Arial" charset="0"/>
              </a:defRPr>
            </a:lvl8pPr>
            <a:lvl9pPr marL="3886200" indent="-228600" algn="ctr" defTabSz="966788"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a:p>
            <a:pPr algn="l" eaLnBrk="1" hangingPunct="1">
              <a:spcBef>
                <a:spcPct val="50000"/>
              </a:spcBef>
            </a:pPr>
            <a:endParaRPr lang="en-US" sz="1500" b="1" dirty="0"/>
          </a:p>
          <a:p>
            <a:pPr algn="l" eaLnBrk="1" hangingPunct="1">
              <a:spcBef>
                <a:spcPct val="50000"/>
              </a:spcBef>
            </a:pPr>
            <a:r>
              <a:rPr lang="en-US" sz="1500" b="1" dirty="0">
                <a:latin typeface="Calibri" pitchFamily="34" charset="0"/>
              </a:rPr>
              <a:t> </a:t>
            </a:r>
          </a:p>
          <a:p>
            <a:pPr algn="l" eaLnBrk="1" hangingPunct="1">
              <a:spcBef>
                <a:spcPct val="50000"/>
              </a:spcBef>
            </a:pPr>
            <a:endParaRPr lang="en-US" sz="1500" b="1" dirty="0">
              <a:latin typeface="Calibri" pitchFamily="34" charset="0"/>
            </a:endParaRPr>
          </a:p>
        </p:txBody>
      </p:sp>
    </p:spTree>
    <p:extLst>
      <p:ext uri="{BB962C8B-B14F-4D97-AF65-F5344CB8AC3E}">
        <p14:creationId xmlns:p14="http://schemas.microsoft.com/office/powerpoint/2010/main" val="2710891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2"/>
          <p:cNvSpPr>
            <a:spLocks noGrp="1" noRot="1" noChangeAspect="1" noChangeArrowheads="1" noTextEdit="1"/>
          </p:cNvSpPr>
          <p:nvPr>
            <p:ph type="sldImg"/>
          </p:nvPr>
        </p:nvSpPr>
        <p:spPr>
          <a:xfrm>
            <a:off x="522288" y="549275"/>
            <a:ext cx="3216275" cy="2413000"/>
          </a:xfrm>
          <a:ln/>
        </p:spPr>
      </p:sp>
      <p:sp>
        <p:nvSpPr>
          <p:cNvPr id="70660" name="Rectangle 3"/>
          <p:cNvSpPr>
            <a:spLocks noGrp="1" noChangeArrowheads="1"/>
          </p:cNvSpPr>
          <p:nvPr>
            <p:ph type="body" idx="1"/>
          </p:nvPr>
        </p:nvSpPr>
        <p:spPr/>
        <p:txBody>
          <a:bodyPr/>
          <a:lstStyle/>
          <a:p>
            <a:pPr eaLnBrk="1" hangingPunct="1">
              <a:defRPr/>
            </a:pPr>
            <a:r>
              <a:rPr lang="en-US" b="1" dirty="0"/>
              <a:t>Summary Overview</a:t>
            </a:r>
          </a:p>
          <a:p>
            <a:pPr eaLnBrk="1" hangingPunct="1">
              <a:defRPr/>
            </a:pPr>
            <a:r>
              <a:rPr lang="en-US" dirty="0"/>
              <a:t>The universal functions</a:t>
            </a:r>
            <a:r>
              <a:rPr lang="en-US" baseline="0" dirty="0"/>
              <a:t> of </a:t>
            </a:r>
            <a:r>
              <a:rPr lang="en-US" dirty="0"/>
              <a:t>marketing help the macro-marketing system overcome separations and discrepancies between those wishing to participate in an exchange. The fulfillment of these functions in a particular country or culture varies widely, but all the functions are needed in any macro-marketing system.</a:t>
            </a:r>
          </a:p>
          <a:p>
            <a:pPr eaLnBrk="1" hangingPunct="1">
              <a:defRPr/>
            </a:pPr>
            <a:endParaRPr lang="en-US" b="1" dirty="0"/>
          </a:p>
          <a:p>
            <a:pPr eaLnBrk="1" hangingPunct="1">
              <a:defRPr/>
            </a:pPr>
            <a:r>
              <a:rPr lang="en-US" b="1" dirty="0"/>
              <a:t>Key Issues</a:t>
            </a:r>
          </a:p>
          <a:p>
            <a:pPr marL="0" indent="0" eaLnBrk="1" hangingPunct="1">
              <a:buFont typeface="Arial" pitchFamily="34" charset="0"/>
              <a:buNone/>
              <a:defRPr/>
            </a:pPr>
            <a:r>
              <a:rPr lang="en-US" b="1" dirty="0">
                <a:sym typeface="Wingdings" pitchFamily="2" charset="2"/>
              </a:rPr>
              <a:t></a:t>
            </a:r>
            <a:r>
              <a:rPr lang="en-US" b="1" u="none" dirty="0"/>
              <a:t>Buying</a:t>
            </a:r>
            <a:r>
              <a:rPr lang="en-US" dirty="0"/>
              <a:t>: Looking for and evaluating goods and services.</a:t>
            </a:r>
          </a:p>
          <a:p>
            <a:pPr eaLnBrk="1" hangingPunct="1">
              <a:buFont typeface="Arial" pitchFamily="34" charset="0"/>
              <a:buNone/>
              <a:defRPr/>
            </a:pPr>
            <a:r>
              <a:rPr lang="en-US" b="1" dirty="0">
                <a:sym typeface="Wingdings" pitchFamily="2" charset="2"/>
              </a:rPr>
              <a:t></a:t>
            </a:r>
            <a:r>
              <a:rPr lang="en-US" b="1" u="none" dirty="0"/>
              <a:t>Selling</a:t>
            </a:r>
            <a:r>
              <a:rPr lang="en-US" dirty="0"/>
              <a:t>: Promoting the product to prospective buyers.</a:t>
            </a:r>
          </a:p>
          <a:p>
            <a:pPr eaLnBrk="1" hangingPunct="1">
              <a:buFont typeface="Arial" pitchFamily="34" charset="0"/>
              <a:buNone/>
              <a:defRPr/>
            </a:pPr>
            <a:r>
              <a:rPr lang="en-US" b="1" dirty="0">
                <a:sym typeface="Wingdings" pitchFamily="2" charset="2"/>
              </a:rPr>
              <a:t></a:t>
            </a:r>
            <a:r>
              <a:rPr lang="en-US" b="1" u="none" dirty="0"/>
              <a:t>Transporting</a:t>
            </a:r>
            <a:r>
              <a:rPr lang="en-US" dirty="0"/>
              <a:t>: Moving the goods from place to place.</a:t>
            </a:r>
          </a:p>
          <a:p>
            <a:pPr eaLnBrk="1" hangingPunct="1">
              <a:buFont typeface="Arial" pitchFamily="34" charset="0"/>
              <a:buNone/>
              <a:defRPr/>
            </a:pPr>
            <a:r>
              <a:rPr lang="en-US" b="1" dirty="0">
                <a:sym typeface="Wingdings" pitchFamily="2" charset="2"/>
              </a:rPr>
              <a:t></a:t>
            </a:r>
            <a:r>
              <a:rPr lang="en-US" b="1" u="none" dirty="0"/>
              <a:t>Storing</a:t>
            </a:r>
            <a:r>
              <a:rPr lang="en-US" dirty="0"/>
              <a:t>: Holding an inventory of goods until needed by customers.</a:t>
            </a:r>
          </a:p>
          <a:p>
            <a:pPr eaLnBrk="1" hangingPunct="1">
              <a:buFont typeface="Arial" pitchFamily="34" charset="0"/>
              <a:buNone/>
              <a:defRPr/>
            </a:pPr>
            <a:r>
              <a:rPr lang="en-US" b="1" dirty="0">
                <a:sym typeface="Wingdings" pitchFamily="2" charset="2"/>
              </a:rPr>
              <a:t></a:t>
            </a:r>
            <a:r>
              <a:rPr lang="en-US" b="1" u="none" dirty="0"/>
              <a:t>Standardization and grading</a:t>
            </a:r>
            <a:r>
              <a:rPr lang="en-US" dirty="0"/>
              <a:t>: Sorting products by size and quality.</a:t>
            </a:r>
          </a:p>
          <a:p>
            <a:pPr eaLnBrk="1" hangingPunct="1">
              <a:buFont typeface="Arial" pitchFamily="34" charset="0"/>
              <a:buNone/>
              <a:defRPr/>
            </a:pPr>
            <a:endParaRPr lang="en-US" dirty="0"/>
          </a:p>
          <a:p>
            <a:pPr marL="171450" indent="-171450" eaLnBrk="1" hangingPunct="1">
              <a:defRPr/>
            </a:pPr>
            <a:r>
              <a:rPr lang="en-US" b="1" i="1" dirty="0"/>
              <a:t>Discussion Question: Can you think of products that have to be sorted or evaluated before you can purchase them? Hint: think about agriculture.</a:t>
            </a:r>
          </a:p>
          <a:p>
            <a:pPr marL="171450" indent="-171450" eaLnBrk="1" hangingPunct="1">
              <a:defRPr/>
            </a:pPr>
            <a:endParaRPr lang="en-US" dirty="0"/>
          </a:p>
          <a:p>
            <a:pPr eaLnBrk="1" hangingPunct="1">
              <a:buFont typeface="Arial" pitchFamily="34" charset="0"/>
              <a:buNone/>
              <a:defRPr/>
            </a:pPr>
            <a:r>
              <a:rPr lang="en-US" b="1" dirty="0">
                <a:sym typeface="Wingdings" pitchFamily="2" charset="2"/>
              </a:rPr>
              <a:t></a:t>
            </a:r>
            <a:r>
              <a:rPr lang="en-US" b="1" u="none" dirty="0"/>
              <a:t>Financing</a:t>
            </a:r>
            <a:r>
              <a:rPr lang="en-US" dirty="0"/>
              <a:t>: providing necessary cash and credit to produce, transport, store, promote, sell, and buy products.</a:t>
            </a:r>
          </a:p>
          <a:p>
            <a:pPr eaLnBrk="1" hangingPunct="1">
              <a:buFont typeface="Arial" pitchFamily="34" charset="0"/>
              <a:buNone/>
              <a:defRPr/>
            </a:pPr>
            <a:r>
              <a:rPr lang="en-US" b="1" dirty="0">
                <a:sym typeface="Wingdings" pitchFamily="2" charset="2"/>
              </a:rPr>
              <a:t></a:t>
            </a:r>
            <a:r>
              <a:rPr lang="en-US" b="1" u="none" dirty="0"/>
              <a:t>Risk taking</a:t>
            </a:r>
            <a:r>
              <a:rPr lang="en-US" dirty="0"/>
              <a:t>: bearing the uncertainties that are part of the marketing process.</a:t>
            </a:r>
          </a:p>
          <a:p>
            <a:pPr eaLnBrk="1" hangingPunct="1">
              <a:buFont typeface="Arial" pitchFamily="34" charset="0"/>
              <a:buNone/>
              <a:defRPr/>
            </a:pPr>
            <a:endParaRPr lang="en-US" dirty="0"/>
          </a:p>
          <a:p>
            <a:pPr marL="171450" indent="-171450" eaLnBrk="1" hangingPunct="1">
              <a:defRPr/>
            </a:pPr>
            <a:r>
              <a:rPr lang="en-US" b="1" i="1" dirty="0"/>
              <a:t>Discussion Question: What are some examples of the risks taken in business enterprise? </a:t>
            </a:r>
          </a:p>
          <a:p>
            <a:pPr marL="171450" indent="-171450" eaLnBrk="1" hangingPunct="1">
              <a:defRPr/>
            </a:pPr>
            <a:endParaRPr lang="en-US" dirty="0"/>
          </a:p>
          <a:p>
            <a:pPr eaLnBrk="1" hangingPunct="1">
              <a:buFont typeface="Arial" pitchFamily="34" charset="0"/>
              <a:buNone/>
              <a:defRPr/>
            </a:pPr>
            <a:r>
              <a:rPr lang="en-US" b="1" dirty="0">
                <a:sym typeface="Wingdings" pitchFamily="2" charset="2"/>
              </a:rPr>
              <a:t></a:t>
            </a:r>
            <a:r>
              <a:rPr lang="en-US" b="1" u="none" dirty="0"/>
              <a:t>Market information function</a:t>
            </a:r>
            <a:r>
              <a:rPr lang="en-US" dirty="0"/>
              <a:t>: the collection, analysis, and distribution of all the information needed to plan, implement, and control marketing activities.</a:t>
            </a:r>
          </a:p>
        </p:txBody>
      </p:sp>
      <p:sp>
        <p:nvSpPr>
          <p:cNvPr id="71685" name="Text Box 25"/>
          <p:cNvSpPr txBox="1">
            <a:spLocks noChangeArrowheads="1"/>
          </p:cNvSpPr>
          <p:nvPr/>
        </p:nvSpPr>
        <p:spPr bwMode="auto">
          <a:xfrm>
            <a:off x="4389438" y="401638"/>
            <a:ext cx="2438400" cy="205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6788" eaLnBrk="0" hangingPunct="0">
              <a:defRPr sz="3600">
                <a:solidFill>
                  <a:schemeClr val="tx1"/>
                </a:solidFill>
                <a:latin typeface="Arial" charset="0"/>
                <a:cs typeface="Arial" charset="0"/>
              </a:defRPr>
            </a:lvl1pPr>
            <a:lvl2pPr marL="742950" indent="-285750" defTabSz="966788" eaLnBrk="0" hangingPunct="0">
              <a:defRPr sz="3600">
                <a:solidFill>
                  <a:schemeClr val="tx1"/>
                </a:solidFill>
                <a:latin typeface="Arial" charset="0"/>
                <a:cs typeface="Arial" charset="0"/>
              </a:defRPr>
            </a:lvl2pPr>
            <a:lvl3pPr marL="1143000" indent="-228600" defTabSz="966788" eaLnBrk="0" hangingPunct="0">
              <a:defRPr sz="3600">
                <a:solidFill>
                  <a:schemeClr val="tx1"/>
                </a:solidFill>
                <a:latin typeface="Arial" charset="0"/>
                <a:cs typeface="Arial" charset="0"/>
              </a:defRPr>
            </a:lvl3pPr>
            <a:lvl4pPr marL="1600200" indent="-228600" defTabSz="966788" eaLnBrk="0" hangingPunct="0">
              <a:defRPr sz="3600">
                <a:solidFill>
                  <a:schemeClr val="tx1"/>
                </a:solidFill>
                <a:latin typeface="Arial" charset="0"/>
                <a:cs typeface="Arial" charset="0"/>
              </a:defRPr>
            </a:lvl4pPr>
            <a:lvl5pPr marL="2057400" indent="-228600" defTabSz="966788" eaLnBrk="0" hangingPunct="0">
              <a:defRPr sz="3600">
                <a:solidFill>
                  <a:schemeClr val="tx1"/>
                </a:solidFill>
                <a:latin typeface="Arial" charset="0"/>
                <a:cs typeface="Arial" charset="0"/>
              </a:defRPr>
            </a:lvl5pPr>
            <a:lvl6pPr marL="2514600" indent="-228600" algn="ctr" defTabSz="966788" eaLnBrk="0" fontAlgn="base" hangingPunct="0">
              <a:spcBef>
                <a:spcPct val="0"/>
              </a:spcBef>
              <a:spcAft>
                <a:spcPct val="0"/>
              </a:spcAft>
              <a:defRPr sz="3600">
                <a:solidFill>
                  <a:schemeClr val="tx1"/>
                </a:solidFill>
                <a:latin typeface="Arial" charset="0"/>
                <a:cs typeface="Arial" charset="0"/>
              </a:defRPr>
            </a:lvl6pPr>
            <a:lvl7pPr marL="2971800" indent="-228600" algn="ctr" defTabSz="966788" eaLnBrk="0" fontAlgn="base" hangingPunct="0">
              <a:spcBef>
                <a:spcPct val="0"/>
              </a:spcBef>
              <a:spcAft>
                <a:spcPct val="0"/>
              </a:spcAft>
              <a:defRPr sz="3600">
                <a:solidFill>
                  <a:schemeClr val="tx1"/>
                </a:solidFill>
                <a:latin typeface="Arial" charset="0"/>
                <a:cs typeface="Arial" charset="0"/>
              </a:defRPr>
            </a:lvl7pPr>
            <a:lvl8pPr marL="3429000" indent="-228600" algn="ctr" defTabSz="966788" eaLnBrk="0" fontAlgn="base" hangingPunct="0">
              <a:spcBef>
                <a:spcPct val="0"/>
              </a:spcBef>
              <a:spcAft>
                <a:spcPct val="0"/>
              </a:spcAft>
              <a:defRPr sz="3600">
                <a:solidFill>
                  <a:schemeClr val="tx1"/>
                </a:solidFill>
                <a:latin typeface="Arial" charset="0"/>
                <a:cs typeface="Arial" charset="0"/>
              </a:defRPr>
            </a:lvl8pPr>
            <a:lvl9pPr marL="3886200" indent="-228600" algn="ctr" defTabSz="966788"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a:p>
            <a:pPr algn="l" eaLnBrk="1" hangingPunct="1">
              <a:spcBef>
                <a:spcPct val="50000"/>
              </a:spcBef>
            </a:pPr>
            <a:endParaRPr lang="en-US" sz="1500" b="1" dirty="0"/>
          </a:p>
          <a:p>
            <a:pPr algn="l" eaLnBrk="1" hangingPunct="1">
              <a:spcBef>
                <a:spcPct val="50000"/>
              </a:spcBef>
            </a:pPr>
            <a:r>
              <a:rPr lang="en-US" sz="1500" b="1" dirty="0">
                <a:latin typeface="Calibri" pitchFamily="34" charset="0"/>
              </a:rPr>
              <a:t> </a:t>
            </a:r>
          </a:p>
          <a:p>
            <a:pPr algn="l" eaLnBrk="1" hangingPunct="1">
              <a:spcBef>
                <a:spcPct val="50000"/>
              </a:spcBef>
            </a:pPr>
            <a:endParaRPr lang="en-US" sz="1500" b="1" dirty="0">
              <a:latin typeface="Calibri" pitchFamily="34" charset="0"/>
            </a:endParaRPr>
          </a:p>
        </p:txBody>
      </p:sp>
    </p:spTree>
    <p:extLst>
      <p:ext uri="{BB962C8B-B14F-4D97-AF65-F5344CB8AC3E}">
        <p14:creationId xmlns:p14="http://schemas.microsoft.com/office/powerpoint/2010/main" val="2143435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2"/>
          <p:cNvSpPr>
            <a:spLocks noGrp="1" noRot="1" noChangeAspect="1" noChangeArrowheads="1" noTextEdit="1"/>
          </p:cNvSpPr>
          <p:nvPr>
            <p:ph type="sldImg"/>
          </p:nvPr>
        </p:nvSpPr>
        <p:spPr>
          <a:xfrm>
            <a:off x="522288" y="549275"/>
            <a:ext cx="3216275" cy="2413000"/>
          </a:xfrm>
          <a:ln/>
        </p:spPr>
      </p:sp>
      <p:sp>
        <p:nvSpPr>
          <p:cNvPr id="69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a:latin typeface="Arial" pitchFamily="34" charset="0"/>
                <a:cs typeface="Arial" pitchFamily="34" charset="0"/>
              </a:rPr>
              <a:t>Summary Overview</a:t>
            </a:r>
          </a:p>
          <a:p>
            <a:pPr eaLnBrk="1" hangingPunct="1"/>
            <a:r>
              <a:rPr lang="en-US" dirty="0">
                <a:latin typeface="Arial" pitchFamily="34" charset="0"/>
                <a:cs typeface="Arial" pitchFamily="34" charset="0"/>
              </a:rPr>
              <a:t>Effective marketing provides consumers with a variety of ways to meet their unique needs. Most companies have few locations but would like to purchase world-wide.</a:t>
            </a:r>
            <a:r>
              <a:rPr lang="en-US" b="1" dirty="0">
                <a:latin typeface="Arial" pitchFamily="34" charset="0"/>
                <a:cs typeface="Arial" pitchFamily="34" charset="0"/>
              </a:rPr>
              <a:t> </a:t>
            </a:r>
          </a:p>
          <a:p>
            <a:pPr eaLnBrk="1" hangingPunct="1"/>
            <a:endParaRPr lang="en-US" b="1" dirty="0">
              <a:latin typeface="Arial" pitchFamily="34" charset="0"/>
              <a:cs typeface="Arial" pitchFamily="34" charset="0"/>
            </a:endParaRPr>
          </a:p>
          <a:p>
            <a:pPr eaLnBrk="1" hangingPunct="1"/>
            <a:r>
              <a:rPr lang="en-US" b="1" dirty="0">
                <a:latin typeface="Arial" pitchFamily="34" charset="0"/>
                <a:cs typeface="Arial" pitchFamily="34" charset="0"/>
              </a:rPr>
              <a:t>Key Issues</a:t>
            </a:r>
          </a:p>
          <a:p>
            <a:pPr eaLnBrk="1" hangingPunct="1">
              <a:buFontTx/>
              <a:buChar char="•"/>
            </a:pPr>
            <a:r>
              <a:rPr lang="en-US" b="1" dirty="0">
                <a:latin typeface="Arial" pitchFamily="34" charset="0"/>
                <a:cs typeface="Arial" pitchFamily="34" charset="0"/>
              </a:rPr>
              <a:t> </a:t>
            </a:r>
            <a:r>
              <a:rPr lang="en-US" dirty="0">
                <a:latin typeface="Arial" pitchFamily="34" charset="0"/>
                <a:cs typeface="Arial" pitchFamily="34" charset="0"/>
              </a:rPr>
              <a:t>Marketing helps to bring producers and consumers together.</a:t>
            </a:r>
          </a:p>
          <a:p>
            <a:pPr eaLnBrk="1" hangingPunct="1">
              <a:buFontTx/>
              <a:buChar char="•"/>
            </a:pPr>
            <a:r>
              <a:rPr lang="en-US" dirty="0">
                <a:latin typeface="Arial" pitchFamily="34" charset="0"/>
                <a:cs typeface="Arial" pitchFamily="34" charset="0"/>
              </a:rPr>
              <a:t> Acai berries are popular in the</a:t>
            </a:r>
            <a:r>
              <a:rPr lang="en-US" baseline="0" dirty="0">
                <a:latin typeface="Arial" pitchFamily="34" charset="0"/>
                <a:cs typeface="Arial" pitchFamily="34" charset="0"/>
              </a:rPr>
              <a:t> </a:t>
            </a:r>
            <a:r>
              <a:rPr lang="en-US" dirty="0">
                <a:latin typeface="Arial" pitchFamily="34" charset="0"/>
                <a:cs typeface="Arial" pitchFamily="34" charset="0"/>
              </a:rPr>
              <a:t>United States as a supplement</a:t>
            </a:r>
            <a:r>
              <a:rPr lang="en-US" baseline="0" dirty="0">
                <a:latin typeface="Arial" pitchFamily="34" charset="0"/>
                <a:cs typeface="Arial" pitchFamily="34" charset="0"/>
              </a:rPr>
              <a:t> </a:t>
            </a:r>
            <a:r>
              <a:rPr lang="en-US" dirty="0">
                <a:latin typeface="Arial" pitchFamily="34" charset="0"/>
                <a:cs typeface="Arial" pitchFamily="34" charset="0"/>
              </a:rPr>
              <a:t>and as an ingredient in juices and</a:t>
            </a:r>
            <a:r>
              <a:rPr lang="en-US" baseline="0" dirty="0">
                <a:latin typeface="Arial" pitchFamily="34" charset="0"/>
                <a:cs typeface="Arial" pitchFamily="34" charset="0"/>
              </a:rPr>
              <a:t> </a:t>
            </a:r>
            <a:r>
              <a:rPr lang="en-US" dirty="0">
                <a:latin typeface="Arial" pitchFamily="34" charset="0"/>
                <a:cs typeface="Arial" pitchFamily="34" charset="0"/>
              </a:rPr>
              <a:t>smoothies.</a:t>
            </a:r>
          </a:p>
          <a:p>
            <a:pPr lvl="1" eaLnBrk="1" hangingPunct="1">
              <a:buFontTx/>
              <a:buChar char="•"/>
            </a:pPr>
            <a:r>
              <a:rPr lang="en-US" dirty="0">
                <a:latin typeface="Arial" pitchFamily="34" charset="0"/>
                <a:cs typeface="Arial" pitchFamily="34" charset="0"/>
              </a:rPr>
              <a:t>Many</a:t>
            </a:r>
            <a:r>
              <a:rPr lang="en-US" baseline="0" dirty="0">
                <a:latin typeface="Arial" pitchFamily="34" charset="0"/>
                <a:cs typeface="Arial" pitchFamily="34" charset="0"/>
              </a:rPr>
              <a:t> marketing functions are needed to overcome the spatial separation between the Central and South American farms, where the fruit is harvested from acai palms, and U.S. consumers.</a:t>
            </a:r>
            <a:endParaRPr lang="en-US" dirty="0">
              <a:latin typeface="Arial" pitchFamily="34" charset="0"/>
              <a:cs typeface="Arial" pitchFamily="34" charset="0"/>
            </a:endParaRPr>
          </a:p>
          <a:p>
            <a:pPr lvl="1" eaLnBrk="1" hangingPunct="1">
              <a:buFont typeface="Wingdings" pitchFamily="2" charset="2"/>
              <a:buNone/>
            </a:pPr>
            <a:endParaRPr lang="en-US" dirty="0">
              <a:latin typeface="Arial" pitchFamily="34" charset="0"/>
              <a:cs typeface="Arial" pitchFamily="34" charset="0"/>
            </a:endParaRPr>
          </a:p>
          <a:p>
            <a:pPr eaLnBrk="1" hangingPunct="1"/>
            <a:r>
              <a:rPr lang="en-US" b="1" i="1" dirty="0">
                <a:latin typeface="Arial" pitchFamily="34" charset="0"/>
                <a:cs typeface="Arial" pitchFamily="34" charset="0"/>
              </a:rPr>
              <a:t>Discussion Question: Try to think of a product or service category in which consumers tend to expect—and receive—more choices over time. How have marketers responded to these needs?</a:t>
            </a:r>
            <a:r>
              <a:rPr lang="en-US" b="1" dirty="0">
                <a:latin typeface="Arial" pitchFamily="34" charset="0"/>
                <a:cs typeface="Arial" pitchFamily="34" charset="0"/>
              </a:rPr>
              <a:t> </a:t>
            </a:r>
          </a:p>
        </p:txBody>
      </p:sp>
    </p:spTree>
    <p:extLst>
      <p:ext uri="{BB962C8B-B14F-4D97-AF65-F5344CB8AC3E}">
        <p14:creationId xmlns:p14="http://schemas.microsoft.com/office/powerpoint/2010/main" val="1068838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p:cNvSpPr>
            <a:spLocks noGrp="1" noRot="1" noChangeAspect="1" noChangeArrowheads="1" noTextEdit="1"/>
          </p:cNvSpPr>
          <p:nvPr>
            <p:ph type="sldImg"/>
          </p:nvPr>
        </p:nvSpPr>
        <p:spPr>
          <a:xfrm>
            <a:off x="522288" y="549275"/>
            <a:ext cx="3216275" cy="2413000"/>
          </a:xfrm>
          <a:ln/>
        </p:spPr>
      </p:sp>
      <p:sp>
        <p:nvSpPr>
          <p:cNvPr id="72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a:t>Summary Overview</a:t>
            </a:r>
          </a:p>
          <a:p>
            <a:pPr eaLnBrk="1" hangingPunct="1"/>
            <a:r>
              <a:rPr lang="en-US" dirty="0"/>
              <a:t>Individuals and organizations perform marketing functions. It is often easiest to think of  </a:t>
            </a:r>
            <a:r>
              <a:rPr lang="en-US" b="1" dirty="0">
                <a:sym typeface="Wingdings" pitchFamily="2" charset="2"/>
              </a:rPr>
              <a:t></a:t>
            </a:r>
            <a:r>
              <a:rPr lang="en-US" dirty="0"/>
              <a:t> </a:t>
            </a:r>
            <a:r>
              <a:rPr lang="en-US" u="sng" dirty="0"/>
              <a:t>Producers (in blue)</a:t>
            </a:r>
            <a:r>
              <a:rPr lang="en-US" dirty="0"/>
              <a:t> as manufacturers of tangible products and providers of intangible services. However, there are many other marketing performers.</a:t>
            </a:r>
          </a:p>
          <a:p>
            <a:pPr eaLnBrk="1" hangingPunct="1"/>
            <a:endParaRPr lang="en-US" b="1" dirty="0"/>
          </a:p>
          <a:p>
            <a:pPr eaLnBrk="1" hangingPunct="1"/>
            <a:r>
              <a:rPr lang="en-US" b="1" dirty="0"/>
              <a:t>Key Issues</a:t>
            </a:r>
          </a:p>
          <a:p>
            <a:pPr eaLnBrk="1" hangingPunct="1"/>
            <a:r>
              <a:rPr lang="en-US" b="1" dirty="0">
                <a:sym typeface="Wingdings" pitchFamily="2" charset="2"/>
              </a:rPr>
              <a:t></a:t>
            </a:r>
            <a:r>
              <a:rPr lang="en-US" u="sng" dirty="0"/>
              <a:t>Intermediaries (in green)</a:t>
            </a:r>
            <a:r>
              <a:rPr lang="en-US" u="none" dirty="0"/>
              <a:t>:</a:t>
            </a:r>
            <a:r>
              <a:rPr lang="en-US" dirty="0"/>
              <a:t> Firms that specialize in trade rather than production and execute tasks related to buying and selling.</a:t>
            </a:r>
          </a:p>
          <a:p>
            <a:pPr eaLnBrk="1" hangingPunct="1"/>
            <a:r>
              <a:rPr lang="en-US" b="1" dirty="0">
                <a:sym typeface="Wingdings" pitchFamily="2" charset="2"/>
              </a:rPr>
              <a:t></a:t>
            </a:r>
            <a:r>
              <a:rPr lang="en-US" b="0" u="sng" dirty="0">
                <a:solidFill>
                  <a:srgbClr val="000000"/>
                </a:solidFill>
              </a:rPr>
              <a:t>Collaborators (in gold)</a:t>
            </a:r>
            <a:r>
              <a:rPr lang="en-US" b="0" dirty="0">
                <a:solidFill>
                  <a:srgbClr val="000000"/>
                </a:solidFill>
              </a:rPr>
              <a:t>: </a:t>
            </a:r>
            <a:r>
              <a:rPr lang="en-US" dirty="0">
                <a:solidFill>
                  <a:srgbClr val="000000"/>
                </a:solidFill>
              </a:rPr>
              <a:t>Firms that aid in the exchange process and provide marketing functions other than buying and selling.  </a:t>
            </a:r>
          </a:p>
          <a:p>
            <a:pPr lvl="1" eaLnBrk="1" hangingPunct="1">
              <a:buFontTx/>
              <a:buChar char="•"/>
            </a:pPr>
            <a:r>
              <a:rPr lang="en-US" dirty="0">
                <a:solidFill>
                  <a:srgbClr val="000000"/>
                </a:solidFill>
              </a:rPr>
              <a:t> Advertising agencies, marketing research firms, independent product-testing laboratories,</a:t>
            </a:r>
            <a:r>
              <a:rPr lang="en-US" baseline="0" dirty="0">
                <a:solidFill>
                  <a:srgbClr val="000000"/>
                </a:solidFill>
              </a:rPr>
              <a:t> i</a:t>
            </a:r>
            <a:r>
              <a:rPr lang="en-US" dirty="0">
                <a:solidFill>
                  <a:srgbClr val="000000"/>
                </a:solidFill>
              </a:rPr>
              <a:t>nternet service providers (ISPs),</a:t>
            </a:r>
            <a:r>
              <a:rPr lang="en-US" baseline="0" dirty="0">
                <a:solidFill>
                  <a:srgbClr val="000000"/>
                </a:solidFill>
              </a:rPr>
              <a:t> public warehouses, </a:t>
            </a:r>
            <a:r>
              <a:rPr lang="en-US" dirty="0">
                <a:solidFill>
                  <a:srgbClr val="000000"/>
                </a:solidFill>
              </a:rPr>
              <a:t>transporting firms, communication companies, and financial institutions</a:t>
            </a:r>
          </a:p>
          <a:p>
            <a:pPr eaLnBrk="1" hangingPunct="1">
              <a:buFontTx/>
              <a:buChar char="•"/>
            </a:pPr>
            <a:r>
              <a:rPr lang="en-US" dirty="0">
                <a:solidFill>
                  <a:srgbClr val="000000"/>
                </a:solidFill>
              </a:rPr>
              <a:t>There can be specialization in the performance of these functions. </a:t>
            </a:r>
          </a:p>
          <a:p>
            <a:pPr eaLnBrk="1" hangingPunct="1">
              <a:buFontTx/>
              <a:buChar char="•"/>
            </a:pPr>
            <a:r>
              <a:rPr lang="en-US" b="1" u="none" dirty="0">
                <a:solidFill>
                  <a:srgbClr val="000000"/>
                </a:solidFill>
              </a:rPr>
              <a:t> New specialists develop</a:t>
            </a:r>
            <a:r>
              <a:rPr lang="en-US" b="1" u="none" baseline="0" dirty="0">
                <a:solidFill>
                  <a:srgbClr val="000000"/>
                </a:solidFill>
              </a:rPr>
              <a:t> to fill market needs </a:t>
            </a:r>
            <a:r>
              <a:rPr lang="en-US" dirty="0">
                <a:solidFill>
                  <a:srgbClr val="000000"/>
                </a:solidFill>
              </a:rPr>
              <a:t>to make exchanges</a:t>
            </a:r>
            <a:r>
              <a:rPr lang="en-US" baseline="0" dirty="0">
                <a:solidFill>
                  <a:srgbClr val="000000"/>
                </a:solidFill>
              </a:rPr>
              <a:t> more efficient or effective</a:t>
            </a:r>
            <a:r>
              <a:rPr lang="en-US" dirty="0">
                <a:solidFill>
                  <a:srgbClr val="000000"/>
                </a:solidFill>
              </a:rPr>
              <a:t>.</a:t>
            </a:r>
            <a:r>
              <a:rPr lang="en-US" sz="1000" b="1" dirty="0">
                <a:solidFill>
                  <a:srgbClr val="000000"/>
                </a:solidFill>
              </a:rPr>
              <a:t> </a:t>
            </a:r>
          </a:p>
          <a:p>
            <a:pPr eaLnBrk="1" hangingPunct="1">
              <a:buFontTx/>
              <a:buChar char="•"/>
            </a:pPr>
            <a:endParaRPr lang="en-US" b="1" dirty="0">
              <a:solidFill>
                <a:srgbClr val="000000"/>
              </a:solidFill>
            </a:endParaRPr>
          </a:p>
          <a:p>
            <a:pPr eaLnBrk="1" hangingPunct="1"/>
            <a:r>
              <a:rPr lang="en-US" b="1" i="1" dirty="0">
                <a:solidFill>
                  <a:srgbClr val="000000"/>
                </a:solidFill>
              </a:rPr>
              <a:t>Discussion Question: Why doesn’t each of the organizations or individuals in a macro-marketing system perform all of the marketing functions?</a:t>
            </a:r>
            <a:endParaRPr lang="en-US" b="1" dirty="0"/>
          </a:p>
        </p:txBody>
      </p:sp>
      <p:sp>
        <p:nvSpPr>
          <p:cNvPr id="72709" name="Text Box 25"/>
          <p:cNvSpPr txBox="1">
            <a:spLocks noChangeArrowheads="1"/>
          </p:cNvSpPr>
          <p:nvPr/>
        </p:nvSpPr>
        <p:spPr bwMode="auto">
          <a:xfrm>
            <a:off x="4191000" y="609600"/>
            <a:ext cx="2438400" cy="205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6788" eaLnBrk="0" hangingPunct="0">
              <a:defRPr sz="3600">
                <a:solidFill>
                  <a:schemeClr val="tx1"/>
                </a:solidFill>
                <a:latin typeface="Arial" charset="0"/>
                <a:cs typeface="Arial" charset="0"/>
              </a:defRPr>
            </a:lvl1pPr>
            <a:lvl2pPr marL="742950" indent="-285750" defTabSz="966788" eaLnBrk="0" hangingPunct="0">
              <a:defRPr sz="3600">
                <a:solidFill>
                  <a:schemeClr val="tx1"/>
                </a:solidFill>
                <a:latin typeface="Arial" charset="0"/>
                <a:cs typeface="Arial" charset="0"/>
              </a:defRPr>
            </a:lvl2pPr>
            <a:lvl3pPr marL="1143000" indent="-228600" defTabSz="966788" eaLnBrk="0" hangingPunct="0">
              <a:defRPr sz="3600">
                <a:solidFill>
                  <a:schemeClr val="tx1"/>
                </a:solidFill>
                <a:latin typeface="Arial" charset="0"/>
                <a:cs typeface="Arial" charset="0"/>
              </a:defRPr>
            </a:lvl3pPr>
            <a:lvl4pPr marL="1600200" indent="-228600" defTabSz="966788" eaLnBrk="0" hangingPunct="0">
              <a:defRPr sz="3600">
                <a:solidFill>
                  <a:schemeClr val="tx1"/>
                </a:solidFill>
                <a:latin typeface="Arial" charset="0"/>
                <a:cs typeface="Arial" charset="0"/>
              </a:defRPr>
            </a:lvl4pPr>
            <a:lvl5pPr marL="2057400" indent="-228600" defTabSz="966788" eaLnBrk="0" hangingPunct="0">
              <a:defRPr sz="3600">
                <a:solidFill>
                  <a:schemeClr val="tx1"/>
                </a:solidFill>
                <a:latin typeface="Arial" charset="0"/>
                <a:cs typeface="Arial" charset="0"/>
              </a:defRPr>
            </a:lvl5pPr>
            <a:lvl6pPr marL="2514600" indent="-228600" algn="ctr" defTabSz="966788" eaLnBrk="0" fontAlgn="base" hangingPunct="0">
              <a:spcBef>
                <a:spcPct val="0"/>
              </a:spcBef>
              <a:spcAft>
                <a:spcPct val="0"/>
              </a:spcAft>
              <a:defRPr sz="3600">
                <a:solidFill>
                  <a:schemeClr val="tx1"/>
                </a:solidFill>
                <a:latin typeface="Arial" charset="0"/>
                <a:cs typeface="Arial" charset="0"/>
              </a:defRPr>
            </a:lvl6pPr>
            <a:lvl7pPr marL="2971800" indent="-228600" algn="ctr" defTabSz="966788" eaLnBrk="0" fontAlgn="base" hangingPunct="0">
              <a:spcBef>
                <a:spcPct val="0"/>
              </a:spcBef>
              <a:spcAft>
                <a:spcPct val="0"/>
              </a:spcAft>
              <a:defRPr sz="3600">
                <a:solidFill>
                  <a:schemeClr val="tx1"/>
                </a:solidFill>
                <a:latin typeface="Arial" charset="0"/>
                <a:cs typeface="Arial" charset="0"/>
              </a:defRPr>
            </a:lvl7pPr>
            <a:lvl8pPr marL="3429000" indent="-228600" algn="ctr" defTabSz="966788" eaLnBrk="0" fontAlgn="base" hangingPunct="0">
              <a:spcBef>
                <a:spcPct val="0"/>
              </a:spcBef>
              <a:spcAft>
                <a:spcPct val="0"/>
              </a:spcAft>
              <a:defRPr sz="3600">
                <a:solidFill>
                  <a:schemeClr val="tx1"/>
                </a:solidFill>
                <a:latin typeface="Arial" charset="0"/>
                <a:cs typeface="Arial" charset="0"/>
              </a:defRPr>
            </a:lvl8pPr>
            <a:lvl9pPr marL="3886200" indent="-228600" algn="ctr" defTabSz="966788"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a:sym typeface="Wingdings" pitchFamily="2" charset="2"/>
              </a:rPr>
              <a:t></a:t>
            </a:r>
            <a:r>
              <a:rPr lang="en-US" sz="1500" b="1" dirty="0"/>
              <a:t>Indicates place where slide “builds” to include the corresponding point (upon mouse click).</a:t>
            </a:r>
          </a:p>
          <a:p>
            <a:pPr algn="l" eaLnBrk="1" hangingPunct="1">
              <a:spcBef>
                <a:spcPct val="50000"/>
              </a:spcBef>
            </a:pPr>
            <a:endParaRPr lang="en-US" sz="1500" b="1" dirty="0"/>
          </a:p>
          <a:p>
            <a:pPr algn="l" eaLnBrk="1" hangingPunct="1">
              <a:spcBef>
                <a:spcPct val="50000"/>
              </a:spcBef>
            </a:pPr>
            <a:r>
              <a:rPr lang="en-US" sz="1500" b="1" dirty="0">
                <a:latin typeface="Calibri" pitchFamily="34" charset="0"/>
              </a:rPr>
              <a:t> </a:t>
            </a:r>
          </a:p>
          <a:p>
            <a:pPr algn="l" eaLnBrk="1" hangingPunct="1">
              <a:spcBef>
                <a:spcPct val="50000"/>
              </a:spcBef>
            </a:pPr>
            <a:endParaRPr lang="en-US" sz="1500" b="1" dirty="0">
              <a:latin typeface="Calibri" pitchFamily="34" charset="0"/>
            </a:endParaRPr>
          </a:p>
        </p:txBody>
      </p:sp>
    </p:spTree>
    <p:extLst>
      <p:ext uri="{BB962C8B-B14F-4D97-AF65-F5344CB8AC3E}">
        <p14:creationId xmlns:p14="http://schemas.microsoft.com/office/powerpoint/2010/main" val="12015965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2"/>
          <p:cNvSpPr>
            <a:spLocks noGrp="1" noRot="1" noChangeAspect="1" noChangeArrowheads="1" noTextEdit="1"/>
          </p:cNvSpPr>
          <p:nvPr>
            <p:ph type="sldImg"/>
          </p:nvPr>
        </p:nvSpPr>
        <p:spPr>
          <a:xfrm>
            <a:off x="522288" y="549275"/>
            <a:ext cx="3216275" cy="2413000"/>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b="1" dirty="0"/>
              <a:t>Summary Overview</a:t>
            </a:r>
          </a:p>
          <a:p>
            <a:pPr eaLnBrk="1" hangingPunct="1">
              <a:spcBef>
                <a:spcPct val="0"/>
              </a:spcBef>
            </a:pPr>
            <a:r>
              <a:rPr lang="en-US" dirty="0"/>
              <a:t>Every society needs an </a:t>
            </a:r>
            <a:r>
              <a:rPr lang="en-US" b="1" dirty="0"/>
              <a:t>economic system</a:t>
            </a:r>
            <a:r>
              <a:rPr lang="en-US" dirty="0"/>
              <a:t>: the way an economy organizes to use scarce resources in production and consumption. Decisions about resource allocation are made differently depending on the type of economic system,.</a:t>
            </a:r>
          </a:p>
          <a:p>
            <a:pPr eaLnBrk="1" hangingPunct="1">
              <a:spcBef>
                <a:spcPct val="0"/>
              </a:spcBef>
            </a:pPr>
            <a:endParaRPr lang="en-US" dirty="0"/>
          </a:p>
          <a:p>
            <a:pPr eaLnBrk="1" hangingPunct="1">
              <a:spcBef>
                <a:spcPct val="0"/>
              </a:spcBef>
            </a:pPr>
            <a:r>
              <a:rPr lang="en-US" b="1" dirty="0"/>
              <a:t>Key Issues</a:t>
            </a:r>
          </a:p>
          <a:p>
            <a:pPr eaLnBrk="1" hangingPunct="1">
              <a:spcBef>
                <a:spcPct val="0"/>
              </a:spcBef>
            </a:pPr>
            <a:r>
              <a:rPr lang="en-US" b="1" u="none" dirty="0"/>
              <a:t>Command economy </a:t>
            </a:r>
            <a:r>
              <a:rPr lang="en-US" dirty="0"/>
              <a:t>(also called “planned” economy): </a:t>
            </a:r>
          </a:p>
          <a:p>
            <a:pPr lvl="1" eaLnBrk="1" hangingPunct="1">
              <a:spcBef>
                <a:spcPct val="0"/>
              </a:spcBef>
            </a:pPr>
            <a:r>
              <a:rPr lang="en-US" b="1" dirty="0">
                <a:sym typeface="Wingdings" pitchFamily="2" charset="2"/>
              </a:rPr>
              <a:t> </a:t>
            </a:r>
            <a:r>
              <a:rPr lang="en-US" dirty="0"/>
              <a:t>Government officials make decisions about production and distribution.</a:t>
            </a:r>
          </a:p>
          <a:p>
            <a:pPr lvl="1" eaLnBrk="1" hangingPunct="1">
              <a:spcBef>
                <a:spcPct val="0"/>
              </a:spcBef>
            </a:pPr>
            <a:r>
              <a:rPr lang="en-US" b="1" dirty="0">
                <a:sym typeface="Wingdings" pitchFamily="2" charset="2"/>
              </a:rPr>
              <a:t> </a:t>
            </a:r>
            <a:r>
              <a:rPr lang="en-US" dirty="0"/>
              <a:t>Can work well:</a:t>
            </a:r>
          </a:p>
          <a:p>
            <a:pPr lvl="2" eaLnBrk="1" hangingPunct="1">
              <a:spcBef>
                <a:spcPct val="0"/>
              </a:spcBef>
              <a:buFontTx/>
              <a:buChar char="•"/>
            </a:pPr>
            <a:r>
              <a:rPr lang="en-US" dirty="0"/>
              <a:t> In simple economies;</a:t>
            </a:r>
          </a:p>
          <a:p>
            <a:pPr lvl="2" eaLnBrk="1" hangingPunct="1">
              <a:spcBef>
                <a:spcPct val="0"/>
              </a:spcBef>
              <a:buFontTx/>
              <a:buChar char="•"/>
            </a:pPr>
            <a:r>
              <a:rPr lang="en-US" dirty="0"/>
              <a:t> When the variety of goods and services is small;</a:t>
            </a:r>
          </a:p>
          <a:p>
            <a:pPr lvl="2" eaLnBrk="1" hangingPunct="1">
              <a:spcBef>
                <a:spcPct val="0"/>
              </a:spcBef>
              <a:buFontTx/>
              <a:buChar char="•"/>
            </a:pPr>
            <a:r>
              <a:rPr lang="en-US" dirty="0"/>
              <a:t> Under adverse conditions. </a:t>
            </a:r>
          </a:p>
          <a:p>
            <a:pPr eaLnBrk="1" hangingPunct="1">
              <a:spcBef>
                <a:spcPct val="0"/>
              </a:spcBef>
            </a:pPr>
            <a:r>
              <a:rPr lang="en-US" b="1" dirty="0">
                <a:sym typeface="Wingdings" pitchFamily="2" charset="2"/>
              </a:rPr>
              <a:t></a:t>
            </a:r>
            <a:r>
              <a:rPr lang="en-US" b="1" u="none" dirty="0"/>
              <a:t>Market-directed economy</a:t>
            </a:r>
            <a:r>
              <a:rPr lang="en-US" b="0" dirty="0"/>
              <a:t>:</a:t>
            </a:r>
            <a:r>
              <a:rPr lang="en-US" b="1" dirty="0"/>
              <a:t> </a:t>
            </a:r>
            <a:r>
              <a:rPr lang="en-US" dirty="0"/>
              <a:t>individuals govern resource allocation, production, and consumption.</a:t>
            </a:r>
          </a:p>
          <a:p>
            <a:pPr eaLnBrk="1" hangingPunct="1">
              <a:spcBef>
                <a:spcPct val="0"/>
              </a:spcBef>
            </a:pPr>
            <a:r>
              <a:rPr lang="en-US" dirty="0"/>
              <a:t>Characteristics of market-directed economies include:</a:t>
            </a:r>
          </a:p>
          <a:p>
            <a:pPr lvl="1" eaLnBrk="1" hangingPunct="1">
              <a:spcBef>
                <a:spcPct val="0"/>
              </a:spcBef>
            </a:pPr>
            <a:r>
              <a:rPr lang="en-US" b="1" dirty="0">
                <a:sym typeface="Wingdings" pitchFamily="2" charset="2"/>
              </a:rPr>
              <a:t> </a:t>
            </a:r>
            <a:r>
              <a:rPr lang="en-US" dirty="0"/>
              <a:t>Adjusts itself. </a:t>
            </a:r>
          </a:p>
          <a:p>
            <a:pPr lvl="1" eaLnBrk="1" hangingPunct="1">
              <a:spcBef>
                <a:spcPct val="0"/>
              </a:spcBef>
            </a:pPr>
            <a:r>
              <a:rPr lang="en-US" b="1" dirty="0">
                <a:sym typeface="Wingdings" pitchFamily="2" charset="2"/>
              </a:rPr>
              <a:t> </a:t>
            </a:r>
            <a:r>
              <a:rPr lang="en-US" dirty="0"/>
              <a:t>Price is a measure of value: </a:t>
            </a:r>
          </a:p>
          <a:p>
            <a:pPr lvl="2" eaLnBrk="1" hangingPunct="1">
              <a:spcBef>
                <a:spcPct val="0"/>
              </a:spcBef>
              <a:buFontTx/>
              <a:buChar char="•"/>
            </a:pPr>
            <a:r>
              <a:rPr lang="en-US" dirty="0"/>
              <a:t> Consumers pay what they think things are worth;</a:t>
            </a:r>
          </a:p>
          <a:p>
            <a:pPr lvl="2" eaLnBrk="1" hangingPunct="1">
              <a:spcBef>
                <a:spcPct val="0"/>
              </a:spcBef>
              <a:buFontTx/>
              <a:buChar char="•"/>
            </a:pPr>
            <a:r>
              <a:rPr lang="en-US" dirty="0"/>
              <a:t> Producers try to meet those price expectations.</a:t>
            </a:r>
          </a:p>
          <a:p>
            <a:pPr lvl="1" eaLnBrk="1" hangingPunct="1">
              <a:spcBef>
                <a:spcPct val="0"/>
              </a:spcBef>
            </a:pPr>
            <a:r>
              <a:rPr lang="en-US" b="1" dirty="0">
                <a:sym typeface="Wingdings" pitchFamily="2" charset="2"/>
              </a:rPr>
              <a:t> </a:t>
            </a:r>
            <a:r>
              <a:rPr lang="en-US" dirty="0"/>
              <a:t>Greatest freedom of choice: </a:t>
            </a:r>
          </a:p>
          <a:p>
            <a:pPr lvl="2" eaLnBrk="1" hangingPunct="1">
              <a:spcBef>
                <a:spcPct val="0"/>
              </a:spcBef>
              <a:buFontTx/>
              <a:buChar char="•"/>
            </a:pPr>
            <a:r>
              <a:rPr lang="en-US" dirty="0"/>
              <a:t> Less intervention from government planners;</a:t>
            </a:r>
          </a:p>
          <a:p>
            <a:pPr lvl="2" eaLnBrk="1" hangingPunct="1">
              <a:spcBef>
                <a:spcPct val="0"/>
              </a:spcBef>
              <a:buFontTx/>
              <a:buChar char="•"/>
            </a:pPr>
            <a:r>
              <a:rPr lang="en-US" dirty="0"/>
              <a:t> More choices are available to producers and consumers. </a:t>
            </a:r>
          </a:p>
          <a:p>
            <a:pPr lvl="1" eaLnBrk="1" hangingPunct="1">
              <a:spcBef>
                <a:spcPct val="0"/>
              </a:spcBef>
            </a:pPr>
            <a:r>
              <a:rPr lang="en-US" b="1" dirty="0">
                <a:sym typeface="Wingdings" pitchFamily="2" charset="2"/>
              </a:rPr>
              <a:t> </a:t>
            </a:r>
            <a:r>
              <a:rPr lang="en-US" dirty="0"/>
              <a:t>The role of government is to ensure fairness and the common good.</a:t>
            </a:r>
          </a:p>
          <a:p>
            <a:pPr lvl="1" eaLnBrk="1" hangingPunct="1">
              <a:spcBef>
                <a:spcPct val="0"/>
              </a:spcBef>
            </a:pPr>
            <a:r>
              <a:rPr lang="en-US" b="1" dirty="0">
                <a:sym typeface="Wingdings" pitchFamily="2" charset="2"/>
              </a:rPr>
              <a:t>  </a:t>
            </a:r>
            <a:r>
              <a:rPr lang="en-US" sz="1200" b="0" kern="1200" dirty="0">
                <a:solidFill>
                  <a:schemeClr val="tx1"/>
                </a:solidFill>
                <a:latin typeface="Arial" charset="0"/>
                <a:ea typeface="+mn-ea"/>
                <a:cs typeface="Arial" charset="0"/>
              </a:rPr>
              <a:t>Public interest groups and consumers spread the word.</a:t>
            </a:r>
          </a:p>
          <a:p>
            <a:pPr marL="1085850" lvl="2" indent="-171450" eaLnBrk="1" hangingPunct="1">
              <a:spcBef>
                <a:spcPct val="0"/>
              </a:spcBef>
              <a:buFont typeface="Arial" pitchFamily="34" charset="0"/>
              <a:buChar char="•"/>
            </a:pPr>
            <a:r>
              <a:rPr lang="en-US" sz="1200" b="0" kern="1200" dirty="0">
                <a:solidFill>
                  <a:schemeClr val="tx1"/>
                </a:solidFill>
                <a:latin typeface="Arial" charset="0"/>
                <a:ea typeface="+mn-ea"/>
                <a:cs typeface="Arial" charset="0"/>
              </a:rPr>
              <a:t>In many Western economies, public interest groups and consumers provide an additional check on a market-directed economy. </a:t>
            </a:r>
            <a:endParaRPr lang="en-US" dirty="0"/>
          </a:p>
          <a:p>
            <a:pPr eaLnBrk="1" hangingPunct="1">
              <a:spcBef>
                <a:spcPct val="0"/>
              </a:spcBef>
            </a:pPr>
            <a:endParaRPr lang="en-US" dirty="0"/>
          </a:p>
          <a:p>
            <a:pPr eaLnBrk="1" hangingPunct="1">
              <a:spcBef>
                <a:spcPct val="0"/>
              </a:spcBef>
            </a:pPr>
            <a:r>
              <a:rPr lang="en-US" b="1" i="1" dirty="0"/>
              <a:t>Discussion Question: What are examples of things government officials compel consumers to buy, even in a largely market-directed economy?</a:t>
            </a:r>
          </a:p>
        </p:txBody>
      </p:sp>
      <p:sp>
        <p:nvSpPr>
          <p:cNvPr id="73733" name="Text Box 25"/>
          <p:cNvSpPr txBox="1">
            <a:spLocks noChangeArrowheads="1"/>
          </p:cNvSpPr>
          <p:nvPr/>
        </p:nvSpPr>
        <p:spPr bwMode="auto">
          <a:xfrm>
            <a:off x="4389438" y="401638"/>
            <a:ext cx="2438400" cy="205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6788" eaLnBrk="0" hangingPunct="0">
              <a:defRPr sz="3600">
                <a:solidFill>
                  <a:schemeClr val="tx1"/>
                </a:solidFill>
                <a:latin typeface="Arial" charset="0"/>
                <a:cs typeface="Arial" charset="0"/>
              </a:defRPr>
            </a:lvl1pPr>
            <a:lvl2pPr marL="742950" indent="-285750" defTabSz="966788" eaLnBrk="0" hangingPunct="0">
              <a:defRPr sz="3600">
                <a:solidFill>
                  <a:schemeClr val="tx1"/>
                </a:solidFill>
                <a:latin typeface="Arial" charset="0"/>
                <a:cs typeface="Arial" charset="0"/>
              </a:defRPr>
            </a:lvl2pPr>
            <a:lvl3pPr marL="1143000" indent="-228600" defTabSz="966788" eaLnBrk="0" hangingPunct="0">
              <a:defRPr sz="3600">
                <a:solidFill>
                  <a:schemeClr val="tx1"/>
                </a:solidFill>
                <a:latin typeface="Arial" charset="0"/>
                <a:cs typeface="Arial" charset="0"/>
              </a:defRPr>
            </a:lvl3pPr>
            <a:lvl4pPr marL="1600200" indent="-228600" defTabSz="966788" eaLnBrk="0" hangingPunct="0">
              <a:defRPr sz="3600">
                <a:solidFill>
                  <a:schemeClr val="tx1"/>
                </a:solidFill>
                <a:latin typeface="Arial" charset="0"/>
                <a:cs typeface="Arial" charset="0"/>
              </a:defRPr>
            </a:lvl4pPr>
            <a:lvl5pPr marL="2057400" indent="-228600" defTabSz="966788" eaLnBrk="0" hangingPunct="0">
              <a:defRPr sz="3600">
                <a:solidFill>
                  <a:schemeClr val="tx1"/>
                </a:solidFill>
                <a:latin typeface="Arial" charset="0"/>
                <a:cs typeface="Arial" charset="0"/>
              </a:defRPr>
            </a:lvl5pPr>
            <a:lvl6pPr marL="2514600" indent="-228600" algn="ctr" defTabSz="966788" eaLnBrk="0" fontAlgn="base" hangingPunct="0">
              <a:spcBef>
                <a:spcPct val="0"/>
              </a:spcBef>
              <a:spcAft>
                <a:spcPct val="0"/>
              </a:spcAft>
              <a:defRPr sz="3600">
                <a:solidFill>
                  <a:schemeClr val="tx1"/>
                </a:solidFill>
                <a:latin typeface="Arial" charset="0"/>
                <a:cs typeface="Arial" charset="0"/>
              </a:defRPr>
            </a:lvl6pPr>
            <a:lvl7pPr marL="2971800" indent="-228600" algn="ctr" defTabSz="966788" eaLnBrk="0" fontAlgn="base" hangingPunct="0">
              <a:spcBef>
                <a:spcPct val="0"/>
              </a:spcBef>
              <a:spcAft>
                <a:spcPct val="0"/>
              </a:spcAft>
              <a:defRPr sz="3600">
                <a:solidFill>
                  <a:schemeClr val="tx1"/>
                </a:solidFill>
                <a:latin typeface="Arial" charset="0"/>
                <a:cs typeface="Arial" charset="0"/>
              </a:defRPr>
            </a:lvl7pPr>
            <a:lvl8pPr marL="3429000" indent="-228600" algn="ctr" defTabSz="966788" eaLnBrk="0" fontAlgn="base" hangingPunct="0">
              <a:spcBef>
                <a:spcPct val="0"/>
              </a:spcBef>
              <a:spcAft>
                <a:spcPct val="0"/>
              </a:spcAft>
              <a:defRPr sz="3600">
                <a:solidFill>
                  <a:schemeClr val="tx1"/>
                </a:solidFill>
                <a:latin typeface="Arial" charset="0"/>
                <a:cs typeface="Arial" charset="0"/>
              </a:defRPr>
            </a:lvl8pPr>
            <a:lvl9pPr marL="3886200" indent="-228600" algn="ctr" defTabSz="966788"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a:p>
            <a:pPr algn="l" eaLnBrk="1" hangingPunct="1">
              <a:spcBef>
                <a:spcPct val="50000"/>
              </a:spcBef>
            </a:pPr>
            <a:endParaRPr lang="en-US" sz="1500" b="1" dirty="0"/>
          </a:p>
          <a:p>
            <a:pPr algn="l" eaLnBrk="1" hangingPunct="1">
              <a:spcBef>
                <a:spcPct val="50000"/>
              </a:spcBef>
            </a:pPr>
            <a:r>
              <a:rPr lang="en-US" sz="1500" b="1" dirty="0">
                <a:latin typeface="Calibri" pitchFamily="34" charset="0"/>
              </a:rPr>
              <a:t> </a:t>
            </a:r>
          </a:p>
          <a:p>
            <a:pPr algn="l" eaLnBrk="1" hangingPunct="1">
              <a:spcBef>
                <a:spcPct val="50000"/>
              </a:spcBef>
            </a:pPr>
            <a:endParaRPr lang="en-US" sz="1500" b="1" dirty="0">
              <a:latin typeface="Calibri" pitchFamily="34" charset="0"/>
            </a:endParaRPr>
          </a:p>
        </p:txBody>
      </p:sp>
    </p:spTree>
    <p:extLst>
      <p:ext uri="{BB962C8B-B14F-4D97-AF65-F5344CB8AC3E}">
        <p14:creationId xmlns:p14="http://schemas.microsoft.com/office/powerpoint/2010/main" val="13093970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2"/>
          <p:cNvSpPr>
            <a:spLocks noGrp="1" noRot="1" noChangeAspect="1" noChangeArrowheads="1" noTextEdit="1"/>
          </p:cNvSpPr>
          <p:nvPr>
            <p:ph type="sldImg"/>
          </p:nvPr>
        </p:nvSpPr>
        <p:spPr>
          <a:xfrm>
            <a:off x="522288" y="549275"/>
            <a:ext cx="3216275" cy="2413000"/>
          </a:xfrm>
          <a:ln/>
        </p:spPr>
      </p:sp>
      <p:sp>
        <p:nvSpPr>
          <p:cNvPr id="74757" name="Notes Placeholder 4"/>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endParaRPr lang="en-US" dirty="0"/>
          </a:p>
          <a:p>
            <a:r>
              <a:rPr lang="en-US" dirty="0"/>
              <a:t>The American economy and most other Western economies are mainly market-directed—but not completely. Society assigns supervision of the system to the government.</a:t>
            </a:r>
          </a:p>
          <a:p>
            <a:endParaRPr lang="en-US" dirty="0"/>
          </a:p>
          <a:p>
            <a:r>
              <a:rPr lang="en-US" b="1" dirty="0"/>
              <a:t>Key Issues</a:t>
            </a:r>
          </a:p>
          <a:p>
            <a:pPr>
              <a:buFontTx/>
              <a:buChar char="•"/>
            </a:pPr>
            <a:r>
              <a:rPr lang="en-US" dirty="0"/>
              <a:t> Government tries to be sure that property is protected, contracts are enforced, individuals are not exploited, no group unfairly monopolizes markets, and producers deliver the kinds and quality of goods and services they claim to be offering. </a:t>
            </a:r>
          </a:p>
          <a:p>
            <a:pPr>
              <a:buFontTx/>
              <a:buChar char="•"/>
            </a:pPr>
            <a:r>
              <a:rPr lang="en-US" dirty="0"/>
              <a:t> The effectiveness and fairness of a particular macro-marketing system must be evaluated in terms of that society’s objectives. </a:t>
            </a:r>
          </a:p>
          <a:p>
            <a:pPr>
              <a:buFontTx/>
              <a:buChar char="•"/>
            </a:pPr>
            <a:r>
              <a:rPr lang="en-US" dirty="0"/>
              <a:t> All nations don’t share the same objectives. </a:t>
            </a:r>
          </a:p>
          <a:p>
            <a:pPr>
              <a:buFontTx/>
              <a:buChar char="•"/>
            </a:pPr>
            <a:r>
              <a:rPr lang="en-US" dirty="0"/>
              <a:t> Whether a system is judged “fair” or “effective” depends on the objectives of the society.</a:t>
            </a:r>
          </a:p>
        </p:txBody>
      </p:sp>
    </p:spTree>
    <p:extLst>
      <p:ext uri="{BB962C8B-B14F-4D97-AF65-F5344CB8AC3E}">
        <p14:creationId xmlns:p14="http://schemas.microsoft.com/office/powerpoint/2010/main" val="15737140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5500" y="685800"/>
            <a:ext cx="2540000" cy="1905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t>Text Caption:</a:t>
            </a:r>
            <a:r>
              <a:rPr lang="en-US" b="1" baseline="0" dirty="0"/>
              <a:t> </a:t>
            </a:r>
            <a:r>
              <a:rPr lang="en-US" dirty="0"/>
              <a:t>Intermediaries and collaborators develop and offer specialized services that facilitate exchange between producers and consumers. Companies that produce building supplies work with an intermediary such as Home Depot to better serve the electricians, plumbers, and carpenters that buy and use its products. </a:t>
            </a:r>
            <a:endParaRPr lang="en-US" b="1"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t>Summary Overview</a:t>
            </a:r>
            <a:endParaRPr lang="en-US" dirty="0"/>
          </a:p>
          <a:p>
            <a:r>
              <a:rPr lang="en-US" sz="1200" b="0" i="0" kern="1200" dirty="0">
                <a:solidFill>
                  <a:schemeClr val="tx1"/>
                </a:solidFill>
                <a:effectLst/>
                <a:latin typeface="Arial" charset="0"/>
                <a:ea typeface="+mn-ea"/>
                <a:cs typeface="Arial" charset="0"/>
              </a:rPr>
              <a:t>Companies that produce building supplies work with an intermediary such as Home Depot to better serve the electricians, plumbers, and carpenters that buy and use its products.</a:t>
            </a:r>
          </a:p>
          <a:p>
            <a:endParaRPr lang="en-US" sz="1200" b="0" i="0" kern="1200" dirty="0">
              <a:solidFill>
                <a:schemeClr val="tx1"/>
              </a:solidFill>
              <a:effectLst/>
              <a:latin typeface="Arial" charset="0"/>
              <a:ea typeface="+mn-ea"/>
              <a:cs typeface="Arial" charset="0"/>
            </a:endParaRPr>
          </a:p>
        </p:txBody>
      </p:sp>
    </p:spTree>
    <p:extLst>
      <p:ext uri="{BB962C8B-B14F-4D97-AF65-F5344CB8AC3E}">
        <p14:creationId xmlns:p14="http://schemas.microsoft.com/office/powerpoint/2010/main" val="3730657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2"/>
          <p:cNvSpPr>
            <a:spLocks noGrp="1" noRot="1" noChangeAspect="1" noChangeArrowheads="1" noTextEdit="1"/>
          </p:cNvSpPr>
          <p:nvPr>
            <p:ph type="sldImg"/>
          </p:nvPr>
        </p:nvSpPr>
        <p:spPr>
          <a:xfrm>
            <a:off x="522288" y="549275"/>
            <a:ext cx="3216275" cy="2413000"/>
          </a:xfrm>
          <a:ln/>
        </p:spPr>
      </p:sp>
      <p:sp>
        <p:nvSpPr>
          <p:cNvPr id="75780" name="Text Box 25"/>
          <p:cNvSpPr txBox="1">
            <a:spLocks noChangeArrowheads="1"/>
          </p:cNvSpPr>
          <p:nvPr/>
        </p:nvSpPr>
        <p:spPr bwMode="auto">
          <a:xfrm>
            <a:off x="4389438" y="401638"/>
            <a:ext cx="2438400" cy="205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6788" eaLnBrk="0" hangingPunct="0">
              <a:defRPr sz="3600">
                <a:solidFill>
                  <a:schemeClr val="tx1"/>
                </a:solidFill>
                <a:latin typeface="Arial" charset="0"/>
                <a:cs typeface="Arial" charset="0"/>
              </a:defRPr>
            </a:lvl1pPr>
            <a:lvl2pPr marL="742950" indent="-285750" defTabSz="966788" eaLnBrk="0" hangingPunct="0">
              <a:defRPr sz="3600">
                <a:solidFill>
                  <a:schemeClr val="tx1"/>
                </a:solidFill>
                <a:latin typeface="Arial" charset="0"/>
                <a:cs typeface="Arial" charset="0"/>
              </a:defRPr>
            </a:lvl2pPr>
            <a:lvl3pPr marL="1143000" indent="-228600" defTabSz="966788" eaLnBrk="0" hangingPunct="0">
              <a:defRPr sz="3600">
                <a:solidFill>
                  <a:schemeClr val="tx1"/>
                </a:solidFill>
                <a:latin typeface="Arial" charset="0"/>
                <a:cs typeface="Arial" charset="0"/>
              </a:defRPr>
            </a:lvl3pPr>
            <a:lvl4pPr marL="1600200" indent="-228600" defTabSz="966788" eaLnBrk="0" hangingPunct="0">
              <a:defRPr sz="3600">
                <a:solidFill>
                  <a:schemeClr val="tx1"/>
                </a:solidFill>
                <a:latin typeface="Arial" charset="0"/>
                <a:cs typeface="Arial" charset="0"/>
              </a:defRPr>
            </a:lvl4pPr>
            <a:lvl5pPr marL="2057400" indent="-228600" defTabSz="966788" eaLnBrk="0" hangingPunct="0">
              <a:defRPr sz="3600">
                <a:solidFill>
                  <a:schemeClr val="tx1"/>
                </a:solidFill>
                <a:latin typeface="Arial" charset="0"/>
                <a:cs typeface="Arial" charset="0"/>
              </a:defRPr>
            </a:lvl5pPr>
            <a:lvl6pPr marL="2514600" indent="-228600" algn="ctr" defTabSz="966788" eaLnBrk="0" fontAlgn="base" hangingPunct="0">
              <a:spcBef>
                <a:spcPct val="0"/>
              </a:spcBef>
              <a:spcAft>
                <a:spcPct val="0"/>
              </a:spcAft>
              <a:defRPr sz="3600">
                <a:solidFill>
                  <a:schemeClr val="tx1"/>
                </a:solidFill>
                <a:latin typeface="Arial" charset="0"/>
                <a:cs typeface="Arial" charset="0"/>
              </a:defRPr>
            </a:lvl6pPr>
            <a:lvl7pPr marL="2971800" indent="-228600" algn="ctr" defTabSz="966788" eaLnBrk="0" fontAlgn="base" hangingPunct="0">
              <a:spcBef>
                <a:spcPct val="0"/>
              </a:spcBef>
              <a:spcAft>
                <a:spcPct val="0"/>
              </a:spcAft>
              <a:defRPr sz="3600">
                <a:solidFill>
                  <a:schemeClr val="tx1"/>
                </a:solidFill>
                <a:latin typeface="Arial" charset="0"/>
                <a:cs typeface="Arial" charset="0"/>
              </a:defRPr>
            </a:lvl7pPr>
            <a:lvl8pPr marL="3429000" indent="-228600" algn="ctr" defTabSz="966788" eaLnBrk="0" fontAlgn="base" hangingPunct="0">
              <a:spcBef>
                <a:spcPct val="0"/>
              </a:spcBef>
              <a:spcAft>
                <a:spcPct val="0"/>
              </a:spcAft>
              <a:defRPr sz="3600">
                <a:solidFill>
                  <a:schemeClr val="tx1"/>
                </a:solidFill>
                <a:latin typeface="Arial" charset="0"/>
                <a:cs typeface="Arial" charset="0"/>
              </a:defRPr>
            </a:lvl8pPr>
            <a:lvl9pPr marL="3886200" indent="-228600" algn="ctr" defTabSz="966788"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a:p>
            <a:pPr algn="l" eaLnBrk="1" hangingPunct="1">
              <a:spcBef>
                <a:spcPct val="50000"/>
              </a:spcBef>
            </a:pPr>
            <a:endParaRPr lang="en-US" sz="1500" b="1" dirty="0"/>
          </a:p>
          <a:p>
            <a:pPr algn="l" eaLnBrk="1" hangingPunct="1">
              <a:spcBef>
                <a:spcPct val="50000"/>
              </a:spcBef>
            </a:pPr>
            <a:r>
              <a:rPr lang="en-US" sz="1500" b="1" dirty="0">
                <a:latin typeface="Calibri" pitchFamily="34" charset="0"/>
              </a:rPr>
              <a:t> </a:t>
            </a:r>
          </a:p>
          <a:p>
            <a:pPr algn="l" eaLnBrk="1" hangingPunct="1">
              <a:spcBef>
                <a:spcPct val="50000"/>
              </a:spcBef>
            </a:pPr>
            <a:endParaRPr lang="en-US" sz="1500" b="1" dirty="0">
              <a:latin typeface="Calibri" pitchFamily="34" charset="0"/>
            </a:endParaRPr>
          </a:p>
        </p:txBody>
      </p:sp>
      <p:sp>
        <p:nvSpPr>
          <p:cNvPr id="75781" name="Notes Placeholder 4"/>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p>
          <a:p>
            <a:r>
              <a:rPr lang="en-US" dirty="0"/>
              <a:t>Early “producers for the market” made products that were needed by themselves and their neighbors.</a:t>
            </a:r>
          </a:p>
          <a:p>
            <a:endParaRPr lang="en-US" dirty="0"/>
          </a:p>
          <a:p>
            <a:r>
              <a:rPr lang="en-US" b="1" dirty="0"/>
              <a:t>Key Issues</a:t>
            </a:r>
          </a:p>
          <a:p>
            <a:r>
              <a:rPr lang="en-US" b="1" dirty="0">
                <a:sym typeface="Wingdings" pitchFamily="2" charset="2"/>
              </a:rPr>
              <a:t></a:t>
            </a:r>
            <a:r>
              <a:rPr lang="en-US" b="1" dirty="0"/>
              <a:t>Simple trade era</a:t>
            </a:r>
            <a:r>
              <a:rPr lang="en-US" b="0" dirty="0"/>
              <a:t>—</a:t>
            </a:r>
            <a:r>
              <a:rPr lang="en-US" dirty="0"/>
              <a:t>when families traded or sold their “surplus” output to local distributors.</a:t>
            </a:r>
          </a:p>
          <a:p>
            <a:r>
              <a:rPr lang="en-US" b="1" dirty="0">
                <a:sym typeface="Wingdings" pitchFamily="2" charset="2"/>
              </a:rPr>
              <a:t></a:t>
            </a:r>
            <a:r>
              <a:rPr lang="en-US" b="1" dirty="0"/>
              <a:t>Production era</a:t>
            </a:r>
            <a:r>
              <a:rPr lang="en-US" b="0" dirty="0"/>
              <a:t>—</a:t>
            </a:r>
            <a:r>
              <a:rPr lang="en-US" dirty="0"/>
              <a:t>when a company focuses on production of a few specific products—perhaps because few of these products are available in the market.</a:t>
            </a:r>
          </a:p>
          <a:p>
            <a:r>
              <a:rPr lang="en-US" b="1" dirty="0">
                <a:sym typeface="Wingdings" pitchFamily="2" charset="2"/>
              </a:rPr>
              <a:t></a:t>
            </a:r>
            <a:r>
              <a:rPr lang="en-US" b="1" dirty="0"/>
              <a:t>Sales era</a:t>
            </a:r>
            <a:r>
              <a:rPr lang="en-US" b="0" dirty="0"/>
              <a:t>—</a:t>
            </a:r>
            <a:r>
              <a:rPr lang="en-US" dirty="0"/>
              <a:t>when a company emphasizes selling because of increased competition.</a:t>
            </a:r>
          </a:p>
          <a:p>
            <a:r>
              <a:rPr lang="en-US" b="1" dirty="0">
                <a:sym typeface="Wingdings" pitchFamily="2" charset="2"/>
              </a:rPr>
              <a:t></a:t>
            </a:r>
            <a:r>
              <a:rPr lang="en-US" b="1" dirty="0"/>
              <a:t>Marketing department era</a:t>
            </a:r>
            <a:r>
              <a:rPr lang="en-US" b="0" dirty="0"/>
              <a:t>—</a:t>
            </a:r>
            <a:r>
              <a:rPr lang="en-US" dirty="0"/>
              <a:t>when all marketing activities are brought under the control of one department to improve short-run policy planning and to try to integrate the firm’s activities. </a:t>
            </a:r>
          </a:p>
          <a:p>
            <a:r>
              <a:rPr lang="en-US" b="1" dirty="0">
                <a:sym typeface="Wingdings" pitchFamily="2" charset="2"/>
              </a:rPr>
              <a:t></a:t>
            </a:r>
            <a:r>
              <a:rPr lang="en-US" b="1" dirty="0"/>
              <a:t>Marketing company era</a:t>
            </a:r>
            <a:r>
              <a:rPr lang="en-US" b="0" dirty="0"/>
              <a:t>—</a:t>
            </a:r>
            <a:r>
              <a:rPr lang="en-US" dirty="0"/>
              <a:t>when, in addition to short-run marketing planning, marketing people develop long-range plans—sometimes five or more years ahead—and the whole company effort is guided by the marketing concept.</a:t>
            </a:r>
          </a:p>
        </p:txBody>
      </p:sp>
    </p:spTree>
    <p:extLst>
      <p:ext uri="{BB962C8B-B14F-4D97-AF65-F5344CB8AC3E}">
        <p14:creationId xmlns:p14="http://schemas.microsoft.com/office/powerpoint/2010/main" val="13149913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5500" y="685800"/>
            <a:ext cx="2540000" cy="1905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t>Text Caption: </a:t>
            </a:r>
            <a:r>
              <a:rPr lang="en-US" dirty="0"/>
              <a:t>See below.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t>Summary Overview</a:t>
            </a:r>
          </a:p>
          <a:p>
            <a:r>
              <a:rPr lang="en-US" dirty="0"/>
              <a:t>In the past, many banks created products but left it to the marketing department to sell them. In today’s more competitive environment, banks are doing research to discover customer needs.</a:t>
            </a:r>
          </a:p>
          <a:p>
            <a:endParaRPr lang="en-US" dirty="0"/>
          </a:p>
          <a:p>
            <a:r>
              <a:rPr lang="en-US" b="1" dirty="0"/>
              <a:t>Key Issues</a:t>
            </a:r>
          </a:p>
          <a:p>
            <a:pPr marL="171450" indent="-171450">
              <a:buFont typeface="Arial" panose="020B0604020202020204" pitchFamily="34" charset="0"/>
              <a:buChar char="•"/>
            </a:pPr>
            <a:r>
              <a:rPr lang="en-US" dirty="0"/>
              <a:t>A</a:t>
            </a:r>
            <a:r>
              <a:rPr lang="en-US" baseline="0" dirty="0"/>
              <a:t> </a:t>
            </a:r>
            <a:r>
              <a:rPr lang="en-US" dirty="0"/>
              <a:t>bank that develops products</a:t>
            </a:r>
            <a:r>
              <a:rPr lang="en-US" baseline="0" dirty="0"/>
              <a:t> </a:t>
            </a:r>
            <a:r>
              <a:rPr lang="en-US" dirty="0"/>
              <a:t>that meet its users’ needs will</a:t>
            </a:r>
            <a:r>
              <a:rPr lang="en-US" baseline="0" dirty="0"/>
              <a:t> </a:t>
            </a:r>
            <a:r>
              <a:rPr lang="en-US" dirty="0"/>
              <a:t>have more satisfied</a:t>
            </a:r>
            <a:r>
              <a:rPr lang="en-US" baseline="0" dirty="0"/>
              <a:t> </a:t>
            </a:r>
            <a:r>
              <a:rPr lang="en-US" dirty="0"/>
              <a:t>customers.</a:t>
            </a:r>
          </a:p>
          <a:p>
            <a:pPr marL="171450" indent="-171450">
              <a:buFont typeface="Arial" panose="020B0604020202020204" pitchFamily="34" charset="0"/>
              <a:buChar char="•"/>
            </a:pPr>
            <a:r>
              <a:rPr lang="en-US" dirty="0"/>
              <a:t>When Bank of</a:t>
            </a:r>
            <a:r>
              <a:rPr lang="en-US" baseline="0" dirty="0"/>
              <a:t> </a:t>
            </a:r>
            <a:r>
              <a:rPr lang="en-US" dirty="0"/>
              <a:t>the </a:t>
            </a:r>
            <a:r>
              <a:rPr lang="en-US" dirty="0" err="1"/>
              <a:t>Wichitas</a:t>
            </a:r>
            <a:r>
              <a:rPr lang="en-US" dirty="0"/>
              <a:t> added an online</a:t>
            </a:r>
            <a:r>
              <a:rPr lang="en-US" baseline="0" dirty="0"/>
              <a:t> </a:t>
            </a:r>
            <a:r>
              <a:rPr lang="en-US" dirty="0"/>
              <a:t>branch, it decided to use an</a:t>
            </a:r>
            <a:r>
              <a:rPr lang="en-US" baseline="0" dirty="0"/>
              <a:t> </a:t>
            </a:r>
            <a:r>
              <a:rPr lang="en-US" dirty="0"/>
              <a:t>untraditional approach and</a:t>
            </a:r>
            <a:r>
              <a:rPr lang="en-US" baseline="0" dirty="0"/>
              <a:t> </a:t>
            </a:r>
            <a:r>
              <a:rPr lang="en-US" dirty="0"/>
              <a:t>called it Redneck Bank.</a:t>
            </a:r>
          </a:p>
          <a:p>
            <a:pPr marL="171450" indent="-171450">
              <a:buFont typeface="Arial" panose="020B0604020202020204" pitchFamily="34" charset="0"/>
              <a:buChar char="•"/>
            </a:pPr>
            <a:r>
              <a:rPr lang="en-US" dirty="0"/>
              <a:t>Redneck Bank offers customers “flat out free checking” and convenience served with a healthy dollop of humor.</a:t>
            </a:r>
          </a:p>
          <a:p>
            <a:pPr marL="171450" indent="-171450">
              <a:buFont typeface="Arial" panose="020B0604020202020204" pitchFamily="34" charset="0"/>
              <a:buChar char="•"/>
            </a:pPr>
            <a:r>
              <a:rPr lang="en-US" dirty="0"/>
              <a:t>The approach has</a:t>
            </a:r>
            <a:r>
              <a:rPr lang="en-US" baseline="0" dirty="0"/>
              <a:t> </a:t>
            </a:r>
            <a:r>
              <a:rPr lang="en-US" dirty="0"/>
              <a:t>been successful as the small</a:t>
            </a:r>
            <a:r>
              <a:rPr lang="en-US" baseline="0" dirty="0"/>
              <a:t> </a:t>
            </a:r>
            <a:r>
              <a:rPr lang="en-US" dirty="0"/>
              <a:t>bank from Oklahoma quickly</a:t>
            </a:r>
            <a:r>
              <a:rPr lang="en-US" baseline="0" dirty="0"/>
              <a:t> </a:t>
            </a:r>
            <a:r>
              <a:rPr lang="en-US" dirty="0"/>
              <a:t>added customers from all over</a:t>
            </a:r>
            <a:r>
              <a:rPr lang="en-US" baseline="0" dirty="0"/>
              <a:t> </a:t>
            </a:r>
            <a:r>
              <a:rPr lang="en-US" dirty="0"/>
              <a:t>the United States.</a:t>
            </a:r>
          </a:p>
        </p:txBody>
      </p:sp>
    </p:spTree>
    <p:extLst>
      <p:ext uri="{BB962C8B-B14F-4D97-AF65-F5344CB8AC3E}">
        <p14:creationId xmlns:p14="http://schemas.microsoft.com/office/powerpoint/2010/main" val="55267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2"/>
          <p:cNvSpPr>
            <a:spLocks noGrp="1" noRot="1" noChangeAspect="1" noChangeArrowheads="1" noTextEdit="1"/>
          </p:cNvSpPr>
          <p:nvPr>
            <p:ph type="sldImg"/>
          </p:nvPr>
        </p:nvSpPr>
        <p:spPr>
          <a:xfrm>
            <a:off x="522288" y="549275"/>
            <a:ext cx="3216275" cy="2413000"/>
          </a:xfrm>
          <a:ln/>
        </p:spPr>
      </p:sp>
      <p:sp>
        <p:nvSpPr>
          <p:cNvPr id="76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a:t>Summary Overview</a:t>
            </a:r>
          </a:p>
          <a:p>
            <a:pPr eaLnBrk="1" hangingPunct="1"/>
            <a:r>
              <a:rPr lang="en-US" dirty="0"/>
              <a:t>The cornerstone of the marketing-oriented company is the </a:t>
            </a:r>
            <a:r>
              <a:rPr lang="en-US" b="1" u="none" dirty="0"/>
              <a:t>marketing concept</a:t>
            </a:r>
            <a:r>
              <a:rPr lang="en-US" dirty="0"/>
              <a:t>. </a:t>
            </a:r>
          </a:p>
          <a:p>
            <a:pPr eaLnBrk="1" hangingPunct="1"/>
            <a:endParaRPr lang="en-US" dirty="0"/>
          </a:p>
          <a:p>
            <a:pPr eaLnBrk="1" hangingPunct="1"/>
            <a:r>
              <a:rPr lang="en-US" b="1" dirty="0"/>
              <a:t>Key Issues</a:t>
            </a:r>
          </a:p>
          <a:p>
            <a:pPr eaLnBrk="1" hangingPunct="1">
              <a:buFontTx/>
              <a:buChar char="•"/>
            </a:pPr>
            <a:r>
              <a:rPr lang="en-US" dirty="0"/>
              <a:t> </a:t>
            </a:r>
            <a:r>
              <a:rPr lang="en-US" b="1" u="none" dirty="0"/>
              <a:t>Production orientation</a:t>
            </a:r>
            <a:r>
              <a:rPr lang="en-US" b="0" u="none" dirty="0"/>
              <a:t>—</a:t>
            </a:r>
            <a:r>
              <a:rPr lang="en-US" dirty="0"/>
              <a:t>making whatever products are easy to produce and then trying to sell them.</a:t>
            </a:r>
          </a:p>
          <a:p>
            <a:pPr eaLnBrk="1" hangingPunct="1">
              <a:buFontTx/>
              <a:buChar char="•"/>
            </a:pPr>
            <a:r>
              <a:rPr lang="en-US" dirty="0"/>
              <a:t> </a:t>
            </a:r>
            <a:r>
              <a:rPr lang="en-US" b="1" u="none" dirty="0"/>
              <a:t>Marketing orientation</a:t>
            </a:r>
            <a:r>
              <a:rPr lang="en-US" b="0" dirty="0"/>
              <a:t>—</a:t>
            </a:r>
            <a:r>
              <a:rPr lang="en-US" sz="1200" b="0" i="0" kern="1200" dirty="0">
                <a:solidFill>
                  <a:schemeClr val="tx1"/>
                </a:solidFill>
                <a:effectLst/>
                <a:latin typeface="Arial" charset="0"/>
                <a:ea typeface="+mn-ea"/>
                <a:cs typeface="Arial" charset="0"/>
              </a:rPr>
              <a:t>trying to carry out the marketing concept. O</a:t>
            </a:r>
            <a:r>
              <a:rPr lang="en-US" dirty="0"/>
              <a:t>ffering customer what they need. </a:t>
            </a:r>
          </a:p>
          <a:p>
            <a:pPr lvl="1" eaLnBrk="1" hangingPunct="1">
              <a:buFontTx/>
              <a:buChar char="•"/>
            </a:pPr>
            <a:r>
              <a:rPr lang="en-US" dirty="0"/>
              <a:t> </a:t>
            </a:r>
            <a:r>
              <a:rPr lang="en-US" b="1" u="none" dirty="0"/>
              <a:t>Marketing concept</a:t>
            </a:r>
            <a:r>
              <a:rPr lang="en-US" dirty="0"/>
              <a:t>:</a:t>
            </a:r>
          </a:p>
          <a:p>
            <a:pPr lvl="1" eaLnBrk="1" hangingPunct="1"/>
            <a:r>
              <a:rPr lang="en-US" dirty="0">
                <a:sym typeface="Wingdings" pitchFamily="2" charset="2"/>
              </a:rPr>
              <a:t> </a:t>
            </a:r>
            <a:r>
              <a:rPr lang="en-US" u="none" dirty="0"/>
              <a:t>Customer satisfaction guides the whole organization</a:t>
            </a:r>
            <a:r>
              <a:rPr lang="en-US" dirty="0"/>
              <a:t>;</a:t>
            </a:r>
          </a:p>
          <a:p>
            <a:pPr marL="628650" lvl="1" indent="-171450" eaLnBrk="1" hangingPunct="1">
              <a:buFont typeface="Wingdings" charset="2"/>
              <a:buChar char="à"/>
            </a:pPr>
            <a:r>
              <a:rPr lang="en-US" dirty="0"/>
              <a:t> The whole company </a:t>
            </a:r>
            <a:r>
              <a:rPr lang="en-US" u="none" dirty="0"/>
              <a:t>works together to satisfy</a:t>
            </a:r>
            <a:r>
              <a:rPr lang="en-US" u="none" baseline="0" dirty="0"/>
              <a:t> customers (</a:t>
            </a:r>
            <a:r>
              <a:rPr lang="en-US" b="1" i="1" dirty="0"/>
              <a:t>marketing metrics</a:t>
            </a:r>
            <a:r>
              <a:rPr lang="en-US" b="1" dirty="0"/>
              <a:t> </a:t>
            </a:r>
            <a:r>
              <a:rPr lang="en-US" dirty="0"/>
              <a:t>are numeric data that allow marketing managers to evaluate performance, often against a set target or goal);</a:t>
            </a:r>
          </a:p>
          <a:p>
            <a:pPr marL="628650" lvl="1" indent="-171450" eaLnBrk="1" hangingPunct="1">
              <a:buFont typeface="Wingdings" panose="05000000000000000000" pitchFamily="2" charset="2"/>
              <a:buChar char="à"/>
            </a:pPr>
            <a:r>
              <a:rPr lang="en-US" b="0" u="none" dirty="0"/>
              <a:t> Requires that the company be profitable.</a:t>
            </a:r>
          </a:p>
          <a:p>
            <a:pPr marL="628650" lvl="1" indent="-171450" eaLnBrk="1" hangingPunct="1">
              <a:buFont typeface="Wingdings" panose="05000000000000000000" pitchFamily="2" charset="2"/>
              <a:buChar char="à"/>
            </a:pPr>
            <a:endParaRPr lang="en-US" b="0" u="none" dirty="0"/>
          </a:p>
          <a:p>
            <a:pPr lvl="0" eaLnBrk="1" hangingPunct="1">
              <a:buFontTx/>
              <a:buChar char="•"/>
            </a:pPr>
            <a:r>
              <a:rPr lang="en-US" u="none" baseline="0" dirty="0"/>
              <a:t> Some organizations consider the triple bottom line, which measures </a:t>
            </a:r>
            <a:r>
              <a:rPr lang="en-US" sz="1200" kern="1200" dirty="0">
                <a:solidFill>
                  <a:schemeClr val="tx1"/>
                </a:solidFill>
                <a:latin typeface="Arial" charset="0"/>
                <a:ea typeface="+mn-ea"/>
                <a:cs typeface="Arial" charset="0"/>
              </a:rPr>
              <a:t>an organization’s economic, social, and environmental outcomes.</a:t>
            </a:r>
            <a:endParaRPr lang="en-US" b="1" i="1" dirty="0"/>
          </a:p>
          <a:p>
            <a:pPr lvl="1" eaLnBrk="1" hangingPunct="1">
              <a:buFontTx/>
              <a:buChar char="•"/>
            </a:pPr>
            <a:endParaRPr lang="en-US" dirty="0"/>
          </a:p>
          <a:p>
            <a:pPr eaLnBrk="1" hangingPunct="1"/>
            <a:r>
              <a:rPr lang="en-US" b="1" i="1" dirty="0"/>
              <a:t>Discussion Question: What can managers do to motivate everyone in the organization to satisfy customer needs?</a:t>
            </a:r>
            <a:endParaRPr lang="en-US" dirty="0"/>
          </a:p>
        </p:txBody>
      </p:sp>
      <p:sp>
        <p:nvSpPr>
          <p:cNvPr id="76805" name="Text Box 25"/>
          <p:cNvSpPr txBox="1">
            <a:spLocks noChangeArrowheads="1"/>
          </p:cNvSpPr>
          <p:nvPr/>
        </p:nvSpPr>
        <p:spPr bwMode="auto">
          <a:xfrm>
            <a:off x="4389438" y="401638"/>
            <a:ext cx="2438400" cy="205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6788" eaLnBrk="0" hangingPunct="0">
              <a:defRPr sz="3600">
                <a:solidFill>
                  <a:schemeClr val="tx1"/>
                </a:solidFill>
                <a:latin typeface="Arial" charset="0"/>
                <a:cs typeface="Arial" charset="0"/>
              </a:defRPr>
            </a:lvl1pPr>
            <a:lvl2pPr marL="742950" indent="-285750" defTabSz="966788" eaLnBrk="0" hangingPunct="0">
              <a:defRPr sz="3600">
                <a:solidFill>
                  <a:schemeClr val="tx1"/>
                </a:solidFill>
                <a:latin typeface="Arial" charset="0"/>
                <a:cs typeface="Arial" charset="0"/>
              </a:defRPr>
            </a:lvl2pPr>
            <a:lvl3pPr marL="1143000" indent="-228600" defTabSz="966788" eaLnBrk="0" hangingPunct="0">
              <a:defRPr sz="3600">
                <a:solidFill>
                  <a:schemeClr val="tx1"/>
                </a:solidFill>
                <a:latin typeface="Arial" charset="0"/>
                <a:cs typeface="Arial" charset="0"/>
              </a:defRPr>
            </a:lvl3pPr>
            <a:lvl4pPr marL="1600200" indent="-228600" defTabSz="966788" eaLnBrk="0" hangingPunct="0">
              <a:defRPr sz="3600">
                <a:solidFill>
                  <a:schemeClr val="tx1"/>
                </a:solidFill>
                <a:latin typeface="Arial" charset="0"/>
                <a:cs typeface="Arial" charset="0"/>
              </a:defRPr>
            </a:lvl4pPr>
            <a:lvl5pPr marL="2057400" indent="-228600" defTabSz="966788" eaLnBrk="0" hangingPunct="0">
              <a:defRPr sz="3600">
                <a:solidFill>
                  <a:schemeClr val="tx1"/>
                </a:solidFill>
                <a:latin typeface="Arial" charset="0"/>
                <a:cs typeface="Arial" charset="0"/>
              </a:defRPr>
            </a:lvl5pPr>
            <a:lvl6pPr marL="2514600" indent="-228600" algn="ctr" defTabSz="966788" eaLnBrk="0" fontAlgn="base" hangingPunct="0">
              <a:spcBef>
                <a:spcPct val="0"/>
              </a:spcBef>
              <a:spcAft>
                <a:spcPct val="0"/>
              </a:spcAft>
              <a:defRPr sz="3600">
                <a:solidFill>
                  <a:schemeClr val="tx1"/>
                </a:solidFill>
                <a:latin typeface="Arial" charset="0"/>
                <a:cs typeface="Arial" charset="0"/>
              </a:defRPr>
            </a:lvl6pPr>
            <a:lvl7pPr marL="2971800" indent="-228600" algn="ctr" defTabSz="966788" eaLnBrk="0" fontAlgn="base" hangingPunct="0">
              <a:spcBef>
                <a:spcPct val="0"/>
              </a:spcBef>
              <a:spcAft>
                <a:spcPct val="0"/>
              </a:spcAft>
              <a:defRPr sz="3600">
                <a:solidFill>
                  <a:schemeClr val="tx1"/>
                </a:solidFill>
                <a:latin typeface="Arial" charset="0"/>
                <a:cs typeface="Arial" charset="0"/>
              </a:defRPr>
            </a:lvl7pPr>
            <a:lvl8pPr marL="3429000" indent="-228600" algn="ctr" defTabSz="966788" eaLnBrk="0" fontAlgn="base" hangingPunct="0">
              <a:spcBef>
                <a:spcPct val="0"/>
              </a:spcBef>
              <a:spcAft>
                <a:spcPct val="0"/>
              </a:spcAft>
              <a:defRPr sz="3600">
                <a:solidFill>
                  <a:schemeClr val="tx1"/>
                </a:solidFill>
                <a:latin typeface="Arial" charset="0"/>
                <a:cs typeface="Arial" charset="0"/>
              </a:defRPr>
            </a:lvl8pPr>
            <a:lvl9pPr marL="3886200" indent="-228600" algn="ctr" defTabSz="966788"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a:p>
            <a:pPr algn="l" eaLnBrk="1" hangingPunct="1">
              <a:spcBef>
                <a:spcPct val="50000"/>
              </a:spcBef>
            </a:pPr>
            <a:endParaRPr lang="en-US" sz="1500" b="1" dirty="0"/>
          </a:p>
          <a:p>
            <a:pPr algn="l" eaLnBrk="1" hangingPunct="1">
              <a:spcBef>
                <a:spcPct val="50000"/>
              </a:spcBef>
            </a:pPr>
            <a:r>
              <a:rPr lang="en-US" sz="1500" b="1" dirty="0">
                <a:latin typeface="Calibri" pitchFamily="34" charset="0"/>
              </a:rPr>
              <a:t> </a:t>
            </a:r>
          </a:p>
          <a:p>
            <a:pPr algn="l" eaLnBrk="1" hangingPunct="1">
              <a:spcBef>
                <a:spcPct val="50000"/>
              </a:spcBef>
            </a:pPr>
            <a:endParaRPr lang="en-US" sz="1500" b="1" dirty="0">
              <a:latin typeface="Calibri" pitchFamily="34" charset="0"/>
            </a:endParaRPr>
          </a:p>
        </p:txBody>
      </p:sp>
    </p:spTree>
    <p:extLst>
      <p:ext uri="{BB962C8B-B14F-4D97-AF65-F5344CB8AC3E}">
        <p14:creationId xmlns:p14="http://schemas.microsoft.com/office/powerpoint/2010/main" val="2210620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Rectangle 2"/>
          <p:cNvSpPr>
            <a:spLocks noGrp="1" noRot="1" noChangeAspect="1" noChangeArrowheads="1" noTextEdit="1"/>
          </p:cNvSpPr>
          <p:nvPr>
            <p:ph type="sldImg"/>
          </p:nvPr>
        </p:nvSpPr>
        <p:spPr>
          <a:xfrm>
            <a:off x="522288" y="549275"/>
            <a:ext cx="3216275" cy="2413000"/>
          </a:xfrm>
          <a:ln/>
        </p:spPr>
      </p:sp>
      <p:sp>
        <p:nvSpPr>
          <p:cNvPr id="78852" name="Rectangle 3"/>
          <p:cNvSpPr>
            <a:spLocks noGrp="1" noChangeArrowheads="1"/>
          </p:cNvSpPr>
          <p:nvPr>
            <p:ph type="body" idx="1"/>
          </p:nvPr>
        </p:nvSpPr>
        <p:spPr>
          <a:xfrm>
            <a:off x="192088" y="3276599"/>
            <a:ext cx="6510337" cy="5510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dirty="0"/>
              <a:t>Checking Your Knowledge </a:t>
            </a:r>
          </a:p>
          <a:p>
            <a:pPr eaLnBrk="1" hangingPunct="1"/>
            <a:r>
              <a:rPr lang="en-US" b="1" dirty="0"/>
              <a:t>Answer: B</a:t>
            </a:r>
          </a:p>
          <a:p>
            <a:pPr eaLnBrk="1" hangingPunct="1"/>
            <a:r>
              <a:rPr lang="en-US" b="1" dirty="0"/>
              <a:t>Feedback: </a:t>
            </a:r>
            <a:r>
              <a:rPr lang="en-US" dirty="0"/>
              <a:t>The marketing concept means that an organization aims all its efforts at satisfying its customers—at a profit. Three basic ideas are included in the definition of the marketing concept: (1) customer satisfaction, (2) total company effort, and (3) profit. Selection B is the best answer for this question because when the sales associate asked the customers to return later, she was going against the company memo that stated personnel should stay after closing time to assist customers. The main problem in this situation then is “total company effort.”</a:t>
            </a:r>
          </a:p>
        </p:txBody>
      </p:sp>
    </p:spTree>
    <p:extLst>
      <p:ext uri="{BB962C8B-B14F-4D97-AF65-F5344CB8AC3E}">
        <p14:creationId xmlns:p14="http://schemas.microsoft.com/office/powerpoint/2010/main" val="7750387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Rectangle 2"/>
          <p:cNvSpPr>
            <a:spLocks noGrp="1" noRot="1" noChangeAspect="1" noChangeArrowheads="1" noTextEdit="1"/>
          </p:cNvSpPr>
          <p:nvPr>
            <p:ph type="sldImg"/>
          </p:nvPr>
        </p:nvSpPr>
        <p:spPr>
          <a:xfrm>
            <a:off x="522288" y="549275"/>
            <a:ext cx="3216275" cy="2413000"/>
          </a:xfrm>
          <a:ln/>
        </p:spPr>
      </p:sp>
      <p:sp>
        <p:nvSpPr>
          <p:cNvPr id="798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a:t>Summary Overview</a:t>
            </a:r>
          </a:p>
          <a:p>
            <a:pPr eaLnBrk="1" hangingPunct="1"/>
            <a:r>
              <a:rPr lang="en-US" dirty="0">
                <a:solidFill>
                  <a:srgbClr val="000000"/>
                </a:solidFill>
              </a:rPr>
              <a:t>Adoption of the marketing concept has varied by type of organization, but the concept continues to penetrate organizations of all types. </a:t>
            </a:r>
            <a:r>
              <a:rPr lang="en-US" sz="1200" kern="1200" dirty="0">
                <a:solidFill>
                  <a:schemeClr val="tx1"/>
                </a:solidFill>
                <a:latin typeface="Arial" charset="0"/>
                <a:ea typeface="+mn-ea"/>
                <a:cs typeface="Arial" charset="0"/>
              </a:rPr>
              <a:t>Exhibit 1-4 shows some differences in outlook between adopters of the marketing concept and typical production-oriented managers. As the exhibit suggests, the marketing concept forces the company to think through what it is doing—and why.</a:t>
            </a:r>
            <a:endParaRPr lang="en-US" dirty="0">
              <a:solidFill>
                <a:srgbClr val="000000"/>
              </a:solidFill>
            </a:endParaRPr>
          </a:p>
        </p:txBody>
      </p:sp>
    </p:spTree>
    <p:extLst>
      <p:ext uri="{BB962C8B-B14F-4D97-AF65-F5344CB8AC3E}">
        <p14:creationId xmlns:p14="http://schemas.microsoft.com/office/powerpoint/2010/main" val="15929462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Rectangle 2"/>
          <p:cNvSpPr>
            <a:spLocks noGrp="1" noRot="1" noChangeAspect="1" noChangeArrowheads="1" noTextEdit="1"/>
          </p:cNvSpPr>
          <p:nvPr>
            <p:ph type="sldImg"/>
          </p:nvPr>
        </p:nvSpPr>
        <p:spPr>
          <a:xfrm>
            <a:off x="522288" y="549275"/>
            <a:ext cx="3216275" cy="2413000"/>
          </a:xfrm>
          <a:ln/>
        </p:spPr>
      </p:sp>
      <p:sp>
        <p:nvSpPr>
          <p:cNvPr id="798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a:t>Key Issues</a:t>
            </a:r>
          </a:p>
          <a:p>
            <a:pPr eaLnBrk="1" hangingPunct="1">
              <a:buFontTx/>
              <a:buChar char="•"/>
            </a:pPr>
            <a:r>
              <a:rPr lang="en-US" dirty="0">
                <a:solidFill>
                  <a:srgbClr val="000000"/>
                </a:solidFill>
              </a:rPr>
              <a:t> Consumer product companies were first to accept the marketing concept.  </a:t>
            </a:r>
          </a:p>
          <a:p>
            <a:pPr eaLnBrk="1" hangingPunct="1">
              <a:buFontTx/>
              <a:buChar char="•"/>
            </a:pPr>
            <a:r>
              <a:rPr lang="en-US" dirty="0">
                <a:solidFill>
                  <a:srgbClr val="000000"/>
                </a:solidFill>
              </a:rPr>
              <a:t> Service industries are catching up. </a:t>
            </a:r>
          </a:p>
          <a:p>
            <a:pPr eaLnBrk="1" hangingPunct="1">
              <a:buFontTx/>
              <a:buChar char="•"/>
            </a:pPr>
            <a:r>
              <a:rPr lang="en-US" dirty="0">
                <a:solidFill>
                  <a:srgbClr val="000000"/>
                </a:solidFill>
              </a:rPr>
              <a:t> I</a:t>
            </a:r>
            <a:r>
              <a:rPr lang="en-US" dirty="0"/>
              <a:t>t is easy for firms to slip back into a production orientation. It is often difficult to:</a:t>
            </a:r>
          </a:p>
          <a:p>
            <a:pPr lvl="1" eaLnBrk="1" hangingPunct="1">
              <a:buFontTx/>
              <a:buChar char="•"/>
            </a:pPr>
            <a:r>
              <a:rPr lang="en-US" dirty="0"/>
              <a:t> keep up with changing customer needs;</a:t>
            </a:r>
          </a:p>
          <a:p>
            <a:pPr lvl="1" eaLnBrk="1" hangingPunct="1">
              <a:buFontTx/>
              <a:buChar char="•"/>
            </a:pPr>
            <a:r>
              <a:rPr lang="en-US" dirty="0"/>
              <a:t> beat aggressive competitors to the punch;</a:t>
            </a:r>
          </a:p>
          <a:p>
            <a:pPr lvl="1" eaLnBrk="1" hangingPunct="1">
              <a:buFontTx/>
              <a:buChar char="•"/>
            </a:pPr>
            <a:r>
              <a:rPr lang="en-US" dirty="0"/>
              <a:t> find the right focus;</a:t>
            </a:r>
          </a:p>
          <a:p>
            <a:pPr lvl="1" eaLnBrk="1" hangingPunct="1">
              <a:buFontTx/>
              <a:buChar char="•"/>
            </a:pPr>
            <a:r>
              <a:rPr lang="en-US" dirty="0"/>
              <a:t> offer customers superior value.</a:t>
            </a:r>
          </a:p>
          <a:p>
            <a:pPr lvl="1" eaLnBrk="1" hangingPunct="1">
              <a:buFontTx/>
              <a:buChar char="»"/>
            </a:pPr>
            <a:endParaRPr lang="en-US" dirty="0">
              <a:solidFill>
                <a:srgbClr val="000000"/>
              </a:solidFill>
            </a:endParaRPr>
          </a:p>
          <a:p>
            <a:pPr eaLnBrk="1" hangingPunct="1"/>
            <a:r>
              <a:rPr lang="en-US" b="1" i="1" dirty="0">
                <a:solidFill>
                  <a:srgbClr val="000000"/>
                </a:solidFill>
              </a:rPr>
              <a:t>Discussion Question: Considering Redneck Bank’s ad, what challenges may it face in continuing to meet customer needs?</a:t>
            </a:r>
            <a:endParaRPr lang="en-US" dirty="0"/>
          </a:p>
        </p:txBody>
      </p:sp>
    </p:spTree>
    <p:extLst>
      <p:ext uri="{BB962C8B-B14F-4D97-AF65-F5344CB8AC3E}">
        <p14:creationId xmlns:p14="http://schemas.microsoft.com/office/powerpoint/2010/main" val="7610404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2"/>
          <p:cNvSpPr>
            <a:spLocks noGrp="1" noRot="1" noChangeAspect="1" noChangeArrowheads="1" noTextEdit="1"/>
          </p:cNvSpPr>
          <p:nvPr>
            <p:ph type="sldImg"/>
          </p:nvPr>
        </p:nvSpPr>
        <p:spPr>
          <a:xfrm>
            <a:off x="522288" y="549275"/>
            <a:ext cx="3216275" cy="2413000"/>
          </a:xfrm>
          <a:ln/>
        </p:spPr>
      </p:sp>
      <p:sp>
        <p:nvSpPr>
          <p:cNvPr id="809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a:t>Summary Overview</a:t>
            </a:r>
          </a:p>
          <a:p>
            <a:pPr eaLnBrk="1" hangingPunct="1"/>
            <a:r>
              <a:rPr lang="en-US" dirty="0">
                <a:solidFill>
                  <a:srgbClr val="000000"/>
                </a:solidFill>
              </a:rPr>
              <a:t>To better understand what it takes to satisfy a customer, it’s useful to </a:t>
            </a:r>
            <a:r>
              <a:rPr lang="en-US" u="sng" dirty="0">
                <a:solidFill>
                  <a:srgbClr val="000000"/>
                </a:solidFill>
              </a:rPr>
              <a:t>take the customer’s point of view</a:t>
            </a:r>
            <a:r>
              <a:rPr lang="en-US" dirty="0">
                <a:solidFill>
                  <a:srgbClr val="000000"/>
                </a:solidFill>
              </a:rPr>
              <a:t>. </a:t>
            </a:r>
          </a:p>
          <a:p>
            <a:pPr eaLnBrk="1" hangingPunct="1"/>
            <a:endParaRPr lang="en-US" b="1" dirty="0">
              <a:solidFill>
                <a:srgbClr val="000000"/>
              </a:solidFill>
            </a:endParaRPr>
          </a:p>
          <a:p>
            <a:pPr eaLnBrk="1" hangingPunct="1"/>
            <a:r>
              <a:rPr lang="en-US" b="1" dirty="0"/>
              <a:t>Key Issues</a:t>
            </a:r>
          </a:p>
          <a:p>
            <a:pPr eaLnBrk="1" hangingPunct="1"/>
            <a:r>
              <a:rPr lang="en-US" b="1" dirty="0">
                <a:sym typeface="Wingdings" pitchFamily="2" charset="2"/>
              </a:rPr>
              <a:t></a:t>
            </a:r>
            <a:r>
              <a:rPr lang="en-US" b="1" u="sng" dirty="0">
                <a:solidFill>
                  <a:srgbClr val="000000"/>
                </a:solidFill>
              </a:rPr>
              <a:t>Customer value</a:t>
            </a:r>
            <a:r>
              <a:rPr lang="en-US" b="1" dirty="0">
                <a:solidFill>
                  <a:srgbClr val="000000"/>
                </a:solidFill>
              </a:rPr>
              <a:t> is the difference between the benefits a customer sees from a marketing offering and the costs of obtaining those benefits. </a:t>
            </a:r>
          </a:p>
          <a:p>
            <a:pPr lvl="1" eaLnBrk="1" hangingPunct="1"/>
            <a:r>
              <a:rPr lang="en-US" b="1" dirty="0">
                <a:sym typeface="Wingdings" pitchFamily="2" charset="2"/>
              </a:rPr>
              <a:t></a:t>
            </a:r>
            <a:r>
              <a:rPr lang="en-US" dirty="0">
                <a:solidFill>
                  <a:srgbClr val="000000"/>
                </a:solidFill>
              </a:rPr>
              <a:t>Different </a:t>
            </a:r>
            <a:r>
              <a:rPr lang="en-US" u="sng" dirty="0">
                <a:solidFill>
                  <a:srgbClr val="000000"/>
                </a:solidFill>
              </a:rPr>
              <a:t>customers may see the benefits and costs in different ways</a:t>
            </a:r>
            <a:r>
              <a:rPr lang="en-US" dirty="0">
                <a:solidFill>
                  <a:srgbClr val="000000"/>
                </a:solidFill>
              </a:rPr>
              <a:t>. </a:t>
            </a:r>
          </a:p>
          <a:p>
            <a:pPr lvl="1" eaLnBrk="1" hangingPunct="1"/>
            <a:r>
              <a:rPr lang="en-US" b="1" dirty="0">
                <a:sym typeface="Wingdings" pitchFamily="2" charset="2"/>
              </a:rPr>
              <a:t></a:t>
            </a:r>
            <a:r>
              <a:rPr lang="en-US" dirty="0">
                <a:solidFill>
                  <a:srgbClr val="000000"/>
                </a:solidFill>
              </a:rPr>
              <a:t>The </a:t>
            </a:r>
            <a:r>
              <a:rPr lang="en-US" u="sng" dirty="0">
                <a:solidFill>
                  <a:srgbClr val="000000"/>
                </a:solidFill>
              </a:rPr>
              <a:t>customer may not think about it very much</a:t>
            </a:r>
            <a:r>
              <a:rPr lang="en-US" dirty="0">
                <a:solidFill>
                  <a:srgbClr val="000000"/>
                </a:solidFill>
              </a:rPr>
              <a:t>.</a:t>
            </a:r>
          </a:p>
          <a:p>
            <a:pPr lvl="1" eaLnBrk="1" hangingPunct="1"/>
            <a:r>
              <a:rPr lang="en-US" b="1" dirty="0">
                <a:sym typeface="Wingdings" pitchFamily="2" charset="2"/>
              </a:rPr>
              <a:t></a:t>
            </a:r>
            <a:r>
              <a:rPr lang="en-US" u="sng" dirty="0">
                <a:solidFill>
                  <a:srgbClr val="000000"/>
                </a:solidFill>
              </a:rPr>
              <a:t>Where does competition fit?</a:t>
            </a:r>
          </a:p>
          <a:p>
            <a:pPr lvl="1" eaLnBrk="1" hangingPunct="1"/>
            <a:r>
              <a:rPr lang="en-US" b="1" dirty="0">
                <a:sym typeface="Wingdings" pitchFamily="2" charset="2"/>
              </a:rPr>
              <a:t></a:t>
            </a:r>
            <a:r>
              <a:rPr lang="en-US" b="0" u="sng" dirty="0">
                <a:sym typeface="Wingdings" pitchFamily="2" charset="2"/>
              </a:rPr>
              <a:t>B</a:t>
            </a:r>
            <a:r>
              <a:rPr lang="en-US" u="sng" dirty="0">
                <a:solidFill>
                  <a:srgbClr val="000000"/>
                </a:solidFill>
              </a:rPr>
              <a:t>uild</a:t>
            </a:r>
            <a:r>
              <a:rPr lang="en-US" u="sng" baseline="0" dirty="0">
                <a:solidFill>
                  <a:srgbClr val="000000"/>
                </a:solidFill>
              </a:rPr>
              <a:t> </a:t>
            </a:r>
            <a:r>
              <a:rPr lang="en-US" u="sng" dirty="0">
                <a:solidFill>
                  <a:srgbClr val="000000"/>
                </a:solidFill>
              </a:rPr>
              <a:t>relationships with customer value</a:t>
            </a:r>
            <a:r>
              <a:rPr lang="en-US" dirty="0">
                <a:solidFill>
                  <a:srgbClr val="000000"/>
                </a:solidFill>
              </a:rPr>
              <a:t>. </a:t>
            </a:r>
          </a:p>
          <a:p>
            <a:pPr lvl="1" eaLnBrk="1" hangingPunct="1"/>
            <a:endParaRPr lang="en-US" dirty="0">
              <a:solidFill>
                <a:srgbClr val="000000"/>
              </a:solidFill>
            </a:endParaRPr>
          </a:p>
          <a:p>
            <a:pPr eaLnBrk="1" hangingPunct="1"/>
            <a:r>
              <a:rPr lang="en-US" b="1" i="1" dirty="0">
                <a:solidFill>
                  <a:srgbClr val="000000"/>
                </a:solidFill>
              </a:rPr>
              <a:t>Discussion Question: Can you give examples of firms that provide you with superior customer value? Do other consumers view this value in the same way?</a:t>
            </a:r>
            <a:endParaRPr lang="en-US" dirty="0"/>
          </a:p>
        </p:txBody>
      </p:sp>
      <p:sp>
        <p:nvSpPr>
          <p:cNvPr id="80901" name="Text Box 25"/>
          <p:cNvSpPr txBox="1">
            <a:spLocks noChangeArrowheads="1"/>
          </p:cNvSpPr>
          <p:nvPr/>
        </p:nvSpPr>
        <p:spPr bwMode="auto">
          <a:xfrm>
            <a:off x="4389438" y="401638"/>
            <a:ext cx="2441575"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6788" eaLnBrk="0" hangingPunct="0">
              <a:defRPr sz="3600">
                <a:solidFill>
                  <a:schemeClr val="tx1"/>
                </a:solidFill>
                <a:latin typeface="Arial" charset="0"/>
                <a:cs typeface="Arial" charset="0"/>
              </a:defRPr>
            </a:lvl1pPr>
            <a:lvl2pPr marL="742950" indent="-285750" defTabSz="966788" eaLnBrk="0" hangingPunct="0">
              <a:defRPr sz="3600">
                <a:solidFill>
                  <a:schemeClr val="tx1"/>
                </a:solidFill>
                <a:latin typeface="Arial" charset="0"/>
                <a:cs typeface="Arial" charset="0"/>
              </a:defRPr>
            </a:lvl2pPr>
            <a:lvl3pPr marL="1143000" indent="-228600" defTabSz="966788" eaLnBrk="0" hangingPunct="0">
              <a:defRPr sz="3600">
                <a:solidFill>
                  <a:schemeClr val="tx1"/>
                </a:solidFill>
                <a:latin typeface="Arial" charset="0"/>
                <a:cs typeface="Arial" charset="0"/>
              </a:defRPr>
            </a:lvl3pPr>
            <a:lvl4pPr marL="1600200" indent="-228600" defTabSz="966788" eaLnBrk="0" hangingPunct="0">
              <a:defRPr sz="3600">
                <a:solidFill>
                  <a:schemeClr val="tx1"/>
                </a:solidFill>
                <a:latin typeface="Arial" charset="0"/>
                <a:cs typeface="Arial" charset="0"/>
              </a:defRPr>
            </a:lvl4pPr>
            <a:lvl5pPr marL="2057400" indent="-228600" defTabSz="966788" eaLnBrk="0" hangingPunct="0">
              <a:defRPr sz="3600">
                <a:solidFill>
                  <a:schemeClr val="tx1"/>
                </a:solidFill>
                <a:latin typeface="Arial" charset="0"/>
                <a:cs typeface="Arial" charset="0"/>
              </a:defRPr>
            </a:lvl5pPr>
            <a:lvl6pPr marL="2514600" indent="-228600" algn="ctr" defTabSz="966788" eaLnBrk="0" fontAlgn="base" hangingPunct="0">
              <a:spcBef>
                <a:spcPct val="0"/>
              </a:spcBef>
              <a:spcAft>
                <a:spcPct val="0"/>
              </a:spcAft>
              <a:defRPr sz="3600">
                <a:solidFill>
                  <a:schemeClr val="tx1"/>
                </a:solidFill>
                <a:latin typeface="Arial" charset="0"/>
                <a:cs typeface="Arial" charset="0"/>
              </a:defRPr>
            </a:lvl6pPr>
            <a:lvl7pPr marL="2971800" indent="-228600" algn="ctr" defTabSz="966788" eaLnBrk="0" fontAlgn="base" hangingPunct="0">
              <a:spcBef>
                <a:spcPct val="0"/>
              </a:spcBef>
              <a:spcAft>
                <a:spcPct val="0"/>
              </a:spcAft>
              <a:defRPr sz="3600">
                <a:solidFill>
                  <a:schemeClr val="tx1"/>
                </a:solidFill>
                <a:latin typeface="Arial" charset="0"/>
                <a:cs typeface="Arial" charset="0"/>
              </a:defRPr>
            </a:lvl7pPr>
            <a:lvl8pPr marL="3429000" indent="-228600" algn="ctr" defTabSz="966788" eaLnBrk="0" fontAlgn="base" hangingPunct="0">
              <a:spcBef>
                <a:spcPct val="0"/>
              </a:spcBef>
              <a:spcAft>
                <a:spcPct val="0"/>
              </a:spcAft>
              <a:defRPr sz="3600">
                <a:solidFill>
                  <a:schemeClr val="tx1"/>
                </a:solidFill>
                <a:latin typeface="Arial" charset="0"/>
                <a:cs typeface="Arial" charset="0"/>
              </a:defRPr>
            </a:lvl8pPr>
            <a:lvl9pPr marL="3886200" indent="-228600" algn="ctr" defTabSz="966788"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endParaRPr lang="en-US" sz="1500" b="1" dirty="0">
              <a:latin typeface="Calibri" pitchFamily="34" charset="0"/>
            </a:endParaRPr>
          </a:p>
        </p:txBody>
      </p:sp>
    </p:spTree>
    <p:extLst>
      <p:ext uri="{BB962C8B-B14F-4D97-AF65-F5344CB8AC3E}">
        <p14:creationId xmlns:p14="http://schemas.microsoft.com/office/powerpoint/2010/main" val="2967153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2"/>
          <p:cNvSpPr>
            <a:spLocks noGrp="1" noRot="1" noChangeAspect="1" noChangeArrowheads="1" noTextEdit="1"/>
          </p:cNvSpPr>
          <p:nvPr>
            <p:ph type="sldImg"/>
          </p:nvPr>
        </p:nvSpPr>
        <p:spPr>
          <a:xfrm>
            <a:off x="522288" y="549275"/>
            <a:ext cx="3216275" cy="2413000"/>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1" kern="1200" dirty="0">
                <a:solidFill>
                  <a:schemeClr val="tx1"/>
                </a:solidFill>
                <a:effectLst/>
                <a:latin typeface="Arial" charset="0"/>
                <a:ea typeface="+mn-ea"/>
                <a:cs typeface="Arial" charset="0"/>
              </a:rPr>
              <a:t>Summary Overview</a:t>
            </a:r>
            <a:endParaRPr lang="en-US" sz="1200" kern="1200" dirty="0">
              <a:solidFill>
                <a:schemeClr val="tx1"/>
              </a:solidFill>
              <a:effectLst/>
              <a:latin typeface="Arial" charset="0"/>
              <a:ea typeface="+mn-ea"/>
              <a:cs typeface="Arial" charset="0"/>
            </a:endParaRPr>
          </a:p>
          <a:p>
            <a:r>
              <a:rPr lang="en-US" sz="1200" kern="1200" dirty="0">
                <a:solidFill>
                  <a:schemeClr val="tx1"/>
                </a:solidFill>
                <a:effectLst/>
                <a:latin typeface="Arial" charset="0"/>
                <a:ea typeface="+mn-ea"/>
                <a:cs typeface="Arial" charset="0"/>
              </a:rPr>
              <a:t>Both benefits and costs can take many different forms. However, it is the </a:t>
            </a:r>
            <a:r>
              <a:rPr lang="en-US" sz="1200" i="1" kern="1200" dirty="0">
                <a:solidFill>
                  <a:schemeClr val="tx1"/>
                </a:solidFill>
                <a:effectLst/>
                <a:latin typeface="Arial" charset="0"/>
                <a:ea typeface="+mn-ea"/>
                <a:cs typeface="Arial" charset="0"/>
              </a:rPr>
              <a:t>customer’s view</a:t>
            </a:r>
            <a:r>
              <a:rPr lang="en-US" sz="1200" kern="1200" dirty="0">
                <a:solidFill>
                  <a:schemeClr val="tx1"/>
                </a:solidFill>
                <a:effectLst/>
                <a:latin typeface="Arial" charset="0"/>
                <a:ea typeface="+mn-ea"/>
                <a:cs typeface="Arial" charset="0"/>
              </a:rPr>
              <a:t> of the various benefits and costs that is important. A consumer is likely to be more satisfied when the customer value is higher—when benefits exceed costs by a larger margin. On the other hand, a consumer who sees the costs as greater than the benefits isn’t likely to become a customer.</a:t>
            </a:r>
          </a:p>
          <a:p>
            <a:r>
              <a:rPr lang="en-US" sz="1200" kern="1200" dirty="0">
                <a:solidFill>
                  <a:schemeClr val="tx1"/>
                </a:solidFill>
                <a:effectLst/>
                <a:latin typeface="Arial" charset="0"/>
                <a:ea typeface="+mn-ea"/>
                <a:cs typeface="Arial" charset="0"/>
              </a:rPr>
              <a:t> 	</a:t>
            </a:r>
          </a:p>
          <a:p>
            <a:r>
              <a:rPr lang="en-US" sz="1200" b="1" kern="1200" dirty="0">
                <a:solidFill>
                  <a:schemeClr val="tx1"/>
                </a:solidFill>
                <a:effectLst/>
                <a:latin typeface="Arial" charset="0"/>
                <a:ea typeface="+mn-ea"/>
                <a:cs typeface="Arial" charset="0"/>
              </a:rPr>
              <a:t>Key Issues:</a:t>
            </a:r>
            <a:endParaRPr lang="en-US" sz="1200" kern="1200" dirty="0">
              <a:solidFill>
                <a:schemeClr val="tx1"/>
              </a:solidFill>
              <a:effectLst/>
              <a:latin typeface="Arial" charset="0"/>
              <a:ea typeface="+mn-ea"/>
              <a:cs typeface="Arial" charset="0"/>
            </a:endParaRPr>
          </a:p>
          <a:p>
            <a:r>
              <a:rPr lang="en-US" sz="1200" kern="1200" dirty="0">
                <a:solidFill>
                  <a:schemeClr val="tx1"/>
                </a:solidFill>
                <a:effectLst/>
                <a:latin typeface="Arial" charset="0"/>
                <a:ea typeface="+mn-ea"/>
                <a:cs typeface="Arial" charset="0"/>
              </a:rPr>
              <a:t> </a:t>
            </a:r>
          </a:p>
          <a:p>
            <a:r>
              <a:rPr lang="en-US" sz="1200" kern="1200" dirty="0">
                <a:solidFill>
                  <a:schemeClr val="tx1"/>
                </a:solidFill>
                <a:effectLst/>
                <a:latin typeface="Wingdings" charset="2"/>
                <a:ea typeface="+mn-ea"/>
                <a:cs typeface="Arial" charset="0"/>
                <a:sym typeface="Wingdings"/>
              </a:rPr>
              <a:t></a:t>
            </a:r>
            <a:r>
              <a:rPr lang="en-US" sz="1200" kern="1200" dirty="0">
                <a:solidFill>
                  <a:schemeClr val="tx1"/>
                </a:solidFill>
                <a:effectLst/>
                <a:latin typeface="Arial" charset="0"/>
                <a:ea typeface="+mn-ea"/>
                <a:cs typeface="Arial" charset="0"/>
              </a:rPr>
              <a:t> When looking at customer value, we start by looking at the benefits a customer receives. Those benefits can be functional—saving time or making something easier to use; they can be emotional— offering entertainment or lowering anxiety; or they could offer someone a feeling that something changes their life.</a:t>
            </a:r>
          </a:p>
          <a:p>
            <a:r>
              <a:rPr lang="en-US" sz="1200" kern="1200" dirty="0">
                <a:solidFill>
                  <a:schemeClr val="tx1"/>
                </a:solidFill>
                <a:effectLst/>
                <a:latin typeface="Wingdings" charset="2"/>
                <a:ea typeface="+mn-ea"/>
                <a:cs typeface="Arial" charset="0"/>
                <a:sym typeface="Wingdings"/>
              </a:rPr>
              <a:t></a:t>
            </a:r>
            <a:r>
              <a:rPr lang="en-US" sz="1200" kern="1200" dirty="0">
                <a:solidFill>
                  <a:schemeClr val="tx1"/>
                </a:solidFill>
                <a:effectLst/>
                <a:latin typeface="Arial" charset="0"/>
                <a:ea typeface="+mn-ea"/>
                <a:cs typeface="Arial" charset="0"/>
              </a:rPr>
              <a:t> Then we subtract from the benefits…</a:t>
            </a:r>
          </a:p>
          <a:p>
            <a:r>
              <a:rPr lang="en-US" sz="1200" kern="1200" dirty="0">
                <a:solidFill>
                  <a:schemeClr val="tx1"/>
                </a:solidFill>
                <a:effectLst/>
                <a:latin typeface="Wingdings" charset="2"/>
                <a:ea typeface="+mn-ea"/>
                <a:cs typeface="Arial" charset="0"/>
                <a:sym typeface="Wingdings"/>
              </a:rPr>
              <a:t></a:t>
            </a:r>
            <a:r>
              <a:rPr lang="en-US" sz="1200" kern="1200" dirty="0">
                <a:solidFill>
                  <a:schemeClr val="tx1"/>
                </a:solidFill>
                <a:effectLst/>
                <a:latin typeface="Arial" charset="0"/>
                <a:ea typeface="+mn-ea"/>
                <a:cs typeface="Arial" charset="0"/>
              </a:rPr>
              <a:t> the costs a customer incurs. Many people think that the only cost is the price. But monetary costs can be lowered for some customers by offering favorable </a:t>
            </a:r>
            <a:r>
              <a:rPr lang="en-US" sz="1200" kern="1200">
                <a:solidFill>
                  <a:schemeClr val="tx1"/>
                </a:solidFill>
                <a:effectLst/>
                <a:latin typeface="Arial" charset="0"/>
                <a:ea typeface="+mn-ea"/>
                <a:cs typeface="Arial" charset="0"/>
              </a:rPr>
              <a:t>credit terms—or </a:t>
            </a:r>
            <a:r>
              <a:rPr lang="en-US" sz="1200" kern="1200" dirty="0">
                <a:solidFill>
                  <a:schemeClr val="tx1"/>
                </a:solidFill>
                <a:effectLst/>
                <a:latin typeface="Arial" charset="0"/>
                <a:ea typeface="+mn-ea"/>
                <a:cs typeface="Arial" charset="0"/>
              </a:rPr>
              <a:t>those costs can be higher when fees are added in. Another cost involves the inconvenience or extra effort required to get a benefit. Are you willing to walk across campus to save $.25 on a cup of coffee?</a:t>
            </a:r>
          </a:p>
          <a:p>
            <a:r>
              <a:rPr lang="en-US" sz="1200" b="1" i="1" kern="1200" dirty="0">
                <a:solidFill>
                  <a:schemeClr val="tx1"/>
                </a:solidFill>
                <a:effectLst/>
                <a:latin typeface="Arial" charset="0"/>
                <a:ea typeface="+mn-ea"/>
                <a:cs typeface="Arial" charset="0"/>
              </a:rPr>
              <a:t> </a:t>
            </a:r>
            <a:endParaRPr lang="en-US" sz="1200" kern="1200" dirty="0">
              <a:solidFill>
                <a:schemeClr val="tx1"/>
              </a:solidFill>
              <a:effectLst/>
              <a:latin typeface="Arial" charset="0"/>
              <a:ea typeface="+mn-ea"/>
              <a:cs typeface="Arial" charset="0"/>
            </a:endParaRPr>
          </a:p>
          <a:p>
            <a:r>
              <a:rPr lang="en-US" sz="1200" b="1" i="1" kern="1200" dirty="0">
                <a:solidFill>
                  <a:schemeClr val="tx1"/>
                </a:solidFill>
                <a:effectLst/>
                <a:latin typeface="Arial" charset="0"/>
                <a:ea typeface="+mn-ea"/>
                <a:cs typeface="Arial" charset="0"/>
              </a:rPr>
              <a:t>Discussion Question: What are some examples of costs and benefits for a meal at Taco Bell?</a:t>
            </a:r>
            <a:endParaRPr lang="en-US" sz="1200" kern="1200" dirty="0">
              <a:solidFill>
                <a:schemeClr val="tx1"/>
              </a:solidFill>
              <a:effectLst/>
              <a:latin typeface="Arial" charset="0"/>
              <a:ea typeface="+mn-ea"/>
              <a:cs typeface="Arial" charset="0"/>
            </a:endParaRPr>
          </a:p>
        </p:txBody>
      </p:sp>
      <p:sp>
        <p:nvSpPr>
          <p:cNvPr id="73733" name="Text Box 25"/>
          <p:cNvSpPr txBox="1">
            <a:spLocks noChangeArrowheads="1"/>
          </p:cNvSpPr>
          <p:nvPr/>
        </p:nvSpPr>
        <p:spPr bwMode="auto">
          <a:xfrm>
            <a:off x="4389438" y="401638"/>
            <a:ext cx="2438400" cy="205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6788" eaLnBrk="0" hangingPunct="0">
              <a:defRPr sz="3600">
                <a:solidFill>
                  <a:schemeClr val="tx1"/>
                </a:solidFill>
                <a:latin typeface="Arial" charset="0"/>
                <a:cs typeface="Arial" charset="0"/>
              </a:defRPr>
            </a:lvl1pPr>
            <a:lvl2pPr marL="742950" indent="-285750" defTabSz="966788" eaLnBrk="0" hangingPunct="0">
              <a:defRPr sz="3600">
                <a:solidFill>
                  <a:schemeClr val="tx1"/>
                </a:solidFill>
                <a:latin typeface="Arial" charset="0"/>
                <a:cs typeface="Arial" charset="0"/>
              </a:defRPr>
            </a:lvl2pPr>
            <a:lvl3pPr marL="1143000" indent="-228600" defTabSz="966788" eaLnBrk="0" hangingPunct="0">
              <a:defRPr sz="3600">
                <a:solidFill>
                  <a:schemeClr val="tx1"/>
                </a:solidFill>
                <a:latin typeface="Arial" charset="0"/>
                <a:cs typeface="Arial" charset="0"/>
              </a:defRPr>
            </a:lvl3pPr>
            <a:lvl4pPr marL="1600200" indent="-228600" defTabSz="966788" eaLnBrk="0" hangingPunct="0">
              <a:defRPr sz="3600">
                <a:solidFill>
                  <a:schemeClr val="tx1"/>
                </a:solidFill>
                <a:latin typeface="Arial" charset="0"/>
                <a:cs typeface="Arial" charset="0"/>
              </a:defRPr>
            </a:lvl4pPr>
            <a:lvl5pPr marL="2057400" indent="-228600" defTabSz="966788" eaLnBrk="0" hangingPunct="0">
              <a:defRPr sz="3600">
                <a:solidFill>
                  <a:schemeClr val="tx1"/>
                </a:solidFill>
                <a:latin typeface="Arial" charset="0"/>
                <a:cs typeface="Arial" charset="0"/>
              </a:defRPr>
            </a:lvl5pPr>
            <a:lvl6pPr marL="2514600" indent="-228600" algn="ctr" defTabSz="966788" eaLnBrk="0" fontAlgn="base" hangingPunct="0">
              <a:spcBef>
                <a:spcPct val="0"/>
              </a:spcBef>
              <a:spcAft>
                <a:spcPct val="0"/>
              </a:spcAft>
              <a:defRPr sz="3600">
                <a:solidFill>
                  <a:schemeClr val="tx1"/>
                </a:solidFill>
                <a:latin typeface="Arial" charset="0"/>
                <a:cs typeface="Arial" charset="0"/>
              </a:defRPr>
            </a:lvl6pPr>
            <a:lvl7pPr marL="2971800" indent="-228600" algn="ctr" defTabSz="966788" eaLnBrk="0" fontAlgn="base" hangingPunct="0">
              <a:spcBef>
                <a:spcPct val="0"/>
              </a:spcBef>
              <a:spcAft>
                <a:spcPct val="0"/>
              </a:spcAft>
              <a:defRPr sz="3600">
                <a:solidFill>
                  <a:schemeClr val="tx1"/>
                </a:solidFill>
                <a:latin typeface="Arial" charset="0"/>
                <a:cs typeface="Arial" charset="0"/>
              </a:defRPr>
            </a:lvl7pPr>
            <a:lvl8pPr marL="3429000" indent="-228600" algn="ctr" defTabSz="966788" eaLnBrk="0" fontAlgn="base" hangingPunct="0">
              <a:spcBef>
                <a:spcPct val="0"/>
              </a:spcBef>
              <a:spcAft>
                <a:spcPct val="0"/>
              </a:spcAft>
              <a:defRPr sz="3600">
                <a:solidFill>
                  <a:schemeClr val="tx1"/>
                </a:solidFill>
                <a:latin typeface="Arial" charset="0"/>
                <a:cs typeface="Arial" charset="0"/>
              </a:defRPr>
            </a:lvl8pPr>
            <a:lvl9pPr marL="3886200" indent="-228600" algn="ctr" defTabSz="966788"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a:p>
            <a:pPr algn="l" eaLnBrk="1" hangingPunct="1">
              <a:spcBef>
                <a:spcPct val="50000"/>
              </a:spcBef>
            </a:pPr>
            <a:endParaRPr lang="en-US" sz="1500" b="1" dirty="0"/>
          </a:p>
          <a:p>
            <a:pPr algn="l" eaLnBrk="1" hangingPunct="1">
              <a:spcBef>
                <a:spcPct val="50000"/>
              </a:spcBef>
            </a:pPr>
            <a:r>
              <a:rPr lang="en-US" sz="1500" b="1" dirty="0">
                <a:latin typeface="Calibri" pitchFamily="34" charset="0"/>
              </a:rPr>
              <a:t> </a:t>
            </a:r>
          </a:p>
          <a:p>
            <a:pPr algn="l" eaLnBrk="1" hangingPunct="1">
              <a:spcBef>
                <a:spcPct val="50000"/>
              </a:spcBef>
            </a:pPr>
            <a:endParaRPr lang="en-US" sz="1500" b="1" dirty="0">
              <a:latin typeface="Calibri" pitchFamily="34" charset="0"/>
            </a:endParaRPr>
          </a:p>
        </p:txBody>
      </p:sp>
    </p:spTree>
    <p:extLst>
      <p:ext uri="{BB962C8B-B14F-4D97-AF65-F5344CB8AC3E}">
        <p14:creationId xmlns:p14="http://schemas.microsoft.com/office/powerpoint/2010/main" val="1821750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2"/>
          <p:cNvSpPr>
            <a:spLocks noGrp="1" noRot="1" noChangeAspect="1" noChangeArrowheads="1" noTextEdit="1"/>
          </p:cNvSpPr>
          <p:nvPr>
            <p:ph type="sldImg"/>
          </p:nvPr>
        </p:nvSpPr>
        <p:spPr>
          <a:xfrm>
            <a:off x="522288" y="549275"/>
            <a:ext cx="3216275" cy="2413000"/>
          </a:xfrm>
          <a:ln/>
        </p:spPr>
      </p:sp>
      <p:sp>
        <p:nvSpPr>
          <p:cNvPr id="83972" name="Rectangle 3"/>
          <p:cNvSpPr>
            <a:spLocks noGrp="1" noChangeArrowheads="1"/>
          </p:cNvSpPr>
          <p:nvPr>
            <p:ph type="body" idx="1"/>
          </p:nvPr>
        </p:nvSpPr>
        <p:spPr>
          <a:xfrm>
            <a:off x="192088" y="3352799"/>
            <a:ext cx="6510337" cy="54340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a:t>Checking Your Knowledge</a:t>
            </a:r>
          </a:p>
          <a:p>
            <a:pPr eaLnBrk="1" hangingPunct="1"/>
            <a:r>
              <a:rPr lang="en-US" b="1" dirty="0"/>
              <a:t>Answer: D</a:t>
            </a:r>
          </a:p>
          <a:p>
            <a:pPr eaLnBrk="1" hangingPunct="1"/>
            <a:r>
              <a:rPr lang="en-US" b="1" dirty="0"/>
              <a:t>Feedback: </a:t>
            </a:r>
            <a:r>
              <a:rPr lang="en-US" dirty="0"/>
              <a:t>A manager who adopts the marketing concept sees customer satisfaction as the path to profits. Selection D is the best option because it is the only option that clearly identifies the importance of the customer’s point of view. </a:t>
            </a:r>
          </a:p>
        </p:txBody>
      </p:sp>
      <p:sp>
        <p:nvSpPr>
          <p:cNvPr id="83973" name="Text Box 25"/>
          <p:cNvSpPr txBox="1">
            <a:spLocks noChangeArrowheads="1"/>
          </p:cNvSpPr>
          <p:nvPr/>
        </p:nvSpPr>
        <p:spPr bwMode="auto">
          <a:xfrm>
            <a:off x="4389438" y="401638"/>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6788" eaLnBrk="0" hangingPunct="0">
              <a:defRPr sz="3600">
                <a:solidFill>
                  <a:schemeClr val="tx1"/>
                </a:solidFill>
                <a:latin typeface="Arial" charset="0"/>
                <a:cs typeface="Arial" charset="0"/>
              </a:defRPr>
            </a:lvl1pPr>
            <a:lvl2pPr marL="742950" indent="-285750" defTabSz="966788" eaLnBrk="0" hangingPunct="0">
              <a:defRPr sz="3600">
                <a:solidFill>
                  <a:schemeClr val="tx1"/>
                </a:solidFill>
                <a:latin typeface="Arial" charset="0"/>
                <a:cs typeface="Arial" charset="0"/>
              </a:defRPr>
            </a:lvl2pPr>
            <a:lvl3pPr marL="1143000" indent="-228600" defTabSz="966788" eaLnBrk="0" hangingPunct="0">
              <a:defRPr sz="3600">
                <a:solidFill>
                  <a:schemeClr val="tx1"/>
                </a:solidFill>
                <a:latin typeface="Arial" charset="0"/>
                <a:cs typeface="Arial" charset="0"/>
              </a:defRPr>
            </a:lvl3pPr>
            <a:lvl4pPr marL="1600200" indent="-228600" defTabSz="966788" eaLnBrk="0" hangingPunct="0">
              <a:defRPr sz="3600">
                <a:solidFill>
                  <a:schemeClr val="tx1"/>
                </a:solidFill>
                <a:latin typeface="Arial" charset="0"/>
                <a:cs typeface="Arial" charset="0"/>
              </a:defRPr>
            </a:lvl4pPr>
            <a:lvl5pPr marL="2057400" indent="-228600" defTabSz="966788" eaLnBrk="0" hangingPunct="0">
              <a:defRPr sz="3600">
                <a:solidFill>
                  <a:schemeClr val="tx1"/>
                </a:solidFill>
                <a:latin typeface="Arial" charset="0"/>
                <a:cs typeface="Arial" charset="0"/>
              </a:defRPr>
            </a:lvl5pPr>
            <a:lvl6pPr marL="2514600" indent="-228600" algn="ctr" defTabSz="966788" eaLnBrk="0" fontAlgn="base" hangingPunct="0">
              <a:spcBef>
                <a:spcPct val="0"/>
              </a:spcBef>
              <a:spcAft>
                <a:spcPct val="0"/>
              </a:spcAft>
              <a:defRPr sz="3600">
                <a:solidFill>
                  <a:schemeClr val="tx1"/>
                </a:solidFill>
                <a:latin typeface="Arial" charset="0"/>
                <a:cs typeface="Arial" charset="0"/>
              </a:defRPr>
            </a:lvl6pPr>
            <a:lvl7pPr marL="2971800" indent="-228600" algn="ctr" defTabSz="966788" eaLnBrk="0" fontAlgn="base" hangingPunct="0">
              <a:spcBef>
                <a:spcPct val="0"/>
              </a:spcBef>
              <a:spcAft>
                <a:spcPct val="0"/>
              </a:spcAft>
              <a:defRPr sz="3600">
                <a:solidFill>
                  <a:schemeClr val="tx1"/>
                </a:solidFill>
                <a:latin typeface="Arial" charset="0"/>
                <a:cs typeface="Arial" charset="0"/>
              </a:defRPr>
            </a:lvl7pPr>
            <a:lvl8pPr marL="3429000" indent="-228600" algn="ctr" defTabSz="966788" eaLnBrk="0" fontAlgn="base" hangingPunct="0">
              <a:spcBef>
                <a:spcPct val="0"/>
              </a:spcBef>
              <a:spcAft>
                <a:spcPct val="0"/>
              </a:spcAft>
              <a:defRPr sz="3600">
                <a:solidFill>
                  <a:schemeClr val="tx1"/>
                </a:solidFill>
                <a:latin typeface="Arial" charset="0"/>
                <a:cs typeface="Arial" charset="0"/>
              </a:defRPr>
            </a:lvl8pPr>
            <a:lvl9pPr marL="3886200" indent="-228600" algn="ctr" defTabSz="966788"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endParaRPr lang="en-US" sz="1500" b="1" dirty="0">
              <a:latin typeface="Calibri" pitchFamily="34" charset="0"/>
            </a:endParaRPr>
          </a:p>
        </p:txBody>
      </p:sp>
    </p:spTree>
    <p:extLst>
      <p:ext uri="{BB962C8B-B14F-4D97-AF65-F5344CB8AC3E}">
        <p14:creationId xmlns:p14="http://schemas.microsoft.com/office/powerpoint/2010/main" val="191375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2"/>
          <p:cNvSpPr>
            <a:spLocks noGrp="1" noRot="1" noChangeAspect="1" noChangeArrowheads="1" noTextEdit="1"/>
          </p:cNvSpPr>
          <p:nvPr>
            <p:ph type="sldImg"/>
          </p:nvPr>
        </p:nvSpPr>
        <p:spPr>
          <a:xfrm>
            <a:off x="522288" y="549275"/>
            <a:ext cx="3216275" cy="2413000"/>
          </a:xfrm>
          <a:ln/>
        </p:spPr>
      </p:sp>
      <p:sp>
        <p:nvSpPr>
          <p:cNvPr id="84996" name="Rectangle 3"/>
          <p:cNvSpPr>
            <a:spLocks noGrp="1" noChangeArrowheads="1"/>
          </p:cNvSpPr>
          <p:nvPr>
            <p:ph type="body" idx="1"/>
          </p:nvPr>
        </p:nvSpPr>
        <p:spPr>
          <a:xfrm>
            <a:off x="192088" y="3276599"/>
            <a:ext cx="6510337" cy="5510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dirty="0"/>
              <a:t>Checking Your Knowledge </a:t>
            </a:r>
          </a:p>
          <a:p>
            <a:pPr eaLnBrk="1" hangingPunct="1"/>
            <a:r>
              <a:rPr lang="en-US" b="1" dirty="0"/>
              <a:t>Answer: E</a:t>
            </a:r>
          </a:p>
          <a:p>
            <a:pPr eaLnBrk="1" hangingPunct="1"/>
            <a:r>
              <a:rPr lang="en-US" b="1" dirty="0"/>
              <a:t>Feedback: </a:t>
            </a:r>
            <a:r>
              <a:rPr lang="en-US" dirty="0"/>
              <a:t>The concept of customer value is the difference between the benefits a customer sees from a market offering and the costs of obtaining those benefits. In the above question, selection E is the best option because all of the options (A-D) are possible ways to increase the value.</a:t>
            </a:r>
          </a:p>
          <a:p>
            <a:pPr eaLnBrk="1" hangingPunct="1"/>
            <a:endParaRPr lang="en-US" dirty="0"/>
          </a:p>
        </p:txBody>
      </p:sp>
      <p:sp>
        <p:nvSpPr>
          <p:cNvPr id="84997" name="Text Box 25"/>
          <p:cNvSpPr txBox="1">
            <a:spLocks noChangeArrowheads="1"/>
          </p:cNvSpPr>
          <p:nvPr/>
        </p:nvSpPr>
        <p:spPr bwMode="auto">
          <a:xfrm>
            <a:off x="4389438" y="401638"/>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6788" eaLnBrk="0" hangingPunct="0">
              <a:defRPr sz="3600">
                <a:solidFill>
                  <a:schemeClr val="tx1"/>
                </a:solidFill>
                <a:latin typeface="Arial" charset="0"/>
                <a:cs typeface="Arial" charset="0"/>
              </a:defRPr>
            </a:lvl1pPr>
            <a:lvl2pPr marL="742950" indent="-285750" defTabSz="966788" eaLnBrk="0" hangingPunct="0">
              <a:defRPr sz="3600">
                <a:solidFill>
                  <a:schemeClr val="tx1"/>
                </a:solidFill>
                <a:latin typeface="Arial" charset="0"/>
                <a:cs typeface="Arial" charset="0"/>
              </a:defRPr>
            </a:lvl2pPr>
            <a:lvl3pPr marL="1143000" indent="-228600" defTabSz="966788" eaLnBrk="0" hangingPunct="0">
              <a:defRPr sz="3600">
                <a:solidFill>
                  <a:schemeClr val="tx1"/>
                </a:solidFill>
                <a:latin typeface="Arial" charset="0"/>
                <a:cs typeface="Arial" charset="0"/>
              </a:defRPr>
            </a:lvl3pPr>
            <a:lvl4pPr marL="1600200" indent="-228600" defTabSz="966788" eaLnBrk="0" hangingPunct="0">
              <a:defRPr sz="3600">
                <a:solidFill>
                  <a:schemeClr val="tx1"/>
                </a:solidFill>
                <a:latin typeface="Arial" charset="0"/>
                <a:cs typeface="Arial" charset="0"/>
              </a:defRPr>
            </a:lvl4pPr>
            <a:lvl5pPr marL="2057400" indent="-228600" defTabSz="966788" eaLnBrk="0" hangingPunct="0">
              <a:defRPr sz="3600">
                <a:solidFill>
                  <a:schemeClr val="tx1"/>
                </a:solidFill>
                <a:latin typeface="Arial" charset="0"/>
                <a:cs typeface="Arial" charset="0"/>
              </a:defRPr>
            </a:lvl5pPr>
            <a:lvl6pPr marL="2514600" indent="-228600" algn="ctr" defTabSz="966788" eaLnBrk="0" fontAlgn="base" hangingPunct="0">
              <a:spcBef>
                <a:spcPct val="0"/>
              </a:spcBef>
              <a:spcAft>
                <a:spcPct val="0"/>
              </a:spcAft>
              <a:defRPr sz="3600">
                <a:solidFill>
                  <a:schemeClr val="tx1"/>
                </a:solidFill>
                <a:latin typeface="Arial" charset="0"/>
                <a:cs typeface="Arial" charset="0"/>
              </a:defRPr>
            </a:lvl6pPr>
            <a:lvl7pPr marL="2971800" indent="-228600" algn="ctr" defTabSz="966788" eaLnBrk="0" fontAlgn="base" hangingPunct="0">
              <a:spcBef>
                <a:spcPct val="0"/>
              </a:spcBef>
              <a:spcAft>
                <a:spcPct val="0"/>
              </a:spcAft>
              <a:defRPr sz="3600">
                <a:solidFill>
                  <a:schemeClr val="tx1"/>
                </a:solidFill>
                <a:latin typeface="Arial" charset="0"/>
                <a:cs typeface="Arial" charset="0"/>
              </a:defRPr>
            </a:lvl7pPr>
            <a:lvl8pPr marL="3429000" indent="-228600" algn="ctr" defTabSz="966788" eaLnBrk="0" fontAlgn="base" hangingPunct="0">
              <a:spcBef>
                <a:spcPct val="0"/>
              </a:spcBef>
              <a:spcAft>
                <a:spcPct val="0"/>
              </a:spcAft>
              <a:defRPr sz="3600">
                <a:solidFill>
                  <a:schemeClr val="tx1"/>
                </a:solidFill>
                <a:latin typeface="Arial" charset="0"/>
                <a:cs typeface="Arial" charset="0"/>
              </a:defRPr>
            </a:lvl8pPr>
            <a:lvl9pPr marL="3886200" indent="-228600" algn="ctr" defTabSz="966788"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endParaRPr lang="en-US" sz="1500" b="1" dirty="0">
              <a:latin typeface="Calibri" pitchFamily="34" charset="0"/>
            </a:endParaRPr>
          </a:p>
        </p:txBody>
      </p:sp>
    </p:spTree>
    <p:extLst>
      <p:ext uri="{BB962C8B-B14F-4D97-AF65-F5344CB8AC3E}">
        <p14:creationId xmlns:p14="http://schemas.microsoft.com/office/powerpoint/2010/main" val="17439180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2"/>
          <p:cNvSpPr>
            <a:spLocks noGrp="1" noRot="1" noChangeAspect="1" noChangeArrowheads="1" noTextEdit="1"/>
          </p:cNvSpPr>
          <p:nvPr>
            <p:ph type="sldImg"/>
          </p:nvPr>
        </p:nvSpPr>
        <p:spPr>
          <a:xfrm>
            <a:off x="530225" y="549275"/>
            <a:ext cx="3217863" cy="2413000"/>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b="1" dirty="0"/>
              <a:t>Summary Overview</a:t>
            </a:r>
          </a:p>
          <a:p>
            <a:pPr eaLnBrk="1" hangingPunct="1">
              <a:lnSpc>
                <a:spcPct val="90000"/>
              </a:lnSpc>
            </a:pPr>
            <a:r>
              <a:rPr lang="en-US" dirty="0"/>
              <a:t>This model summarizes the important ideas presented to this point. </a:t>
            </a:r>
          </a:p>
          <a:p>
            <a:pPr eaLnBrk="1" hangingPunct="1">
              <a:lnSpc>
                <a:spcPct val="90000"/>
              </a:lnSpc>
            </a:pPr>
            <a:endParaRPr lang="en-US" dirty="0"/>
          </a:p>
          <a:p>
            <a:pPr eaLnBrk="1" hangingPunct="1">
              <a:lnSpc>
                <a:spcPct val="90000"/>
              </a:lnSpc>
            </a:pPr>
            <a:r>
              <a:rPr lang="en-US" b="1" dirty="0"/>
              <a:t>Key Issues</a:t>
            </a:r>
          </a:p>
          <a:p>
            <a:pPr eaLnBrk="1" hangingPunct="1">
              <a:lnSpc>
                <a:spcPct val="90000"/>
              </a:lnSpc>
              <a:buFontTx/>
              <a:buChar char="•"/>
            </a:pPr>
            <a:r>
              <a:rPr lang="en-US" b="1" dirty="0"/>
              <a:t> </a:t>
            </a:r>
            <a:r>
              <a:rPr lang="en-US" dirty="0"/>
              <a:t>In a firm that has adopted the marketing concept, everyone focuses on customer satisfaction. </a:t>
            </a:r>
          </a:p>
          <a:p>
            <a:pPr eaLnBrk="1" hangingPunct="1">
              <a:lnSpc>
                <a:spcPct val="90000"/>
              </a:lnSpc>
            </a:pPr>
            <a:r>
              <a:rPr lang="en-US" b="1" dirty="0">
                <a:sym typeface="Wingdings" pitchFamily="2" charset="2"/>
              </a:rPr>
              <a:t></a:t>
            </a:r>
            <a:r>
              <a:rPr lang="en-US" dirty="0"/>
              <a:t>The organization offers superior customer value. </a:t>
            </a:r>
          </a:p>
          <a:p>
            <a:pPr eaLnBrk="1" hangingPunct="1">
              <a:lnSpc>
                <a:spcPct val="90000"/>
              </a:lnSpc>
            </a:pPr>
            <a:r>
              <a:rPr lang="en-US" b="1" dirty="0">
                <a:sym typeface="Wingdings" pitchFamily="2" charset="2"/>
              </a:rPr>
              <a:t></a:t>
            </a:r>
            <a:r>
              <a:rPr lang="en-US" dirty="0"/>
              <a:t>Value, in turn, helps attract customers and </a:t>
            </a:r>
            <a:r>
              <a:rPr lang="en-US" b="1" dirty="0">
                <a:sym typeface="Wingdings" pitchFamily="2" charset="2"/>
              </a:rPr>
              <a:t></a:t>
            </a:r>
            <a:r>
              <a:rPr lang="en-US" dirty="0"/>
              <a:t> keeps them satisfied after they buy. </a:t>
            </a:r>
          </a:p>
          <a:p>
            <a:pPr eaLnBrk="1" hangingPunct="1">
              <a:lnSpc>
                <a:spcPct val="90000"/>
              </a:lnSpc>
            </a:pPr>
            <a:r>
              <a:rPr lang="en-US" b="1" dirty="0">
                <a:sym typeface="Wingdings" pitchFamily="2" charset="2"/>
              </a:rPr>
              <a:t></a:t>
            </a:r>
            <a:r>
              <a:rPr lang="en-US" dirty="0"/>
              <a:t>This satisfaction then leads to repeat purchase and </a:t>
            </a:r>
            <a:r>
              <a:rPr lang="en-US" b="1" dirty="0">
                <a:sym typeface="Wingdings" pitchFamily="2" charset="2"/>
              </a:rPr>
              <a:t></a:t>
            </a:r>
            <a:r>
              <a:rPr lang="en-US" dirty="0"/>
              <a:t>most likely purchases of other products offered by the firm.</a:t>
            </a:r>
          </a:p>
          <a:p>
            <a:pPr eaLnBrk="1" hangingPunct="1">
              <a:lnSpc>
                <a:spcPct val="90000"/>
              </a:lnSpc>
            </a:pPr>
            <a:r>
              <a:rPr lang="en-US" b="1" dirty="0">
                <a:sym typeface="Wingdings" pitchFamily="2" charset="2"/>
              </a:rPr>
              <a:t></a:t>
            </a:r>
            <a:r>
              <a:rPr lang="en-US" dirty="0"/>
              <a:t>In this way, the firm builds profitable relationships with its customers.</a:t>
            </a:r>
          </a:p>
          <a:p>
            <a:pPr eaLnBrk="1" hangingPunct="1">
              <a:lnSpc>
                <a:spcPct val="90000"/>
              </a:lnSpc>
              <a:buFont typeface="Wingdings" pitchFamily="2" charset="2"/>
              <a:buNone/>
            </a:pPr>
            <a:endParaRPr lang="en-US" dirty="0"/>
          </a:p>
          <a:p>
            <a:pPr eaLnBrk="1" hangingPunct="1">
              <a:lnSpc>
                <a:spcPct val="90000"/>
              </a:lnSpc>
            </a:pPr>
            <a:r>
              <a:rPr lang="en-US" b="1" i="1" dirty="0"/>
              <a:t>Discussion Question: If a firm’s customers are already satisfied with the firm’s offerings, why does the firm need to look for new and better ways to provide customer value?</a:t>
            </a:r>
          </a:p>
          <a:p>
            <a:pPr eaLnBrk="1" hangingPunct="1">
              <a:lnSpc>
                <a:spcPct val="90000"/>
              </a:lnSpc>
            </a:pPr>
            <a:endParaRPr lang="en-US" b="1" i="1" dirty="0"/>
          </a:p>
          <a:p>
            <a:pPr eaLnBrk="1" hangingPunct="1">
              <a:lnSpc>
                <a:spcPct val="90000"/>
              </a:lnSpc>
              <a:buFontTx/>
              <a:buChar char="•"/>
            </a:pPr>
            <a:r>
              <a:rPr lang="en-US" dirty="0"/>
              <a:t> Adopting the marketing concept is a “win-win” situation for marketers and consumers!</a:t>
            </a:r>
          </a:p>
        </p:txBody>
      </p:sp>
      <p:sp>
        <p:nvSpPr>
          <p:cNvPr id="86021" name="Text Box 25"/>
          <p:cNvSpPr txBox="1">
            <a:spLocks noChangeArrowheads="1"/>
          </p:cNvSpPr>
          <p:nvPr/>
        </p:nvSpPr>
        <p:spPr bwMode="auto">
          <a:xfrm>
            <a:off x="4389438" y="401638"/>
            <a:ext cx="2438400" cy="205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6788" eaLnBrk="0" hangingPunct="0">
              <a:defRPr sz="3600">
                <a:solidFill>
                  <a:schemeClr val="tx1"/>
                </a:solidFill>
                <a:latin typeface="Arial" charset="0"/>
                <a:cs typeface="Arial" charset="0"/>
              </a:defRPr>
            </a:lvl1pPr>
            <a:lvl2pPr marL="742950" indent="-285750" defTabSz="966788" eaLnBrk="0" hangingPunct="0">
              <a:defRPr sz="3600">
                <a:solidFill>
                  <a:schemeClr val="tx1"/>
                </a:solidFill>
                <a:latin typeface="Arial" charset="0"/>
                <a:cs typeface="Arial" charset="0"/>
              </a:defRPr>
            </a:lvl2pPr>
            <a:lvl3pPr marL="1143000" indent="-228600" defTabSz="966788" eaLnBrk="0" hangingPunct="0">
              <a:defRPr sz="3600">
                <a:solidFill>
                  <a:schemeClr val="tx1"/>
                </a:solidFill>
                <a:latin typeface="Arial" charset="0"/>
                <a:cs typeface="Arial" charset="0"/>
              </a:defRPr>
            </a:lvl3pPr>
            <a:lvl4pPr marL="1600200" indent="-228600" defTabSz="966788" eaLnBrk="0" hangingPunct="0">
              <a:defRPr sz="3600">
                <a:solidFill>
                  <a:schemeClr val="tx1"/>
                </a:solidFill>
                <a:latin typeface="Arial" charset="0"/>
                <a:cs typeface="Arial" charset="0"/>
              </a:defRPr>
            </a:lvl4pPr>
            <a:lvl5pPr marL="2057400" indent="-228600" defTabSz="966788" eaLnBrk="0" hangingPunct="0">
              <a:defRPr sz="3600">
                <a:solidFill>
                  <a:schemeClr val="tx1"/>
                </a:solidFill>
                <a:latin typeface="Arial" charset="0"/>
                <a:cs typeface="Arial" charset="0"/>
              </a:defRPr>
            </a:lvl5pPr>
            <a:lvl6pPr marL="2514600" indent="-228600" algn="ctr" defTabSz="966788" eaLnBrk="0" fontAlgn="base" hangingPunct="0">
              <a:spcBef>
                <a:spcPct val="0"/>
              </a:spcBef>
              <a:spcAft>
                <a:spcPct val="0"/>
              </a:spcAft>
              <a:defRPr sz="3600">
                <a:solidFill>
                  <a:schemeClr val="tx1"/>
                </a:solidFill>
                <a:latin typeface="Arial" charset="0"/>
                <a:cs typeface="Arial" charset="0"/>
              </a:defRPr>
            </a:lvl6pPr>
            <a:lvl7pPr marL="2971800" indent="-228600" algn="ctr" defTabSz="966788" eaLnBrk="0" fontAlgn="base" hangingPunct="0">
              <a:spcBef>
                <a:spcPct val="0"/>
              </a:spcBef>
              <a:spcAft>
                <a:spcPct val="0"/>
              </a:spcAft>
              <a:defRPr sz="3600">
                <a:solidFill>
                  <a:schemeClr val="tx1"/>
                </a:solidFill>
                <a:latin typeface="Arial" charset="0"/>
                <a:cs typeface="Arial" charset="0"/>
              </a:defRPr>
            </a:lvl7pPr>
            <a:lvl8pPr marL="3429000" indent="-228600" algn="ctr" defTabSz="966788" eaLnBrk="0" fontAlgn="base" hangingPunct="0">
              <a:spcBef>
                <a:spcPct val="0"/>
              </a:spcBef>
              <a:spcAft>
                <a:spcPct val="0"/>
              </a:spcAft>
              <a:defRPr sz="3600">
                <a:solidFill>
                  <a:schemeClr val="tx1"/>
                </a:solidFill>
                <a:latin typeface="Arial" charset="0"/>
                <a:cs typeface="Arial" charset="0"/>
              </a:defRPr>
            </a:lvl8pPr>
            <a:lvl9pPr marL="3886200" indent="-228600" algn="ctr" defTabSz="966788"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a:p>
            <a:pPr algn="l" eaLnBrk="1" hangingPunct="1">
              <a:spcBef>
                <a:spcPct val="50000"/>
              </a:spcBef>
            </a:pPr>
            <a:endParaRPr lang="en-US" sz="1500" b="1" dirty="0"/>
          </a:p>
          <a:p>
            <a:pPr algn="l" eaLnBrk="1" hangingPunct="1">
              <a:spcBef>
                <a:spcPct val="50000"/>
              </a:spcBef>
            </a:pPr>
            <a:r>
              <a:rPr lang="en-US" sz="1500" b="1" dirty="0">
                <a:latin typeface="Calibri" pitchFamily="34" charset="0"/>
              </a:rPr>
              <a:t> </a:t>
            </a:r>
          </a:p>
          <a:p>
            <a:pPr algn="l" eaLnBrk="1" hangingPunct="1">
              <a:spcBef>
                <a:spcPct val="50000"/>
              </a:spcBef>
            </a:pPr>
            <a:endParaRPr lang="en-US" sz="1500" b="1" dirty="0">
              <a:latin typeface="Calibri" pitchFamily="34" charset="0"/>
            </a:endParaRPr>
          </a:p>
        </p:txBody>
      </p:sp>
    </p:spTree>
    <p:extLst>
      <p:ext uri="{BB962C8B-B14F-4D97-AF65-F5344CB8AC3E}">
        <p14:creationId xmlns:p14="http://schemas.microsoft.com/office/powerpoint/2010/main" val="2857128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2"/>
          <p:cNvSpPr>
            <a:spLocks noGrp="1" noRot="1" noChangeAspect="1" noChangeArrowheads="1" noTextEdit="1"/>
          </p:cNvSpPr>
          <p:nvPr>
            <p:ph type="sldImg"/>
          </p:nvPr>
        </p:nvSpPr>
        <p:spPr>
          <a:xfrm>
            <a:off x="522288" y="549275"/>
            <a:ext cx="3216275" cy="2413000"/>
          </a:xfrm>
          <a:ln/>
        </p:spPr>
      </p:sp>
      <p:sp>
        <p:nvSpPr>
          <p:cNvPr id="870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a:t>Summary Overview</a:t>
            </a:r>
          </a:p>
          <a:p>
            <a:pPr eaLnBrk="1" hangingPunct="1"/>
            <a:r>
              <a:rPr lang="en-US" dirty="0"/>
              <a:t>The marketing concept is also applicable to nonprofit organizations such as museums, libraries, charities, and political parties. </a:t>
            </a:r>
          </a:p>
          <a:p>
            <a:pPr eaLnBrk="1" hangingPunct="1"/>
            <a:endParaRPr lang="en-US" dirty="0"/>
          </a:p>
          <a:p>
            <a:pPr eaLnBrk="1" hangingPunct="1"/>
            <a:r>
              <a:rPr lang="en-US" b="1" dirty="0"/>
              <a:t>Key Issues</a:t>
            </a:r>
          </a:p>
          <a:p>
            <a:pPr eaLnBrk="1" hangingPunct="1"/>
            <a:r>
              <a:rPr lang="en-US" b="1" dirty="0">
                <a:sym typeface="Wingdings" pitchFamily="2" charset="2"/>
              </a:rPr>
              <a:t></a:t>
            </a:r>
            <a:r>
              <a:rPr lang="en-US" dirty="0"/>
              <a:t>Nonprofit organizations are relative </a:t>
            </a:r>
            <a:r>
              <a:rPr lang="en-US" u="sng" dirty="0"/>
              <a:t>newcomers to marketing</a:t>
            </a:r>
            <a:r>
              <a:rPr lang="en-US" dirty="0"/>
              <a:t>. </a:t>
            </a:r>
          </a:p>
          <a:p>
            <a:pPr eaLnBrk="1" hangingPunct="1"/>
            <a:r>
              <a:rPr lang="en-US" b="1" dirty="0">
                <a:sym typeface="Wingdings" pitchFamily="2" charset="2"/>
              </a:rPr>
              <a:t></a:t>
            </a:r>
            <a:r>
              <a:rPr lang="en-US" dirty="0"/>
              <a:t>Nonprofit organizations often have a different idea of </a:t>
            </a:r>
            <a:r>
              <a:rPr lang="en-US" u="sng" dirty="0"/>
              <a:t>support and “satisfied customers</a:t>
            </a:r>
            <a:r>
              <a:rPr lang="en-US" dirty="0"/>
              <a:t>” than do business firms. </a:t>
            </a:r>
          </a:p>
          <a:p>
            <a:pPr lvl="1" eaLnBrk="1" hangingPunct="1">
              <a:buFontTx/>
              <a:buChar char="•"/>
            </a:pPr>
            <a:r>
              <a:rPr lang="en-US" dirty="0"/>
              <a:t> Nonprofits often exist to accomplish a goal unrelated to traditional customer satisfaction.   </a:t>
            </a:r>
          </a:p>
          <a:p>
            <a:pPr lvl="1" eaLnBrk="1" hangingPunct="1">
              <a:buFontTx/>
              <a:buChar char="•"/>
            </a:pPr>
            <a:r>
              <a:rPr lang="en-US" dirty="0"/>
              <a:t> Many nonprofits raise money from non-customer groups and then spend it on other “customers.”</a:t>
            </a:r>
          </a:p>
          <a:p>
            <a:pPr eaLnBrk="1" hangingPunct="1"/>
            <a:r>
              <a:rPr lang="en-US" b="1" dirty="0">
                <a:sym typeface="Wingdings" pitchFamily="2" charset="2"/>
              </a:rPr>
              <a:t></a:t>
            </a:r>
            <a:r>
              <a:rPr lang="en-US" dirty="0"/>
              <a:t>They may not have a traditional “</a:t>
            </a:r>
            <a:r>
              <a:rPr lang="en-US" u="sng" dirty="0"/>
              <a:t>bottom line</a:t>
            </a:r>
            <a:r>
              <a:rPr lang="en-US" dirty="0"/>
              <a:t>” economic measure of success.</a:t>
            </a:r>
          </a:p>
          <a:p>
            <a:pPr eaLnBrk="1" hangingPunct="1"/>
            <a:r>
              <a:rPr lang="en-US" b="1" dirty="0">
                <a:sym typeface="Wingdings" pitchFamily="2" charset="2"/>
              </a:rPr>
              <a:t></a:t>
            </a:r>
            <a:r>
              <a:rPr lang="en-US" dirty="0"/>
              <a:t>Nonprofit </a:t>
            </a:r>
            <a:r>
              <a:rPr lang="en-US" u="sng" dirty="0"/>
              <a:t>organizations may not be organized for marketing</a:t>
            </a:r>
            <a:r>
              <a:rPr lang="en-US" dirty="0"/>
              <a:t>.</a:t>
            </a:r>
          </a:p>
          <a:p>
            <a:pPr eaLnBrk="1" hangingPunct="1"/>
            <a:endParaRPr lang="en-US" dirty="0"/>
          </a:p>
          <a:p>
            <a:pPr eaLnBrk="1" hangingPunct="1"/>
            <a:r>
              <a:rPr lang="en-US" b="1" i="1" dirty="0"/>
              <a:t>Discussion Question: What is the “profit” for a political party? A library? A museum? A symphony orchestra? A blood bank?</a:t>
            </a:r>
          </a:p>
        </p:txBody>
      </p:sp>
      <p:sp>
        <p:nvSpPr>
          <p:cNvPr id="87045" name="Text Box 25"/>
          <p:cNvSpPr txBox="1">
            <a:spLocks noChangeArrowheads="1"/>
          </p:cNvSpPr>
          <p:nvPr/>
        </p:nvSpPr>
        <p:spPr bwMode="auto">
          <a:xfrm>
            <a:off x="4389438" y="401638"/>
            <a:ext cx="2438400" cy="205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6788" eaLnBrk="0" hangingPunct="0">
              <a:defRPr sz="3600">
                <a:solidFill>
                  <a:schemeClr val="tx1"/>
                </a:solidFill>
                <a:latin typeface="Arial" charset="0"/>
                <a:cs typeface="Arial" charset="0"/>
              </a:defRPr>
            </a:lvl1pPr>
            <a:lvl2pPr marL="742950" indent="-285750" defTabSz="966788" eaLnBrk="0" hangingPunct="0">
              <a:defRPr sz="3600">
                <a:solidFill>
                  <a:schemeClr val="tx1"/>
                </a:solidFill>
                <a:latin typeface="Arial" charset="0"/>
                <a:cs typeface="Arial" charset="0"/>
              </a:defRPr>
            </a:lvl2pPr>
            <a:lvl3pPr marL="1143000" indent="-228600" defTabSz="966788" eaLnBrk="0" hangingPunct="0">
              <a:defRPr sz="3600">
                <a:solidFill>
                  <a:schemeClr val="tx1"/>
                </a:solidFill>
                <a:latin typeface="Arial" charset="0"/>
                <a:cs typeface="Arial" charset="0"/>
              </a:defRPr>
            </a:lvl3pPr>
            <a:lvl4pPr marL="1600200" indent="-228600" defTabSz="966788" eaLnBrk="0" hangingPunct="0">
              <a:defRPr sz="3600">
                <a:solidFill>
                  <a:schemeClr val="tx1"/>
                </a:solidFill>
                <a:latin typeface="Arial" charset="0"/>
                <a:cs typeface="Arial" charset="0"/>
              </a:defRPr>
            </a:lvl4pPr>
            <a:lvl5pPr marL="2057400" indent="-228600" defTabSz="966788" eaLnBrk="0" hangingPunct="0">
              <a:defRPr sz="3600">
                <a:solidFill>
                  <a:schemeClr val="tx1"/>
                </a:solidFill>
                <a:latin typeface="Arial" charset="0"/>
                <a:cs typeface="Arial" charset="0"/>
              </a:defRPr>
            </a:lvl5pPr>
            <a:lvl6pPr marL="2514600" indent="-228600" algn="ctr" defTabSz="966788" eaLnBrk="0" fontAlgn="base" hangingPunct="0">
              <a:spcBef>
                <a:spcPct val="0"/>
              </a:spcBef>
              <a:spcAft>
                <a:spcPct val="0"/>
              </a:spcAft>
              <a:defRPr sz="3600">
                <a:solidFill>
                  <a:schemeClr val="tx1"/>
                </a:solidFill>
                <a:latin typeface="Arial" charset="0"/>
                <a:cs typeface="Arial" charset="0"/>
              </a:defRPr>
            </a:lvl6pPr>
            <a:lvl7pPr marL="2971800" indent="-228600" algn="ctr" defTabSz="966788" eaLnBrk="0" fontAlgn="base" hangingPunct="0">
              <a:spcBef>
                <a:spcPct val="0"/>
              </a:spcBef>
              <a:spcAft>
                <a:spcPct val="0"/>
              </a:spcAft>
              <a:defRPr sz="3600">
                <a:solidFill>
                  <a:schemeClr val="tx1"/>
                </a:solidFill>
                <a:latin typeface="Arial" charset="0"/>
                <a:cs typeface="Arial" charset="0"/>
              </a:defRPr>
            </a:lvl7pPr>
            <a:lvl8pPr marL="3429000" indent="-228600" algn="ctr" defTabSz="966788" eaLnBrk="0" fontAlgn="base" hangingPunct="0">
              <a:spcBef>
                <a:spcPct val="0"/>
              </a:spcBef>
              <a:spcAft>
                <a:spcPct val="0"/>
              </a:spcAft>
              <a:defRPr sz="3600">
                <a:solidFill>
                  <a:schemeClr val="tx1"/>
                </a:solidFill>
                <a:latin typeface="Arial" charset="0"/>
                <a:cs typeface="Arial" charset="0"/>
              </a:defRPr>
            </a:lvl8pPr>
            <a:lvl9pPr marL="3886200" indent="-228600" algn="ctr" defTabSz="966788"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a:p>
            <a:pPr algn="l" eaLnBrk="1" hangingPunct="1">
              <a:spcBef>
                <a:spcPct val="50000"/>
              </a:spcBef>
            </a:pPr>
            <a:endParaRPr lang="en-US" sz="1500" b="1" dirty="0"/>
          </a:p>
          <a:p>
            <a:pPr algn="l" eaLnBrk="1" hangingPunct="1">
              <a:spcBef>
                <a:spcPct val="50000"/>
              </a:spcBef>
            </a:pPr>
            <a:r>
              <a:rPr lang="en-US" sz="1500" b="1" dirty="0">
                <a:latin typeface="Calibri" pitchFamily="34" charset="0"/>
              </a:rPr>
              <a:t> </a:t>
            </a:r>
          </a:p>
          <a:p>
            <a:pPr algn="l" eaLnBrk="1" hangingPunct="1">
              <a:spcBef>
                <a:spcPct val="50000"/>
              </a:spcBef>
            </a:pPr>
            <a:endParaRPr lang="en-US" sz="1500" b="1" dirty="0">
              <a:latin typeface="Calibri" pitchFamily="34" charset="0"/>
            </a:endParaRPr>
          </a:p>
        </p:txBody>
      </p:sp>
    </p:spTree>
    <p:extLst>
      <p:ext uri="{BB962C8B-B14F-4D97-AF65-F5344CB8AC3E}">
        <p14:creationId xmlns:p14="http://schemas.microsoft.com/office/powerpoint/2010/main" val="15593513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2"/>
          <p:cNvSpPr>
            <a:spLocks noGrp="1" noRot="1" noChangeAspect="1" noChangeArrowheads="1" noTextEdit="1"/>
          </p:cNvSpPr>
          <p:nvPr>
            <p:ph type="sldImg"/>
          </p:nvPr>
        </p:nvSpPr>
        <p:spPr>
          <a:xfrm>
            <a:off x="522288" y="549275"/>
            <a:ext cx="3216275" cy="2413000"/>
          </a:xfrm>
          <a:ln/>
        </p:spPr>
      </p:sp>
      <p:sp>
        <p:nvSpPr>
          <p:cNvPr id="89092"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50000"/>
              </a:spcBef>
            </a:pPr>
            <a:r>
              <a:rPr lang="en-US" dirty="0">
                <a:cs typeface="Times New Roman" pitchFamily="18" charset="0"/>
              </a:rPr>
              <a:t>Nonprofit organizations have been slower to adopt the marketing concept than consumer product companies. However, many have now integrated the marketing concept into their operations.</a:t>
            </a:r>
          </a:p>
          <a:p>
            <a:pPr eaLnBrk="1" hangingPunct="1">
              <a:spcBef>
                <a:spcPct val="50000"/>
              </a:spcBef>
            </a:pPr>
            <a:r>
              <a:rPr lang="en-US" dirty="0">
                <a:cs typeface="Times New Roman" pitchFamily="18" charset="0"/>
              </a:rPr>
              <a:t>(video length: 1:42) </a:t>
            </a:r>
            <a:endParaRPr lang="en-US" dirty="0"/>
          </a:p>
          <a:p>
            <a:pPr eaLnBrk="1" hangingPunct="1"/>
            <a:endParaRPr lang="en-US" dirty="0"/>
          </a:p>
          <a:p>
            <a:pPr eaLnBrk="1" hangingPunct="1"/>
            <a:r>
              <a:rPr lang="en-US" b="1" dirty="0"/>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a:p>
            <a:pPr eaLnBrk="1" hangingPunct="1"/>
            <a:endParaRPr lang="en-US" dirty="0"/>
          </a:p>
        </p:txBody>
      </p:sp>
    </p:spTree>
    <p:extLst>
      <p:ext uri="{BB962C8B-B14F-4D97-AF65-F5344CB8AC3E}">
        <p14:creationId xmlns:p14="http://schemas.microsoft.com/office/powerpoint/2010/main" val="13676384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2"/>
          <p:cNvSpPr>
            <a:spLocks noGrp="1" noRot="1" noChangeAspect="1" noChangeArrowheads="1" noTextEdit="1"/>
          </p:cNvSpPr>
          <p:nvPr>
            <p:ph type="sldImg"/>
          </p:nvPr>
        </p:nvSpPr>
        <p:spPr>
          <a:xfrm>
            <a:off x="522288" y="549275"/>
            <a:ext cx="3216275" cy="2413000"/>
          </a:xfrm>
          <a:ln/>
        </p:spPr>
      </p:sp>
      <p:sp>
        <p:nvSpPr>
          <p:cNvPr id="911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050" b="1" dirty="0">
                <a:latin typeface="Arial" pitchFamily="34" charset="0"/>
                <a:cs typeface="Arial" pitchFamily="34" charset="0"/>
              </a:rPr>
              <a:t>Text</a:t>
            </a:r>
            <a:r>
              <a:rPr lang="en-US" sz="1050" b="1" baseline="0" dirty="0">
                <a:latin typeface="Arial" pitchFamily="34" charset="0"/>
                <a:cs typeface="Arial" pitchFamily="34" charset="0"/>
              </a:rPr>
              <a:t> Content: </a:t>
            </a:r>
            <a:r>
              <a:rPr lang="en-US" sz="1050" dirty="0"/>
              <a:t>The marketing concept is so logical that it’s hard to find fault with it. Yet when a firm focuses its efforts on satisfying some consumers—to achieve its objectives—there may be negative effects on society. For example, producers and consumers making free choices can cause conflicts and difficulties. This is called the </a:t>
            </a:r>
            <a:r>
              <a:rPr lang="en-US" sz="1050" i="1" dirty="0"/>
              <a:t>micro–macro dilemma</a:t>
            </a:r>
            <a:r>
              <a:rPr lang="en-US" sz="1050" dirty="0"/>
              <a:t>. What is “good” for some firms and consumers may not be good for society as a whole.</a:t>
            </a:r>
            <a:r>
              <a:rPr lang="en-US" sz="1050" baseline="0" dirty="0"/>
              <a:t> </a:t>
            </a:r>
            <a:r>
              <a:rPr lang="en-US" sz="1050" dirty="0"/>
              <a:t>For instance, many people in New York City buy bottled water because they like the convenience of easy-to-carry disposable bottles with spill-proof caps. On the other hand, the city already provides citizens with good tasting, safe tap water at a fraction of the cost. Is this just a matter of free choice by consumers? It’s certainly a popular choice! Yet, critics point out that it is an inefficient use of resources to waste oil making and transporting millions of plastic bottles that end up in landfills where they leach chemicals into the soil. That kind of thinking, about the good of society as a whole, explains why New York City has run ads that encourage consumers to “get your fill” of free city water. What do you think? Should future generations pay the environmental price for today’s consumer conveniences?</a:t>
            </a:r>
          </a:p>
          <a:p>
            <a:pPr eaLnBrk="1" hangingPunct="1"/>
            <a:endParaRPr lang="en-US" sz="1050" b="1" dirty="0">
              <a:latin typeface="Arial" pitchFamily="34" charset="0"/>
              <a:cs typeface="Arial" pitchFamily="34" charset="0"/>
            </a:endParaRPr>
          </a:p>
          <a:p>
            <a:pPr eaLnBrk="1" hangingPunct="1"/>
            <a:endParaRPr lang="en-US" sz="1050" b="1" dirty="0">
              <a:latin typeface="Arial" pitchFamily="34" charset="0"/>
              <a:cs typeface="Arial" pitchFamily="34" charset="0"/>
            </a:endParaRPr>
          </a:p>
          <a:p>
            <a:pPr eaLnBrk="1" hangingPunct="1"/>
            <a:r>
              <a:rPr lang="en-US" sz="1050" b="1" dirty="0">
                <a:latin typeface="Arial" pitchFamily="34" charset="0"/>
                <a:cs typeface="Arial" pitchFamily="34" charset="0"/>
              </a:rPr>
              <a:t>Summary Overview</a:t>
            </a:r>
          </a:p>
          <a:p>
            <a:pPr eaLnBrk="1" hangingPunct="1"/>
            <a:r>
              <a:rPr lang="en-US" sz="1050" dirty="0">
                <a:latin typeface="Arial" pitchFamily="34" charset="0"/>
                <a:cs typeface="Arial" pitchFamily="34" charset="0"/>
              </a:rPr>
              <a:t>What is good for some producers and consumers may not be good for society as a whole.  </a:t>
            </a:r>
          </a:p>
          <a:p>
            <a:pPr eaLnBrk="1" hangingPunct="1"/>
            <a:endParaRPr lang="en-US" sz="1050" dirty="0">
              <a:latin typeface="Arial" pitchFamily="34" charset="0"/>
              <a:cs typeface="Arial" pitchFamily="34" charset="0"/>
            </a:endParaRPr>
          </a:p>
          <a:p>
            <a:pPr eaLnBrk="1" hangingPunct="1"/>
            <a:r>
              <a:rPr lang="en-US" sz="1050" b="1" dirty="0">
                <a:latin typeface="Arial" pitchFamily="34" charset="0"/>
                <a:cs typeface="Arial" pitchFamily="34" charset="0"/>
              </a:rPr>
              <a:t>Key Issues</a:t>
            </a:r>
          </a:p>
          <a:p>
            <a:pPr eaLnBrk="1" hangingPunct="1">
              <a:buFontTx/>
              <a:buChar char="•"/>
            </a:pPr>
            <a:r>
              <a:rPr lang="en-US" sz="1050" dirty="0">
                <a:latin typeface="Arial" pitchFamily="34" charset="0"/>
                <a:cs typeface="Arial" pitchFamily="34" charset="0"/>
              </a:rPr>
              <a:t> Environmental organizations try to promote preservation of the environment as a societal goal.</a:t>
            </a:r>
            <a:r>
              <a:rPr lang="en-US" sz="1050" b="1" dirty="0">
                <a:latin typeface="Arial" pitchFamily="34" charset="0"/>
                <a:cs typeface="Arial" pitchFamily="34" charset="0"/>
              </a:rPr>
              <a:t>  </a:t>
            </a:r>
          </a:p>
          <a:p>
            <a:pPr eaLnBrk="1" hangingPunct="1">
              <a:buFontTx/>
              <a:buChar char="•"/>
            </a:pPr>
            <a:endParaRPr lang="en-US" sz="1050" dirty="0">
              <a:latin typeface="Arial" pitchFamily="34" charset="0"/>
              <a:cs typeface="Arial" pitchFamily="34" charset="0"/>
            </a:endParaRPr>
          </a:p>
          <a:p>
            <a:pPr eaLnBrk="1" hangingPunct="1"/>
            <a:r>
              <a:rPr lang="en-US" sz="1050" b="1" i="1" dirty="0">
                <a:latin typeface="Arial" pitchFamily="34" charset="0"/>
                <a:cs typeface="Arial" pitchFamily="34" charset="0"/>
              </a:rPr>
              <a:t>Discussion Question: How do the needs of the individual conflict with societal benefits of the environment?</a:t>
            </a:r>
          </a:p>
          <a:p>
            <a:pPr eaLnBrk="1" hangingPunct="1"/>
            <a:endParaRPr lang="en-US" sz="1050" b="1" i="1" dirty="0">
              <a:latin typeface="Arial" pitchFamily="34" charset="0"/>
              <a:cs typeface="Arial" pitchFamily="34" charset="0"/>
            </a:endParaRPr>
          </a:p>
          <a:p>
            <a:pPr eaLnBrk="1" hangingPunct="1">
              <a:buFontTx/>
              <a:buChar char="•"/>
            </a:pPr>
            <a:r>
              <a:rPr lang="en-US" sz="1050" dirty="0">
                <a:latin typeface="Arial" pitchFamily="34" charset="0"/>
                <a:cs typeface="Arial" pitchFamily="34" charset="0"/>
              </a:rPr>
              <a:t> </a:t>
            </a:r>
            <a:r>
              <a:rPr lang="en-US" sz="1050" b="0" i="0" u="none" strike="noStrike" kern="1200" baseline="0" dirty="0">
                <a:solidFill>
                  <a:schemeClr val="tx1"/>
                </a:solidFill>
              </a:rPr>
              <a:t>Many people in New York City buy bottled water in spite of the </a:t>
            </a:r>
            <a:r>
              <a:rPr lang="en-US" sz="1050" baseline="0" dirty="0">
                <a:latin typeface="Arial" pitchFamily="34" charset="0"/>
                <a:cs typeface="Arial" pitchFamily="34" charset="0"/>
              </a:rPr>
              <a:t>city </a:t>
            </a:r>
            <a:r>
              <a:rPr lang="en-US" sz="1050" b="0" i="0" u="none" strike="noStrike" kern="1200" baseline="0" dirty="0">
                <a:solidFill>
                  <a:schemeClr val="tx1"/>
                </a:solidFill>
              </a:rPr>
              <a:t>providing citizens with good tasting, safe tap water</a:t>
            </a:r>
            <a:r>
              <a:rPr lang="en-US" sz="1050" dirty="0">
                <a:latin typeface="Arial" pitchFamily="34" charset="0"/>
                <a:cs typeface="Arial" pitchFamily="34" charset="0"/>
              </a:rPr>
              <a:t>.  </a:t>
            </a:r>
          </a:p>
          <a:p>
            <a:pPr lvl="1" eaLnBrk="1" hangingPunct="1">
              <a:buFontTx/>
              <a:buChar char="•"/>
            </a:pPr>
            <a:r>
              <a:rPr lang="en-US" sz="1050" dirty="0">
                <a:latin typeface="Arial" pitchFamily="34" charset="0"/>
                <a:cs typeface="Arial" pitchFamily="34" charset="0"/>
              </a:rPr>
              <a:t>Inefficient</a:t>
            </a:r>
            <a:r>
              <a:rPr lang="en-US" sz="1050" baseline="0" dirty="0">
                <a:latin typeface="Arial" pitchFamily="34" charset="0"/>
                <a:cs typeface="Arial" pitchFamily="34" charset="0"/>
              </a:rPr>
              <a:t> </a:t>
            </a:r>
            <a:r>
              <a:rPr lang="en-US" sz="1050" dirty="0">
                <a:latin typeface="Arial" pitchFamily="34" charset="0"/>
                <a:cs typeface="Arial" pitchFamily="34" charset="0"/>
              </a:rPr>
              <a:t>use of resources and transporting millions of plastic</a:t>
            </a:r>
            <a:r>
              <a:rPr lang="en-US" sz="1050" baseline="0" dirty="0">
                <a:latin typeface="Arial" pitchFamily="34" charset="0"/>
                <a:cs typeface="Arial" pitchFamily="34" charset="0"/>
              </a:rPr>
              <a:t> </a:t>
            </a:r>
            <a:r>
              <a:rPr lang="en-US" sz="1050" dirty="0">
                <a:latin typeface="Arial" pitchFamily="34" charset="0"/>
                <a:cs typeface="Arial" pitchFamily="34" charset="0"/>
              </a:rPr>
              <a:t>bottles end up in landfills where they leach chemicals into the soil.</a:t>
            </a:r>
          </a:p>
          <a:p>
            <a:pPr lvl="0" eaLnBrk="1" hangingPunct="1">
              <a:buFontTx/>
              <a:buChar char="•"/>
            </a:pPr>
            <a:endParaRPr lang="en-US" sz="1050" dirty="0">
              <a:latin typeface="Arial" pitchFamily="34" charset="0"/>
              <a:cs typeface="Arial" pitchFamily="34" charset="0"/>
            </a:endParaRPr>
          </a:p>
          <a:p>
            <a:r>
              <a:rPr lang="en-US" sz="1050" b="1" i="1" dirty="0">
                <a:latin typeface="Arial" pitchFamily="34" charset="0"/>
                <a:cs typeface="Arial" pitchFamily="34" charset="0"/>
              </a:rPr>
              <a:t>Discussion Question: </a:t>
            </a:r>
            <a:r>
              <a:rPr lang="en-US" sz="1050" b="1" i="1" u="none" strike="noStrike" kern="1200" baseline="0" dirty="0">
                <a:solidFill>
                  <a:schemeClr val="tx1"/>
                </a:solidFill>
              </a:rPr>
              <a:t>Should future generations pay the environmental price for today’s consumer conveniences?</a:t>
            </a:r>
          </a:p>
          <a:p>
            <a:endParaRPr lang="en-US" sz="1200" b="1" i="1" u="none" strike="noStrike" kern="1200" baseline="0" dirty="0">
              <a:solidFill>
                <a:schemeClr val="tx1"/>
              </a:solidFill>
            </a:endParaRPr>
          </a:p>
        </p:txBody>
      </p:sp>
    </p:spTree>
    <p:extLst>
      <p:ext uri="{BB962C8B-B14F-4D97-AF65-F5344CB8AC3E}">
        <p14:creationId xmlns:p14="http://schemas.microsoft.com/office/powerpoint/2010/main" val="2937894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5500" y="685800"/>
            <a:ext cx="2540000" cy="1905000"/>
          </a:xfrm>
        </p:spPr>
      </p:sp>
      <p:sp>
        <p:nvSpPr>
          <p:cNvPr id="3" name="Notes Placeholder 2"/>
          <p:cNvSpPr>
            <a:spLocks noGrp="1"/>
          </p:cNvSpPr>
          <p:nvPr>
            <p:ph type="body" idx="1"/>
          </p:nvPr>
        </p:nvSpPr>
        <p:spPr/>
        <p:txBody>
          <a:bodyPr/>
          <a:lstStyle/>
          <a:p>
            <a:pPr fontAlgn="base"/>
            <a:r>
              <a:rPr lang="en-US" b="1" dirty="0">
                <a:latin typeface="Arial" pitchFamily="34" charset="0"/>
                <a:cs typeface="Arial" pitchFamily="34" charset="0"/>
              </a:rPr>
              <a:t>Summary Overview</a:t>
            </a:r>
            <a:br>
              <a:rPr lang="en-US" sz="1200" b="0" i="0" kern="1200" dirty="0">
                <a:solidFill>
                  <a:schemeClr val="tx1"/>
                </a:solidFill>
                <a:effectLst/>
                <a:latin typeface="Arial" charset="0"/>
                <a:ea typeface="+mn-ea"/>
                <a:cs typeface="Arial" charset="0"/>
              </a:rPr>
            </a:br>
            <a:r>
              <a:rPr lang="en-US" sz="1200" b="0" i="0" kern="1200" dirty="0">
                <a:solidFill>
                  <a:schemeClr val="tx1"/>
                </a:solidFill>
                <a:effectLst/>
                <a:latin typeface="Arial" charset="0"/>
                <a:ea typeface="+mn-ea"/>
                <a:cs typeface="Arial" charset="0"/>
              </a:rPr>
              <a:t>Social responsibility</a:t>
            </a:r>
            <a:r>
              <a:rPr lang="en-US" sz="1200" b="0" i="0" kern="1200" baseline="0" dirty="0">
                <a:solidFill>
                  <a:schemeClr val="tx1"/>
                </a:solidFill>
                <a:effectLst/>
                <a:latin typeface="Arial" charset="0"/>
                <a:ea typeface="+mn-ea"/>
                <a:cs typeface="Arial" charset="0"/>
              </a:rPr>
              <a:t> matters to many consumers. Consumers increasingly consider the marketing ethics of companies they do business with. </a:t>
            </a:r>
          </a:p>
          <a:p>
            <a:pPr fontAlgn="base"/>
            <a:endParaRPr lang="en-US" sz="1200" b="0" i="0" kern="1200" baseline="0" dirty="0">
              <a:solidFill>
                <a:schemeClr val="tx1"/>
              </a:solidFill>
              <a:effectLst/>
              <a:latin typeface="Arial" charset="0"/>
              <a:ea typeface="+mn-ea"/>
              <a:cs typeface="Arial" charset="0"/>
            </a:endParaRPr>
          </a:p>
          <a:p>
            <a:pPr fontAlgn="base"/>
            <a:r>
              <a:rPr lang="en-US" sz="1200" b="1" i="0" kern="1200" baseline="0" dirty="0">
                <a:solidFill>
                  <a:schemeClr val="tx1"/>
                </a:solidFill>
                <a:effectLst/>
                <a:latin typeface="Arial" charset="0"/>
                <a:ea typeface="+mn-ea"/>
                <a:cs typeface="Arial" charset="0"/>
              </a:rPr>
              <a:t>Caption</a:t>
            </a:r>
            <a:r>
              <a:rPr lang="en-US" sz="1200" b="0" i="0" kern="1200" baseline="0" dirty="0">
                <a:solidFill>
                  <a:schemeClr val="tx1"/>
                </a:solidFill>
                <a:effectLst/>
                <a:latin typeface="Arial" charset="0"/>
                <a:ea typeface="+mn-ea"/>
                <a:cs typeface="Arial" charset="0"/>
              </a:rPr>
              <a:t> </a:t>
            </a:r>
            <a:endParaRPr lang="en-US" sz="1200" b="1" i="0" kern="1200" baseline="0" dirty="0">
              <a:solidFill>
                <a:schemeClr val="tx1"/>
              </a:solidFill>
              <a:effectLst/>
              <a:latin typeface="Arial" charset="0"/>
              <a:ea typeface="+mn-ea"/>
              <a:cs typeface="Arial" charset="0"/>
            </a:endParaRPr>
          </a:p>
          <a:p>
            <a:r>
              <a:rPr lang="en-US" sz="1200" kern="1200" dirty="0">
                <a:solidFill>
                  <a:schemeClr val="tx1"/>
                </a:solidFill>
                <a:effectLst/>
                <a:latin typeface="Arial" charset="0"/>
                <a:ea typeface="+mn-ea"/>
                <a:cs typeface="Arial" charset="0"/>
              </a:rPr>
              <a:t>Ben &amp; Jerry’s runs its business with a very clear set of values. These values guide the ice cream maker’s employees, including its marketing managers’ ethics—the moral standards that guide marketing decisions and actions. </a:t>
            </a:r>
          </a:p>
        </p:txBody>
      </p:sp>
    </p:spTree>
    <p:extLst>
      <p:ext uri="{BB962C8B-B14F-4D97-AF65-F5344CB8AC3E}">
        <p14:creationId xmlns:p14="http://schemas.microsoft.com/office/powerpoint/2010/main" val="18346894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2"/>
          <p:cNvSpPr>
            <a:spLocks noGrp="1" noRot="1" noChangeAspect="1" noChangeArrowheads="1" noTextEdit="1"/>
          </p:cNvSpPr>
          <p:nvPr>
            <p:ph type="sldImg"/>
          </p:nvPr>
        </p:nvSpPr>
        <p:spPr>
          <a:xfrm>
            <a:off x="522288" y="549275"/>
            <a:ext cx="3216275" cy="2413000"/>
          </a:xfrm>
          <a:ln/>
        </p:spPr>
      </p:sp>
      <p:sp>
        <p:nvSpPr>
          <p:cNvPr id="901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b="1" dirty="0"/>
              <a:t>Summary Overview</a:t>
            </a:r>
          </a:p>
          <a:p>
            <a:pPr eaLnBrk="1" hangingPunct="1">
              <a:spcBef>
                <a:spcPct val="0"/>
              </a:spcBef>
            </a:pPr>
            <a:r>
              <a:rPr lang="en-US" dirty="0"/>
              <a:t>Organizations implement the marketing concept in the broader context of society. There are times when the society’s needs conflict with the needs of a particular individual or group, creating the </a:t>
            </a:r>
            <a:r>
              <a:rPr lang="en-US" b="1" dirty="0">
                <a:sym typeface="Wingdings" pitchFamily="2" charset="2"/>
              </a:rPr>
              <a:t></a:t>
            </a:r>
            <a:r>
              <a:rPr lang="en-US" u="sng" dirty="0"/>
              <a:t>micro–macro dilemma</a:t>
            </a:r>
            <a:r>
              <a:rPr lang="en-US" dirty="0"/>
              <a:t>.</a:t>
            </a:r>
          </a:p>
          <a:p>
            <a:pPr eaLnBrk="1" hangingPunct="1">
              <a:spcBef>
                <a:spcPct val="0"/>
              </a:spcBef>
            </a:pPr>
            <a:endParaRPr lang="en-US" dirty="0"/>
          </a:p>
          <a:p>
            <a:pPr eaLnBrk="1" hangingPunct="1">
              <a:spcBef>
                <a:spcPct val="0"/>
              </a:spcBef>
            </a:pPr>
            <a:r>
              <a:rPr lang="en-US" b="1" dirty="0"/>
              <a:t>Key Issues</a:t>
            </a:r>
            <a:endParaRPr lang="en-US" b="1" dirty="0">
              <a:solidFill>
                <a:srgbClr val="000000"/>
              </a:solidFill>
            </a:endParaRPr>
          </a:p>
          <a:p>
            <a:pPr eaLnBrk="1" hangingPunct="1">
              <a:spcBef>
                <a:spcPct val="0"/>
              </a:spcBef>
            </a:pPr>
            <a:r>
              <a:rPr lang="en-US" b="1" dirty="0">
                <a:sym typeface="Wingdings" pitchFamily="2" charset="2"/>
              </a:rPr>
              <a:t></a:t>
            </a:r>
            <a:r>
              <a:rPr lang="en-US" u="sng" dirty="0">
                <a:solidFill>
                  <a:srgbClr val="000000"/>
                </a:solidFill>
              </a:rPr>
              <a:t>Society’s needs must be considered.</a:t>
            </a:r>
          </a:p>
          <a:p>
            <a:pPr lvl="1" eaLnBrk="1" hangingPunct="1">
              <a:spcBef>
                <a:spcPct val="0"/>
              </a:spcBef>
              <a:buFontTx/>
              <a:buChar char="•"/>
            </a:pPr>
            <a:r>
              <a:rPr lang="en-US" dirty="0">
                <a:solidFill>
                  <a:srgbClr val="000000"/>
                </a:solidFill>
              </a:rPr>
              <a:t> Social responsibility: an obligation to improve the organization’s positive effects on society and reduce its negative effects.  </a:t>
            </a:r>
          </a:p>
          <a:p>
            <a:pPr eaLnBrk="1" hangingPunct="1">
              <a:spcBef>
                <a:spcPct val="0"/>
              </a:spcBef>
            </a:pPr>
            <a:r>
              <a:rPr lang="en-US" b="1" dirty="0">
                <a:sym typeface="Wingdings" pitchFamily="2" charset="2"/>
              </a:rPr>
              <a:t></a:t>
            </a:r>
            <a:r>
              <a:rPr lang="en-US" u="sng" dirty="0">
                <a:solidFill>
                  <a:srgbClr val="000000"/>
                </a:solidFill>
              </a:rPr>
              <a:t>Should all consumer needs be satisfied?</a:t>
            </a:r>
          </a:p>
          <a:p>
            <a:pPr lvl="1" eaLnBrk="1" hangingPunct="1">
              <a:spcBef>
                <a:spcPct val="0"/>
              </a:spcBef>
              <a:buFontTx/>
              <a:buChar char="•"/>
            </a:pPr>
            <a:r>
              <a:rPr lang="en-US" dirty="0">
                <a:solidFill>
                  <a:srgbClr val="000000"/>
                </a:solidFill>
              </a:rPr>
              <a:t> Some products that many people use are not good for them.</a:t>
            </a:r>
          </a:p>
          <a:p>
            <a:pPr lvl="1" eaLnBrk="1" hangingPunct="1">
              <a:spcBef>
                <a:spcPct val="0"/>
              </a:spcBef>
              <a:buFontTx/>
              <a:buChar char="•"/>
            </a:pPr>
            <a:r>
              <a:rPr lang="en-US" dirty="0">
                <a:solidFill>
                  <a:srgbClr val="000000"/>
                </a:solidFill>
              </a:rPr>
              <a:t> Marketers must rely on legal and ethical standards in making decisions.</a:t>
            </a:r>
          </a:p>
          <a:p>
            <a:pPr eaLnBrk="1" hangingPunct="1">
              <a:spcBef>
                <a:spcPct val="0"/>
              </a:spcBef>
            </a:pPr>
            <a:r>
              <a:rPr lang="en-US" b="1" dirty="0">
                <a:sym typeface="Wingdings" pitchFamily="2" charset="2"/>
              </a:rPr>
              <a:t></a:t>
            </a:r>
            <a:r>
              <a:rPr lang="en-US" u="sng" dirty="0">
                <a:solidFill>
                  <a:srgbClr val="000000"/>
                </a:solidFill>
              </a:rPr>
              <a:t>Do all marketers act responsibly?</a:t>
            </a:r>
          </a:p>
          <a:p>
            <a:pPr lvl="1" eaLnBrk="1" hangingPunct="1">
              <a:spcBef>
                <a:spcPct val="0"/>
              </a:spcBef>
              <a:buFontTx/>
              <a:buChar char="•"/>
            </a:pPr>
            <a:r>
              <a:rPr lang="en-US" dirty="0">
                <a:solidFill>
                  <a:srgbClr val="000000"/>
                </a:solidFill>
              </a:rPr>
              <a:t> Sometimes firms or individuals advance their own short-term interests at the expense of customers</a:t>
            </a:r>
            <a:r>
              <a:rPr lang="en-US" dirty="0"/>
              <a:t>.</a:t>
            </a:r>
          </a:p>
          <a:p>
            <a:pPr lvl="1" eaLnBrk="1" hangingPunct="1">
              <a:spcBef>
                <a:spcPct val="0"/>
              </a:spcBef>
              <a:buFontTx/>
              <a:buChar char="•"/>
            </a:pPr>
            <a:r>
              <a:rPr lang="en-US" dirty="0">
                <a:solidFill>
                  <a:srgbClr val="000000"/>
                </a:solidFill>
              </a:rPr>
              <a:t> When products are complicated, consumers may be vulnerable to unscrupulous sellers.</a:t>
            </a:r>
            <a:endParaRPr lang="en-US" b="1" dirty="0">
              <a:solidFill>
                <a:srgbClr val="000000"/>
              </a:solidFill>
            </a:endParaRPr>
          </a:p>
          <a:p>
            <a:pPr eaLnBrk="1" hangingPunct="1">
              <a:spcBef>
                <a:spcPct val="0"/>
              </a:spcBef>
            </a:pPr>
            <a:r>
              <a:rPr lang="en-US" b="1" dirty="0">
                <a:sym typeface="Wingdings" pitchFamily="2" charset="2"/>
              </a:rPr>
              <a:t></a:t>
            </a:r>
            <a:r>
              <a:rPr lang="en-US" u="sng" dirty="0">
                <a:solidFill>
                  <a:srgbClr val="000000"/>
                </a:solidFill>
              </a:rPr>
              <a:t>What if it cuts into profits?</a:t>
            </a:r>
          </a:p>
          <a:p>
            <a:pPr marL="628650" marR="0" lvl="1"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dirty="0">
                <a:solidFill>
                  <a:srgbClr val="000000"/>
                </a:solidFill>
              </a:rPr>
              <a:t>Some marketers are adopting a longer-term view. </a:t>
            </a:r>
          </a:p>
          <a:p>
            <a:pPr marL="628650" lvl="1" indent="-171450" eaLnBrk="1" hangingPunct="1">
              <a:spcBef>
                <a:spcPct val="0"/>
              </a:spcBef>
              <a:buFont typeface="Arial" panose="020B0604020202020204" pitchFamily="34" charset="0"/>
              <a:buChar char="•"/>
            </a:pPr>
            <a:r>
              <a:rPr lang="en-US" dirty="0">
                <a:solidFill>
                  <a:srgbClr val="000000"/>
                </a:solidFill>
              </a:rPr>
              <a:t>Customer satisfaction goes beyond fulfilling an immediate need.</a:t>
            </a:r>
          </a:p>
          <a:p>
            <a:pPr lvl="1" eaLnBrk="1" hangingPunct="1">
              <a:spcBef>
                <a:spcPct val="0"/>
              </a:spcBef>
              <a:buFontTx/>
              <a:buChar char="•"/>
            </a:pPr>
            <a:endParaRPr lang="en-US" dirty="0">
              <a:solidFill>
                <a:srgbClr val="000000"/>
              </a:solidFill>
            </a:endParaRPr>
          </a:p>
          <a:p>
            <a:pPr eaLnBrk="1" hangingPunct="1">
              <a:spcBef>
                <a:spcPct val="0"/>
              </a:spcBef>
            </a:pPr>
            <a:r>
              <a:rPr lang="en-US" b="1" i="1" dirty="0">
                <a:solidFill>
                  <a:srgbClr val="000000"/>
                </a:solidFill>
              </a:rPr>
              <a:t>Discussion Question: It is possible for an organization to be truly consumer-oriented and intentionally act in an unethical manner? Why or why not?</a:t>
            </a:r>
          </a:p>
          <a:p>
            <a:pPr eaLnBrk="1" hangingPunct="1">
              <a:spcBef>
                <a:spcPct val="0"/>
              </a:spcBef>
            </a:pPr>
            <a:endParaRPr lang="en-US" b="1" dirty="0">
              <a:solidFill>
                <a:srgbClr val="000000"/>
              </a:solidFill>
            </a:endParaRPr>
          </a:p>
          <a:p>
            <a:pPr eaLnBrk="1" hangingPunct="1">
              <a:spcBef>
                <a:spcPct val="0"/>
              </a:spcBef>
            </a:pPr>
            <a:r>
              <a:rPr lang="en-US" b="1" dirty="0">
                <a:sym typeface="Wingdings" pitchFamily="2" charset="2"/>
              </a:rPr>
              <a:t></a:t>
            </a:r>
            <a:r>
              <a:rPr lang="en-US" u="sng" dirty="0"/>
              <a:t>The marketing concept guides marketing ethics</a:t>
            </a:r>
            <a:r>
              <a:rPr lang="en-US" dirty="0"/>
              <a:t>:</a:t>
            </a:r>
          </a:p>
          <a:p>
            <a:pPr lvl="1" eaLnBrk="1" hangingPunct="1">
              <a:spcBef>
                <a:spcPct val="0"/>
              </a:spcBef>
              <a:buFontTx/>
              <a:buChar char="•"/>
            </a:pPr>
            <a:r>
              <a:rPr lang="en-US" dirty="0"/>
              <a:t> focuses the organization on the needs of consumers;</a:t>
            </a:r>
          </a:p>
          <a:p>
            <a:pPr lvl="1" eaLnBrk="1" hangingPunct="1">
              <a:spcBef>
                <a:spcPct val="0"/>
              </a:spcBef>
              <a:buFontTx/>
              <a:buChar char="•"/>
            </a:pPr>
            <a:r>
              <a:rPr lang="en-US" dirty="0"/>
              <a:t> many organizations have developed codes of ethics;</a:t>
            </a:r>
          </a:p>
          <a:p>
            <a:pPr lvl="1" eaLnBrk="1" hangingPunct="1">
              <a:spcBef>
                <a:spcPct val="0"/>
              </a:spcBef>
              <a:buFontTx/>
              <a:buChar char="•"/>
            </a:pPr>
            <a:r>
              <a:rPr lang="en-US" dirty="0"/>
              <a:t> marketers should take criticisms of marketing seriously.</a:t>
            </a:r>
          </a:p>
          <a:p>
            <a:pPr lvl="1" eaLnBrk="1" hangingPunct="1">
              <a:spcBef>
                <a:spcPct val="0"/>
              </a:spcBef>
              <a:buFontTx/>
              <a:buChar char="•"/>
            </a:pPr>
            <a:endParaRPr lang="en-US" dirty="0"/>
          </a:p>
          <a:p>
            <a:pPr lvl="0" eaLnBrk="1" hangingPunct="1">
              <a:spcBef>
                <a:spcPct val="0"/>
              </a:spcBef>
              <a:buFontTx/>
              <a:buNone/>
            </a:pPr>
            <a:r>
              <a:rPr lang="en-US" dirty="0"/>
              <a:t>Image source</a:t>
            </a:r>
            <a:r>
              <a:rPr lang="en-US" baseline="0" dirty="0"/>
              <a:t> (both with CC0 license </a:t>
            </a:r>
            <a:r>
              <a:rPr lang="mr-IN" baseline="0" dirty="0"/>
              <a:t>–</a:t>
            </a:r>
            <a:r>
              <a:rPr lang="en-US" baseline="0" dirty="0"/>
              <a:t> Free for commercial use, no attribution required)</a:t>
            </a:r>
          </a:p>
          <a:p>
            <a:pPr lvl="0" eaLnBrk="1" hangingPunct="1">
              <a:spcBef>
                <a:spcPct val="0"/>
              </a:spcBef>
              <a:buFontTx/>
              <a:buNone/>
            </a:pPr>
            <a:r>
              <a:rPr lang="en-US" baseline="0" dirty="0"/>
              <a:t>Left: https://</a:t>
            </a:r>
            <a:r>
              <a:rPr lang="en-US" baseline="0" dirty="0" err="1"/>
              <a:t>pixabay.com</a:t>
            </a:r>
            <a:r>
              <a:rPr lang="en-US" baseline="0" dirty="0"/>
              <a:t>/</a:t>
            </a:r>
            <a:r>
              <a:rPr lang="en-US" baseline="0" dirty="0" err="1"/>
              <a:t>en</a:t>
            </a:r>
            <a:r>
              <a:rPr lang="en-US" baseline="0" dirty="0"/>
              <a:t>/crowd-of-people-crowd-football-fans-1488213/</a:t>
            </a:r>
          </a:p>
          <a:p>
            <a:pPr lvl="0" eaLnBrk="1" hangingPunct="1">
              <a:spcBef>
                <a:spcPct val="0"/>
              </a:spcBef>
              <a:buFontTx/>
              <a:buNone/>
            </a:pPr>
            <a:r>
              <a:rPr lang="en-US" baseline="0" dirty="0"/>
              <a:t>Right: https://</a:t>
            </a:r>
            <a:r>
              <a:rPr lang="en-US" baseline="0" dirty="0" err="1"/>
              <a:t>pixabay.com</a:t>
            </a:r>
            <a:r>
              <a:rPr lang="en-US" baseline="0" dirty="0"/>
              <a:t>/</a:t>
            </a:r>
            <a:r>
              <a:rPr lang="en-US" baseline="0" dirty="0" err="1"/>
              <a:t>en</a:t>
            </a:r>
            <a:r>
              <a:rPr lang="en-US" baseline="0" dirty="0"/>
              <a:t>/person-human-girl-female-face-1041904/</a:t>
            </a:r>
            <a:endParaRPr lang="en-US" dirty="0"/>
          </a:p>
        </p:txBody>
      </p:sp>
      <p:sp>
        <p:nvSpPr>
          <p:cNvPr id="90117" name="Text Box 25"/>
          <p:cNvSpPr txBox="1">
            <a:spLocks noChangeArrowheads="1"/>
          </p:cNvSpPr>
          <p:nvPr/>
        </p:nvSpPr>
        <p:spPr bwMode="auto">
          <a:xfrm>
            <a:off x="4389438" y="401638"/>
            <a:ext cx="2438400" cy="205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6788" eaLnBrk="0" hangingPunct="0">
              <a:defRPr sz="3600">
                <a:solidFill>
                  <a:schemeClr val="tx1"/>
                </a:solidFill>
                <a:latin typeface="Arial" charset="0"/>
                <a:cs typeface="Arial" charset="0"/>
              </a:defRPr>
            </a:lvl1pPr>
            <a:lvl2pPr marL="742950" indent="-285750" defTabSz="966788" eaLnBrk="0" hangingPunct="0">
              <a:defRPr sz="3600">
                <a:solidFill>
                  <a:schemeClr val="tx1"/>
                </a:solidFill>
                <a:latin typeface="Arial" charset="0"/>
                <a:cs typeface="Arial" charset="0"/>
              </a:defRPr>
            </a:lvl2pPr>
            <a:lvl3pPr marL="1143000" indent="-228600" defTabSz="966788" eaLnBrk="0" hangingPunct="0">
              <a:defRPr sz="3600">
                <a:solidFill>
                  <a:schemeClr val="tx1"/>
                </a:solidFill>
                <a:latin typeface="Arial" charset="0"/>
                <a:cs typeface="Arial" charset="0"/>
              </a:defRPr>
            </a:lvl3pPr>
            <a:lvl4pPr marL="1600200" indent="-228600" defTabSz="966788" eaLnBrk="0" hangingPunct="0">
              <a:defRPr sz="3600">
                <a:solidFill>
                  <a:schemeClr val="tx1"/>
                </a:solidFill>
                <a:latin typeface="Arial" charset="0"/>
                <a:cs typeface="Arial" charset="0"/>
              </a:defRPr>
            </a:lvl4pPr>
            <a:lvl5pPr marL="2057400" indent="-228600" defTabSz="966788" eaLnBrk="0" hangingPunct="0">
              <a:defRPr sz="3600">
                <a:solidFill>
                  <a:schemeClr val="tx1"/>
                </a:solidFill>
                <a:latin typeface="Arial" charset="0"/>
                <a:cs typeface="Arial" charset="0"/>
              </a:defRPr>
            </a:lvl5pPr>
            <a:lvl6pPr marL="2514600" indent="-228600" algn="ctr" defTabSz="966788" eaLnBrk="0" fontAlgn="base" hangingPunct="0">
              <a:spcBef>
                <a:spcPct val="0"/>
              </a:spcBef>
              <a:spcAft>
                <a:spcPct val="0"/>
              </a:spcAft>
              <a:defRPr sz="3600">
                <a:solidFill>
                  <a:schemeClr val="tx1"/>
                </a:solidFill>
                <a:latin typeface="Arial" charset="0"/>
                <a:cs typeface="Arial" charset="0"/>
              </a:defRPr>
            </a:lvl6pPr>
            <a:lvl7pPr marL="2971800" indent="-228600" algn="ctr" defTabSz="966788" eaLnBrk="0" fontAlgn="base" hangingPunct="0">
              <a:spcBef>
                <a:spcPct val="0"/>
              </a:spcBef>
              <a:spcAft>
                <a:spcPct val="0"/>
              </a:spcAft>
              <a:defRPr sz="3600">
                <a:solidFill>
                  <a:schemeClr val="tx1"/>
                </a:solidFill>
                <a:latin typeface="Arial" charset="0"/>
                <a:cs typeface="Arial" charset="0"/>
              </a:defRPr>
            </a:lvl7pPr>
            <a:lvl8pPr marL="3429000" indent="-228600" algn="ctr" defTabSz="966788" eaLnBrk="0" fontAlgn="base" hangingPunct="0">
              <a:spcBef>
                <a:spcPct val="0"/>
              </a:spcBef>
              <a:spcAft>
                <a:spcPct val="0"/>
              </a:spcAft>
              <a:defRPr sz="3600">
                <a:solidFill>
                  <a:schemeClr val="tx1"/>
                </a:solidFill>
                <a:latin typeface="Arial" charset="0"/>
                <a:cs typeface="Arial" charset="0"/>
              </a:defRPr>
            </a:lvl8pPr>
            <a:lvl9pPr marL="3886200" indent="-228600" algn="ctr" defTabSz="966788"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a:p>
            <a:pPr algn="l" eaLnBrk="1" hangingPunct="1">
              <a:spcBef>
                <a:spcPct val="50000"/>
              </a:spcBef>
            </a:pPr>
            <a:endParaRPr lang="en-US" sz="1500" b="1" dirty="0"/>
          </a:p>
          <a:p>
            <a:pPr algn="l" eaLnBrk="1" hangingPunct="1">
              <a:spcBef>
                <a:spcPct val="50000"/>
              </a:spcBef>
            </a:pPr>
            <a:r>
              <a:rPr lang="en-US" sz="1500" b="1" dirty="0">
                <a:latin typeface="Calibri" pitchFamily="34" charset="0"/>
              </a:rPr>
              <a:t> </a:t>
            </a:r>
          </a:p>
          <a:p>
            <a:pPr algn="l" eaLnBrk="1" hangingPunct="1">
              <a:spcBef>
                <a:spcPct val="50000"/>
              </a:spcBef>
            </a:pPr>
            <a:endParaRPr lang="en-US" sz="1500" b="1" dirty="0">
              <a:latin typeface="Calibri" pitchFamily="34" charset="0"/>
            </a:endParaRPr>
          </a:p>
        </p:txBody>
      </p:sp>
    </p:spTree>
    <p:extLst>
      <p:ext uri="{BB962C8B-B14F-4D97-AF65-F5344CB8AC3E}">
        <p14:creationId xmlns:p14="http://schemas.microsoft.com/office/powerpoint/2010/main" val="10660452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Rectangle 2"/>
          <p:cNvSpPr>
            <a:spLocks noGrp="1" noRot="1" noChangeAspect="1" noChangeArrowheads="1" noTextEdit="1"/>
          </p:cNvSpPr>
          <p:nvPr>
            <p:ph type="sldImg"/>
          </p:nvPr>
        </p:nvSpPr>
        <p:spPr>
          <a:xfrm>
            <a:off x="522288" y="549275"/>
            <a:ext cx="3216275" cy="2413000"/>
          </a:xfrm>
          <a:ln/>
        </p:spPr>
      </p:sp>
      <p:sp>
        <p:nvSpPr>
          <p:cNvPr id="92164"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lnSpc>
                <a:spcPct val="90000"/>
              </a:lnSpc>
              <a:spcBef>
                <a:spcPct val="50000"/>
              </a:spcBef>
            </a:pPr>
            <a:r>
              <a:rPr lang="en-US" dirty="0">
                <a:cs typeface="Times New Roman" pitchFamily="18" charset="0"/>
              </a:rPr>
              <a:t>Today, companies are increasingly expected to create high-quality products and demonstrate a commitment to bettering society. In this ad, Exxon Mobil is delivering a message that while it is here to help supply consumers with energy (which can involve a negative impact on the environment), it is also searching for ways to supply that energy to us with an eye toward “cleaner” solutions.   </a:t>
            </a:r>
          </a:p>
          <a:p>
            <a:pPr eaLnBrk="1" hangingPunct="1">
              <a:lnSpc>
                <a:spcPct val="90000"/>
              </a:lnSpc>
              <a:spcBef>
                <a:spcPct val="50000"/>
              </a:spcBef>
            </a:pPr>
            <a:endParaRPr lang="en-US" dirty="0">
              <a:cs typeface="Times New Roman" pitchFamily="18" charset="0"/>
            </a:endParaRPr>
          </a:p>
          <a:p>
            <a:pPr eaLnBrk="1" hangingPunct="1">
              <a:lnSpc>
                <a:spcPct val="90000"/>
              </a:lnSpc>
              <a:spcBef>
                <a:spcPct val="50000"/>
              </a:spcBef>
            </a:pPr>
            <a:r>
              <a:rPr lang="en-US" dirty="0">
                <a:cs typeface="Times New Roman" pitchFamily="18" charset="0"/>
              </a:rPr>
              <a:t>The ad relates a child’s dream of the Olympics as “dream today, achieve tomorrow” to the company’s “dream of cleaner energy today and achieving that dream tomorrow.” </a:t>
            </a:r>
            <a:r>
              <a:rPr lang="en-US" dirty="0"/>
              <a:t>The tagline "Taking on the world's toughest energy problems" reinforces the social responsibility conveyed in the ad.</a:t>
            </a:r>
          </a:p>
          <a:p>
            <a:pPr eaLnBrk="1" hangingPunct="1">
              <a:lnSpc>
                <a:spcPct val="90000"/>
              </a:lnSpc>
              <a:spcBef>
                <a:spcPct val="50000"/>
              </a:spcBef>
            </a:pPr>
            <a:endParaRPr lang="en-US" dirty="0"/>
          </a:p>
          <a:p>
            <a:pPr eaLnBrk="1" hangingPunct="1">
              <a:lnSpc>
                <a:spcPct val="90000"/>
              </a:lnSpc>
            </a:pPr>
            <a:r>
              <a:rPr lang="en-US" b="1" dirty="0"/>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a:p>
            <a:pPr eaLnBrk="1" hangingPunct="1"/>
            <a:endParaRPr lang="en-US" dirty="0"/>
          </a:p>
          <a:p>
            <a:pPr eaLnBrk="1" hangingPunct="1">
              <a:lnSpc>
                <a:spcPct val="90000"/>
              </a:lnSpc>
            </a:pPr>
            <a:endParaRPr lang="en-US" dirty="0"/>
          </a:p>
          <a:p>
            <a:pPr eaLnBrk="1" hangingPunct="1">
              <a:lnSpc>
                <a:spcPct val="90000"/>
              </a:lnSpc>
            </a:pPr>
            <a:endParaRPr lang="en-US" dirty="0"/>
          </a:p>
        </p:txBody>
      </p:sp>
    </p:spTree>
    <p:extLst>
      <p:ext uri="{BB962C8B-B14F-4D97-AF65-F5344CB8AC3E}">
        <p14:creationId xmlns:p14="http://schemas.microsoft.com/office/powerpoint/2010/main" val="4076661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5500" y="685800"/>
            <a:ext cx="2540000" cy="1905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t>Summary Overview</a:t>
            </a:r>
            <a:endParaRPr lang="en-US" dirty="0"/>
          </a:p>
          <a:p>
            <a:r>
              <a:rPr lang="en-US" sz="1200" b="0" i="0" u="none" strike="noStrike" kern="1200" baseline="0" dirty="0">
                <a:solidFill>
                  <a:schemeClr val="tx1"/>
                </a:solidFill>
                <a:latin typeface="Arial" charset="0"/>
                <a:ea typeface="+mn-ea"/>
                <a:cs typeface="Arial" charset="0"/>
              </a:rPr>
              <a:t>Marketing activity is especially open to criticism because it is the part of business most visible to the public.</a:t>
            </a:r>
          </a:p>
          <a:p>
            <a:endParaRPr lang="en-US" sz="1200" b="0" i="0" u="none" strike="noStrike" kern="1200" baseline="0" dirty="0">
              <a:solidFill>
                <a:schemeClr val="tx1"/>
              </a:solidFill>
              <a:latin typeface="Arial" charset="0"/>
              <a:ea typeface="+mn-ea"/>
              <a:cs typeface="Arial" charset="0"/>
            </a:endParaRPr>
          </a:p>
          <a:p>
            <a:pPr eaLnBrk="1" hangingPunct="1">
              <a:spcBef>
                <a:spcPct val="0"/>
              </a:spcBef>
            </a:pPr>
            <a:r>
              <a:rPr lang="en-US" b="1" dirty="0"/>
              <a:t>Key Issues</a:t>
            </a:r>
            <a:endParaRPr lang="en-US" b="1" dirty="0">
              <a:solidFill>
                <a:srgbClr val="000000"/>
              </a:solidFill>
            </a:endParaRPr>
          </a:p>
          <a:p>
            <a:pPr eaLnBrk="1" hangingPunct="1">
              <a:spcBef>
                <a:spcPct val="0"/>
              </a:spcBef>
            </a:pPr>
            <a:r>
              <a:rPr lang="en-US" b="1" dirty="0">
                <a:sym typeface="Wingdings" pitchFamily="2" charset="2"/>
              </a:rPr>
              <a:t></a:t>
            </a:r>
            <a:r>
              <a:rPr lang="en-US" sz="1200" b="0" i="0" u="none" strike="noStrike" kern="1200" baseline="0" dirty="0">
                <a:solidFill>
                  <a:schemeClr val="tx1"/>
                </a:solidFill>
                <a:latin typeface="Arial" charset="0"/>
                <a:ea typeface="+mn-ea"/>
                <a:cs typeface="Arial" charset="0"/>
              </a:rPr>
              <a:t>Advertising is everywhere, and it’s often </a:t>
            </a:r>
            <a:r>
              <a:rPr lang="en-US" sz="1200" i="0" u="sng" strike="noStrike" kern="1200" baseline="0" dirty="0">
                <a:solidFill>
                  <a:schemeClr val="tx1"/>
                </a:solidFill>
                <a:latin typeface="Arial" charset="0"/>
                <a:ea typeface="+mn-ea"/>
                <a:cs typeface="Arial" charset="0"/>
              </a:rPr>
              <a:t>annoying, misleading, or wasteful</a:t>
            </a:r>
            <a:r>
              <a:rPr lang="en-US" sz="1200" b="1" i="0" u="none" strike="noStrike" kern="1200" baseline="0" dirty="0">
                <a:solidFill>
                  <a:schemeClr val="tx1"/>
                </a:solidFill>
                <a:latin typeface="Arial" charset="0"/>
                <a:ea typeface="+mn-ea"/>
                <a:cs typeface="Arial" charset="0"/>
              </a:rPr>
              <a:t>.</a:t>
            </a:r>
          </a:p>
          <a:p>
            <a:pPr eaLnBrk="1" hangingPunct="1">
              <a:spcBef>
                <a:spcPct val="0"/>
              </a:spcBef>
            </a:pPr>
            <a:r>
              <a:rPr lang="en-US" b="1" dirty="0">
                <a:sym typeface="Wingdings" pitchFamily="2" charset="2"/>
              </a:rPr>
              <a:t></a:t>
            </a:r>
            <a:r>
              <a:rPr lang="en-US" sz="1200" i="0" u="sng" strike="noStrike" kern="1200" baseline="0" dirty="0">
                <a:solidFill>
                  <a:schemeClr val="tx1"/>
                </a:solidFill>
                <a:latin typeface="Arial" charset="0"/>
                <a:ea typeface="+mn-ea"/>
                <a:cs typeface="Arial" charset="0"/>
              </a:rPr>
              <a:t>Quality of products is poor </a:t>
            </a:r>
            <a:r>
              <a:rPr lang="en-US" sz="1200" b="0" i="0" u="none" strike="noStrike" kern="1200" baseline="0" dirty="0">
                <a:solidFill>
                  <a:schemeClr val="tx1"/>
                </a:solidFill>
                <a:latin typeface="Arial" charset="0"/>
                <a:ea typeface="+mn-ea"/>
                <a:cs typeface="Arial" charset="0"/>
              </a:rPr>
              <a:t>and often they are </a:t>
            </a:r>
            <a:r>
              <a:rPr lang="en-US" sz="1200" i="0" u="sng" strike="noStrike" kern="1200" baseline="0" dirty="0">
                <a:solidFill>
                  <a:schemeClr val="tx1"/>
                </a:solidFill>
                <a:latin typeface="Arial" charset="0"/>
                <a:ea typeface="+mn-ea"/>
                <a:cs typeface="Arial" charset="0"/>
              </a:rPr>
              <a:t>not even safe</a:t>
            </a:r>
            <a:r>
              <a:rPr lang="en-US" sz="1200" i="0" u="none" strike="noStrike" kern="1200" baseline="0" dirty="0">
                <a:solidFill>
                  <a:schemeClr val="tx1"/>
                </a:solidFill>
                <a:latin typeface="Arial" charset="0"/>
                <a:ea typeface="+mn-ea"/>
                <a:cs typeface="Arial" charset="0"/>
              </a:rPr>
              <a:t>.</a:t>
            </a:r>
          </a:p>
          <a:p>
            <a:pPr eaLnBrk="1" hangingPunct="1">
              <a:spcBef>
                <a:spcPct val="0"/>
              </a:spcBef>
            </a:pPr>
            <a:r>
              <a:rPr lang="en-US" b="1" dirty="0">
                <a:sym typeface="Wingdings" pitchFamily="2" charset="2"/>
              </a:rPr>
              <a:t></a:t>
            </a:r>
            <a:r>
              <a:rPr lang="en-US" sz="1200" b="0" i="0" u="none" strike="noStrike" kern="1200" baseline="0" dirty="0">
                <a:solidFill>
                  <a:schemeClr val="tx1"/>
                </a:solidFill>
                <a:latin typeface="Arial" charset="0"/>
                <a:ea typeface="+mn-ea"/>
                <a:cs typeface="Arial" charset="0"/>
              </a:rPr>
              <a:t>There are too many </a:t>
            </a:r>
            <a:r>
              <a:rPr lang="en-US" sz="1200" i="0" u="sng" strike="noStrike" kern="1200" baseline="0" dirty="0">
                <a:solidFill>
                  <a:schemeClr val="tx1"/>
                </a:solidFill>
                <a:latin typeface="Arial" charset="0"/>
                <a:ea typeface="+mn-ea"/>
                <a:cs typeface="Arial" charset="0"/>
              </a:rPr>
              <a:t>unnecessary products</a:t>
            </a:r>
            <a:r>
              <a:rPr lang="en-US" sz="1200" b="0" i="0" u="none" strike="noStrike" kern="1200" baseline="0" dirty="0">
                <a:solidFill>
                  <a:schemeClr val="tx1"/>
                </a:solidFill>
                <a:latin typeface="Arial" charset="0"/>
                <a:ea typeface="+mn-ea"/>
                <a:cs typeface="Arial" charset="0"/>
              </a:rPr>
              <a:t>.</a:t>
            </a:r>
          </a:p>
          <a:p>
            <a:r>
              <a:rPr lang="en-US" b="1" dirty="0">
                <a:sym typeface="Wingdings" pitchFamily="2" charset="2"/>
              </a:rPr>
              <a:t></a:t>
            </a:r>
            <a:r>
              <a:rPr lang="en-US" sz="1200" b="0" i="0" u="none" strike="noStrike" kern="1200" baseline="0" dirty="0">
                <a:solidFill>
                  <a:schemeClr val="tx1"/>
                </a:solidFill>
                <a:latin typeface="Arial" charset="0"/>
                <a:ea typeface="+mn-ea"/>
                <a:cs typeface="Arial" charset="0"/>
              </a:rPr>
              <a:t>Retailers add too much to the cost of distribution and just </a:t>
            </a:r>
            <a:r>
              <a:rPr lang="en-US" sz="1200" i="0" u="sng" strike="noStrike" kern="1200" baseline="0" dirty="0">
                <a:solidFill>
                  <a:schemeClr val="tx1"/>
                </a:solidFill>
                <a:latin typeface="Arial" charset="0"/>
                <a:ea typeface="+mn-ea"/>
                <a:cs typeface="Arial" charset="0"/>
              </a:rPr>
              <a:t>raise prices without providing anything in return</a:t>
            </a:r>
            <a:r>
              <a:rPr lang="en-US" sz="1200" i="0" u="none" strike="noStrike" kern="1200" baseline="0" dirty="0">
                <a:solidFill>
                  <a:schemeClr val="tx1"/>
                </a:solidFill>
                <a:latin typeface="Arial" charset="0"/>
                <a:ea typeface="+mn-ea"/>
                <a:cs typeface="Arial" charset="0"/>
              </a:rPr>
              <a:t>.</a:t>
            </a:r>
          </a:p>
          <a:p>
            <a:r>
              <a:rPr lang="en-US" b="1" dirty="0">
                <a:sym typeface="Wingdings" pitchFamily="2" charset="2"/>
              </a:rPr>
              <a:t></a:t>
            </a:r>
            <a:r>
              <a:rPr lang="en-US" sz="1200" b="0" i="0" u="none" strike="noStrike" kern="1200" baseline="0" dirty="0">
                <a:solidFill>
                  <a:schemeClr val="tx1"/>
                </a:solidFill>
                <a:latin typeface="Arial" charset="0"/>
                <a:ea typeface="+mn-ea"/>
                <a:cs typeface="Arial" charset="0"/>
              </a:rPr>
              <a:t>Marketing </a:t>
            </a:r>
            <a:r>
              <a:rPr lang="en-US" sz="1200" i="0" u="sng" strike="noStrike" kern="1200" baseline="0" dirty="0">
                <a:solidFill>
                  <a:schemeClr val="tx1"/>
                </a:solidFill>
                <a:latin typeface="Arial" charset="0"/>
                <a:ea typeface="+mn-ea"/>
                <a:cs typeface="Arial" charset="0"/>
              </a:rPr>
              <a:t>serves the rich and exploits the poor</a:t>
            </a:r>
            <a:r>
              <a:rPr lang="en-US" sz="1200" b="0" i="0" u="none" strike="noStrike" kern="1200" baseline="0" dirty="0">
                <a:solidFill>
                  <a:schemeClr val="tx1"/>
                </a:solidFill>
                <a:latin typeface="Arial" charset="0"/>
                <a:ea typeface="+mn-ea"/>
                <a:cs typeface="Arial" charset="0"/>
              </a:rPr>
              <a:t>.</a:t>
            </a:r>
          </a:p>
          <a:p>
            <a:r>
              <a:rPr lang="en-US" b="1" dirty="0">
                <a:sym typeface="Wingdings" pitchFamily="2" charset="2"/>
              </a:rPr>
              <a:t></a:t>
            </a:r>
            <a:r>
              <a:rPr lang="en-US" sz="1200" b="0" i="0" u="none" strike="noStrike" kern="1200" baseline="0" dirty="0">
                <a:solidFill>
                  <a:schemeClr val="tx1"/>
                </a:solidFill>
                <a:latin typeface="Arial" charset="0"/>
                <a:ea typeface="+mn-ea"/>
                <a:cs typeface="Arial" charset="0"/>
              </a:rPr>
              <a:t>Marketers </a:t>
            </a:r>
            <a:r>
              <a:rPr lang="en-US" sz="1200" i="0" u="sng" strike="noStrike" kern="1200" baseline="0" dirty="0">
                <a:solidFill>
                  <a:schemeClr val="tx1"/>
                </a:solidFill>
                <a:latin typeface="Arial" charset="0"/>
                <a:ea typeface="+mn-ea"/>
                <a:cs typeface="Arial" charset="0"/>
              </a:rPr>
              <a:t>overpromise service</a:t>
            </a:r>
            <a:r>
              <a:rPr lang="en-US" sz="1200" i="0" u="none" strike="noStrike" kern="1200" baseline="0" dirty="0">
                <a:solidFill>
                  <a:schemeClr val="tx1"/>
                </a:solidFill>
                <a:latin typeface="Arial" charset="0"/>
                <a:ea typeface="+mn-ea"/>
                <a:cs typeface="Arial" charset="0"/>
              </a:rPr>
              <a:t>, </a:t>
            </a:r>
            <a:r>
              <a:rPr lang="en-US" sz="1200" b="0" i="0" u="none" strike="noStrike" kern="1200" baseline="0" dirty="0">
                <a:solidFill>
                  <a:schemeClr val="tx1"/>
                </a:solidFill>
                <a:latin typeface="Arial" charset="0"/>
                <a:ea typeface="+mn-ea"/>
                <a:cs typeface="Arial" charset="0"/>
              </a:rPr>
              <a:t>and when a consumer has a problem, nobody cares.</a:t>
            </a:r>
          </a:p>
          <a:p>
            <a:r>
              <a:rPr lang="en-US" b="1" dirty="0">
                <a:sym typeface="Wingdings" pitchFamily="2" charset="2"/>
              </a:rPr>
              <a:t></a:t>
            </a:r>
            <a:r>
              <a:rPr lang="en-US" sz="1200" b="0" i="0" u="none" strike="noStrike" kern="1200" baseline="0" dirty="0">
                <a:solidFill>
                  <a:schemeClr val="tx1"/>
                </a:solidFill>
                <a:latin typeface="Arial" charset="0"/>
                <a:ea typeface="+mn-ea"/>
                <a:cs typeface="Arial" charset="0"/>
              </a:rPr>
              <a:t>Marketing creates </a:t>
            </a:r>
            <a:r>
              <a:rPr lang="en-US" sz="1200" i="0" u="sng" strike="noStrike" kern="1200" baseline="0" dirty="0">
                <a:solidFill>
                  <a:schemeClr val="tx1"/>
                </a:solidFill>
                <a:latin typeface="Arial" charset="0"/>
                <a:ea typeface="+mn-ea"/>
                <a:cs typeface="Arial" charset="0"/>
              </a:rPr>
              <a:t>interest in products that po</a:t>
            </a:r>
            <a:r>
              <a:rPr lang="en-US" sz="1200" b="1" i="0" u="sng" strike="noStrike" kern="1200" baseline="0" dirty="0">
                <a:solidFill>
                  <a:schemeClr val="tx1"/>
                </a:solidFill>
                <a:latin typeface="Arial" charset="0"/>
                <a:ea typeface="+mn-ea"/>
                <a:cs typeface="Arial" charset="0"/>
              </a:rPr>
              <a:t>ll</a:t>
            </a:r>
            <a:r>
              <a:rPr lang="en-US" sz="1200" i="0" u="sng" strike="noStrike" kern="1200" baseline="0" dirty="0">
                <a:solidFill>
                  <a:schemeClr val="tx1"/>
                </a:solidFill>
                <a:latin typeface="Arial" charset="0"/>
                <a:ea typeface="+mn-ea"/>
                <a:cs typeface="Arial" charset="0"/>
              </a:rPr>
              <a:t>ute</a:t>
            </a:r>
            <a:r>
              <a:rPr lang="en-US" sz="1200" b="1" i="0" u="sng" strike="noStrike" kern="1200" baseline="0" dirty="0">
                <a:solidFill>
                  <a:schemeClr val="tx1"/>
                </a:solidFill>
                <a:latin typeface="Arial" charset="0"/>
                <a:ea typeface="+mn-ea"/>
                <a:cs typeface="Arial" charset="0"/>
              </a:rPr>
              <a:t> </a:t>
            </a:r>
            <a:r>
              <a:rPr lang="en-US" sz="1200" b="0" i="0" u="none" strike="noStrike" kern="1200" baseline="0" dirty="0">
                <a:solidFill>
                  <a:schemeClr val="tx1"/>
                </a:solidFill>
                <a:latin typeface="Arial" charset="0"/>
                <a:ea typeface="+mn-ea"/>
                <a:cs typeface="Arial" charset="0"/>
              </a:rPr>
              <a:t>the environment.</a:t>
            </a:r>
          </a:p>
          <a:p>
            <a:r>
              <a:rPr lang="en-US" b="1" dirty="0">
                <a:sym typeface="Wingdings" pitchFamily="2" charset="2"/>
              </a:rPr>
              <a:t></a:t>
            </a:r>
            <a:r>
              <a:rPr lang="en-US" sz="1200" i="0" u="sng" strike="noStrike" kern="1200" baseline="0" dirty="0">
                <a:solidFill>
                  <a:schemeClr val="tx1"/>
                </a:solidFill>
              </a:rPr>
              <a:t>Private information</a:t>
            </a:r>
            <a:r>
              <a:rPr lang="en-US" sz="1200" i="0" u="none" strike="noStrike" kern="1200" baseline="0" dirty="0">
                <a:solidFill>
                  <a:schemeClr val="tx1"/>
                </a:solidFill>
              </a:rPr>
              <a:t> about consumers is collected and </a:t>
            </a:r>
            <a:r>
              <a:rPr lang="en-US" sz="1200" i="0" u="sng" strike="noStrike" kern="1200" baseline="0" dirty="0">
                <a:solidFill>
                  <a:schemeClr val="tx1"/>
                </a:solidFill>
              </a:rPr>
              <a:t>used to sell them things they don’t need</a:t>
            </a:r>
            <a:r>
              <a:rPr lang="en-US" sz="1200" i="0" u="none" strike="noStrike" kern="1200" baseline="0" dirty="0">
                <a:solidFill>
                  <a:schemeClr val="tx1"/>
                </a:solidFill>
              </a:rPr>
              <a:t>.</a:t>
            </a:r>
          </a:p>
          <a:p>
            <a:r>
              <a:rPr lang="en-US" dirty="0">
                <a:sym typeface="Wingdings" pitchFamily="2" charset="2"/>
              </a:rPr>
              <a:t></a:t>
            </a:r>
            <a:r>
              <a:rPr lang="en-US" sz="1200" i="0" u="none" strike="noStrike" kern="1200" baseline="0" dirty="0">
                <a:solidFill>
                  <a:schemeClr val="tx1"/>
                </a:solidFill>
              </a:rPr>
              <a:t>Marketing </a:t>
            </a:r>
            <a:r>
              <a:rPr lang="en-US" sz="1200" i="0" u="sng" strike="noStrike" kern="1200" baseline="0" dirty="0">
                <a:solidFill>
                  <a:schemeClr val="tx1"/>
                </a:solidFill>
              </a:rPr>
              <a:t>makes people too materialistic </a:t>
            </a:r>
            <a:r>
              <a:rPr lang="en-US" sz="1200" i="0" u="none" strike="noStrike" kern="1200" baseline="0" dirty="0">
                <a:solidFill>
                  <a:schemeClr val="tx1"/>
                </a:solidFill>
              </a:rPr>
              <a:t>and motivates them toward “things” instead of social needs.</a:t>
            </a:r>
          </a:p>
          <a:p>
            <a:r>
              <a:rPr lang="en-US" dirty="0">
                <a:sym typeface="Wingdings" pitchFamily="2" charset="2"/>
              </a:rPr>
              <a:t></a:t>
            </a:r>
            <a:r>
              <a:rPr lang="en-US" sz="1200" i="0" u="sng" strike="noStrike" kern="1200" baseline="0" dirty="0">
                <a:solidFill>
                  <a:schemeClr val="tx1"/>
                </a:solidFill>
              </a:rPr>
              <a:t>Easy consumer credit </a:t>
            </a:r>
            <a:r>
              <a:rPr lang="en-US" sz="1200" i="0" u="none" strike="noStrike" kern="1200" baseline="0" dirty="0">
                <a:solidFill>
                  <a:schemeClr val="tx1"/>
                </a:solidFill>
              </a:rPr>
              <a:t>makes people buy things they don’t need and can’t afford.</a:t>
            </a:r>
          </a:p>
          <a:p>
            <a:endParaRPr lang="en-US" sz="1200" b="0" i="0" u="none" strike="noStrike" kern="1200" baseline="0" dirty="0">
              <a:solidFill>
                <a:schemeClr val="tx1"/>
              </a:solidFill>
              <a:latin typeface="Arial" charset="0"/>
              <a:ea typeface="+mn-ea"/>
              <a:cs typeface="Arial" charset="0"/>
            </a:endParaRPr>
          </a:p>
          <a:p>
            <a:r>
              <a:rPr lang="en-US" b="1" i="1" dirty="0">
                <a:solidFill>
                  <a:srgbClr val="000000"/>
                </a:solidFill>
              </a:rPr>
              <a:t>Discussion Question: What complaints do you have that are not covered by one of the categories in Exhibit 1-8?</a:t>
            </a:r>
            <a:endParaRPr lang="en-US" dirty="0"/>
          </a:p>
        </p:txBody>
      </p:sp>
    </p:spTree>
    <p:extLst>
      <p:ext uri="{BB962C8B-B14F-4D97-AF65-F5344CB8AC3E}">
        <p14:creationId xmlns:p14="http://schemas.microsoft.com/office/powerpoint/2010/main" val="13889334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2"/>
          <p:cNvSpPr>
            <a:spLocks noGrp="1" noRot="1" noChangeAspect="1" noChangeArrowheads="1" noTextEdit="1"/>
          </p:cNvSpPr>
          <p:nvPr>
            <p:ph type="sldImg"/>
          </p:nvPr>
        </p:nvSpPr>
        <p:spPr>
          <a:xfrm>
            <a:off x="522288" y="549275"/>
            <a:ext cx="3216275" cy="2413000"/>
          </a:xfrm>
          <a:ln/>
        </p:spPr>
      </p:sp>
      <p:sp>
        <p:nvSpPr>
          <p:cNvPr id="952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r>
              <a:rPr lang="en-US" sz="1000" b="1" dirty="0"/>
              <a:t>Summary Overview</a:t>
            </a:r>
          </a:p>
          <a:p>
            <a:pPr eaLnBrk="1" hangingPunct="1">
              <a:lnSpc>
                <a:spcPct val="80000"/>
              </a:lnSpc>
            </a:pPr>
            <a:r>
              <a:rPr lang="en-US" sz="1000" dirty="0"/>
              <a:t>These are additional key terms.</a:t>
            </a:r>
          </a:p>
          <a:p>
            <a:pPr eaLnBrk="1" hangingPunct="1">
              <a:lnSpc>
                <a:spcPct val="80000"/>
              </a:lnSpc>
            </a:pPr>
            <a:endParaRPr lang="en-US" sz="1000" dirty="0"/>
          </a:p>
          <a:p>
            <a:pPr eaLnBrk="1" hangingPunct="1">
              <a:lnSpc>
                <a:spcPct val="80000"/>
              </a:lnSpc>
            </a:pPr>
            <a:r>
              <a:rPr lang="en-US" sz="1000" b="1" dirty="0"/>
              <a:t>Key Issues</a:t>
            </a:r>
          </a:p>
          <a:p>
            <a:pPr eaLnBrk="1" hangingPunct="1">
              <a:lnSpc>
                <a:spcPct val="80000"/>
              </a:lnSpc>
            </a:pPr>
            <a:r>
              <a:rPr lang="en-US" sz="1000" u="sng" dirty="0"/>
              <a:t>Production</a:t>
            </a:r>
            <a:r>
              <a:rPr lang="en-US" sz="1000" dirty="0"/>
              <a:t>: making goods or performing services.</a:t>
            </a:r>
          </a:p>
          <a:p>
            <a:pPr eaLnBrk="1" hangingPunct="1">
              <a:lnSpc>
                <a:spcPct val="80000"/>
              </a:lnSpc>
            </a:pPr>
            <a:r>
              <a:rPr lang="en-US" sz="1000" u="sng" dirty="0"/>
              <a:t>Customer satisfaction</a:t>
            </a:r>
            <a:r>
              <a:rPr lang="en-US" sz="1000" dirty="0"/>
              <a:t>: the extent to which a firm fulfills a customer’s needs, desires, and expectations.</a:t>
            </a:r>
          </a:p>
          <a:p>
            <a:pPr eaLnBrk="1" hangingPunct="1">
              <a:lnSpc>
                <a:spcPct val="80000"/>
              </a:lnSpc>
            </a:pPr>
            <a:r>
              <a:rPr lang="en-US" sz="1000" u="sng" dirty="0"/>
              <a:t>Innovation</a:t>
            </a:r>
            <a:r>
              <a:rPr lang="en-US" sz="1000" dirty="0"/>
              <a:t>: the development and spread of new ideas, goods, and services.</a:t>
            </a:r>
          </a:p>
          <a:p>
            <a:pPr eaLnBrk="1" hangingPunct="1">
              <a:lnSpc>
                <a:spcPct val="80000"/>
              </a:lnSpc>
            </a:pPr>
            <a:r>
              <a:rPr lang="en-US" sz="1000" u="sng" dirty="0"/>
              <a:t>Marketing</a:t>
            </a:r>
            <a:r>
              <a:rPr lang="en-US" sz="1000" dirty="0"/>
              <a:t>: the performance of activities that seek to accomplish an organization’s objectives by anticipating customer or client needs and directing a flow of need satisfying goods and services from producer to customer or client.</a:t>
            </a:r>
          </a:p>
          <a:p>
            <a:pPr eaLnBrk="1" hangingPunct="1">
              <a:lnSpc>
                <a:spcPct val="80000"/>
              </a:lnSpc>
            </a:pPr>
            <a:r>
              <a:rPr lang="en-US" sz="1000" u="sng" dirty="0"/>
              <a:t>Pure subsistence economy</a:t>
            </a:r>
            <a:r>
              <a:rPr lang="en-US" sz="1000" dirty="0"/>
              <a:t>: when each family unit produces everything it consumes—there is no need to exchange goods and services and no marketing is involved.</a:t>
            </a:r>
          </a:p>
          <a:p>
            <a:pPr eaLnBrk="1" hangingPunct="1">
              <a:lnSpc>
                <a:spcPct val="80000"/>
              </a:lnSpc>
            </a:pPr>
            <a:r>
              <a:rPr lang="en-US" sz="1000" u="sng" dirty="0"/>
              <a:t>Macro-marketing</a:t>
            </a:r>
            <a:r>
              <a:rPr lang="en-US" sz="1000" dirty="0"/>
              <a:t>: a social process that directs an economy’s flow of goods and services from producers to consumers in a way that effectively matches supply and demand and accomplishes the objectives of society.</a:t>
            </a:r>
          </a:p>
          <a:p>
            <a:pPr eaLnBrk="1" hangingPunct="1">
              <a:lnSpc>
                <a:spcPct val="80000"/>
              </a:lnSpc>
            </a:pPr>
            <a:r>
              <a:rPr lang="en-US" sz="1000" u="sng" dirty="0"/>
              <a:t>Economies of scale</a:t>
            </a:r>
            <a:r>
              <a:rPr lang="en-US" sz="1000" dirty="0"/>
              <a:t>: as a company produces larger numbers of a particular product, the cost of each unit of the product goes down.</a:t>
            </a:r>
          </a:p>
          <a:p>
            <a:pPr eaLnBrk="1" hangingPunct="1">
              <a:lnSpc>
                <a:spcPct val="80000"/>
              </a:lnSpc>
            </a:pPr>
            <a:r>
              <a:rPr lang="en-US" sz="1000" u="sng" dirty="0"/>
              <a:t>Universal functions of marketing</a:t>
            </a:r>
            <a:r>
              <a:rPr lang="en-US" sz="1000" dirty="0"/>
              <a:t>: buying, selling, transporting, storing, standardization and grading, financing, risk taking, and market information.</a:t>
            </a:r>
          </a:p>
          <a:p>
            <a:pPr eaLnBrk="1" hangingPunct="1">
              <a:lnSpc>
                <a:spcPct val="80000"/>
              </a:lnSpc>
            </a:pPr>
            <a:r>
              <a:rPr lang="en-US" sz="1000" u="sng" dirty="0"/>
              <a:t>Buying function</a:t>
            </a:r>
            <a:r>
              <a:rPr lang="en-US" sz="1000" dirty="0"/>
              <a:t>: looking for and evaluating goods and services.</a:t>
            </a:r>
          </a:p>
          <a:p>
            <a:pPr eaLnBrk="1" hangingPunct="1">
              <a:lnSpc>
                <a:spcPct val="80000"/>
              </a:lnSpc>
            </a:pPr>
            <a:r>
              <a:rPr lang="en-US" sz="1000" u="sng" dirty="0"/>
              <a:t>Selling function</a:t>
            </a:r>
            <a:r>
              <a:rPr lang="en-US" sz="1000" dirty="0"/>
              <a:t>: promoting the product.</a:t>
            </a:r>
          </a:p>
          <a:p>
            <a:pPr eaLnBrk="1" hangingPunct="1">
              <a:lnSpc>
                <a:spcPct val="80000"/>
              </a:lnSpc>
            </a:pPr>
            <a:r>
              <a:rPr lang="en-US" sz="1000" u="sng" dirty="0"/>
              <a:t>Transporting function</a:t>
            </a:r>
            <a:r>
              <a:rPr lang="en-US" sz="1000" dirty="0"/>
              <a:t>: the movement of goods from one place to another.</a:t>
            </a:r>
          </a:p>
          <a:p>
            <a:pPr eaLnBrk="1" hangingPunct="1">
              <a:lnSpc>
                <a:spcPct val="80000"/>
              </a:lnSpc>
            </a:pPr>
            <a:r>
              <a:rPr lang="en-US" sz="1000" u="sng" dirty="0"/>
              <a:t>Storing function</a:t>
            </a:r>
            <a:r>
              <a:rPr lang="en-US" sz="1000" dirty="0"/>
              <a:t>: holding goods until customers need them.</a:t>
            </a:r>
          </a:p>
          <a:p>
            <a:pPr eaLnBrk="1" hangingPunct="1">
              <a:lnSpc>
                <a:spcPct val="80000"/>
              </a:lnSpc>
            </a:pPr>
            <a:r>
              <a:rPr lang="en-US" sz="1000" u="sng" dirty="0"/>
              <a:t>Standardization and grading</a:t>
            </a:r>
            <a:r>
              <a:rPr lang="en-US" sz="1000" dirty="0"/>
              <a:t>: sorting products according to size and quality.</a:t>
            </a:r>
          </a:p>
          <a:p>
            <a:pPr eaLnBrk="1" hangingPunct="1">
              <a:lnSpc>
                <a:spcPct val="80000"/>
              </a:lnSpc>
            </a:pPr>
            <a:r>
              <a:rPr lang="en-US" sz="1000" u="sng" dirty="0"/>
              <a:t>Financing</a:t>
            </a:r>
            <a:r>
              <a:rPr lang="en-US" sz="1000" dirty="0"/>
              <a:t>: the necessary cash and credit to produce, transport, store, promote, sell, and buy products.</a:t>
            </a:r>
          </a:p>
          <a:p>
            <a:pPr eaLnBrk="1" hangingPunct="1">
              <a:lnSpc>
                <a:spcPct val="80000"/>
              </a:lnSpc>
            </a:pPr>
            <a:r>
              <a:rPr lang="en-US" sz="1000" u="sng" dirty="0"/>
              <a:t>Risk taking</a:t>
            </a:r>
            <a:r>
              <a:rPr lang="en-US" sz="1000" dirty="0"/>
              <a:t>: bearing the uncertainties that are part of the marketing process.</a:t>
            </a:r>
          </a:p>
          <a:p>
            <a:pPr eaLnBrk="1" hangingPunct="1">
              <a:lnSpc>
                <a:spcPct val="80000"/>
              </a:lnSpc>
            </a:pPr>
            <a:r>
              <a:rPr lang="en-US" sz="1000" u="sng" dirty="0"/>
              <a:t>Market information function</a:t>
            </a:r>
            <a:r>
              <a:rPr lang="en-US" sz="1000" dirty="0"/>
              <a:t>: the collection, analysis, and distribution of all the information needed to plan, carry out, and control marketing activities, whether in the firm’s own neighborhood or in a market overseas.</a:t>
            </a:r>
          </a:p>
          <a:p>
            <a:pPr eaLnBrk="1" hangingPunct="1">
              <a:lnSpc>
                <a:spcPct val="80000"/>
              </a:lnSpc>
            </a:pPr>
            <a:r>
              <a:rPr lang="en-US" sz="1000" u="sng" dirty="0"/>
              <a:t>Intermediary</a:t>
            </a:r>
            <a:r>
              <a:rPr lang="en-US" sz="1000" dirty="0"/>
              <a:t>: someone who specializes in trade rather than production—plays a role in the exchange process.</a:t>
            </a:r>
          </a:p>
          <a:p>
            <a:pPr eaLnBrk="1" hangingPunct="1">
              <a:lnSpc>
                <a:spcPct val="80000"/>
              </a:lnSpc>
              <a:defRPr/>
            </a:pPr>
            <a:r>
              <a:rPr lang="en-US" sz="1000" u="sng" dirty="0"/>
              <a:t>Collaborators</a:t>
            </a:r>
            <a:r>
              <a:rPr lang="en-US" sz="1000" dirty="0"/>
              <a:t>: firms that facilitate or provide one or more of the marketing functions other than buying or selling.</a:t>
            </a:r>
            <a:endParaRPr lang="en-US" sz="1000" u="sng" dirty="0"/>
          </a:p>
          <a:p>
            <a:pPr eaLnBrk="1" hangingPunct="1">
              <a:lnSpc>
                <a:spcPct val="80000"/>
              </a:lnSpc>
              <a:defRPr/>
            </a:pPr>
            <a:r>
              <a:rPr lang="en-US" sz="1000" u="sng" dirty="0"/>
              <a:t>E-commerce</a:t>
            </a:r>
            <a:r>
              <a:rPr lang="en-US" sz="1000" dirty="0"/>
              <a:t>: exchanges between individuals or organizations—and activities that facilitate these exchanges—based on applications of information technology.</a:t>
            </a:r>
            <a:endParaRPr lang="en-US" sz="1000" u="sng" dirty="0"/>
          </a:p>
          <a:p>
            <a:pPr eaLnBrk="1" hangingPunct="1">
              <a:lnSpc>
                <a:spcPct val="80000"/>
              </a:lnSpc>
              <a:defRPr/>
            </a:pPr>
            <a:r>
              <a:rPr lang="en-US" sz="1000" u="sng" dirty="0"/>
              <a:t>Economic system</a:t>
            </a:r>
            <a:r>
              <a:rPr lang="en-US" sz="1000" dirty="0"/>
              <a:t>: the way an economy organizes to use scarce resources to produce goods and services and distribute them for consumption by various people and groups in the society.</a:t>
            </a:r>
          </a:p>
          <a:p>
            <a:pPr eaLnBrk="1" hangingPunct="1">
              <a:lnSpc>
                <a:spcPct val="80000"/>
              </a:lnSpc>
            </a:pPr>
            <a:endParaRPr lang="en-US" sz="1000" dirty="0"/>
          </a:p>
          <a:p>
            <a:pPr eaLnBrk="1" hangingPunct="1">
              <a:lnSpc>
                <a:spcPct val="80000"/>
              </a:lnSpc>
            </a:pPr>
            <a:endParaRPr lang="en-US" sz="1000" dirty="0"/>
          </a:p>
          <a:p>
            <a:pPr eaLnBrk="1" hangingPunct="1">
              <a:lnSpc>
                <a:spcPct val="80000"/>
              </a:lnSpc>
            </a:pPr>
            <a:endParaRPr lang="en-US" sz="1000" dirty="0"/>
          </a:p>
          <a:p>
            <a:pPr eaLnBrk="1" hangingPunct="1">
              <a:lnSpc>
                <a:spcPct val="80000"/>
              </a:lnSpc>
            </a:pPr>
            <a:endParaRPr lang="en-US" sz="1000" dirty="0"/>
          </a:p>
          <a:p>
            <a:pPr eaLnBrk="1" hangingPunct="1">
              <a:lnSpc>
                <a:spcPct val="80000"/>
              </a:lnSpc>
            </a:pPr>
            <a:endParaRPr lang="en-US" sz="1000" dirty="0"/>
          </a:p>
          <a:p>
            <a:pPr eaLnBrk="1" hangingPunct="1">
              <a:lnSpc>
                <a:spcPct val="80000"/>
              </a:lnSpc>
            </a:pPr>
            <a:endParaRPr lang="en-US" sz="1000" dirty="0"/>
          </a:p>
          <a:p>
            <a:pPr eaLnBrk="1" hangingPunct="1">
              <a:lnSpc>
                <a:spcPct val="80000"/>
              </a:lnSpc>
            </a:pPr>
            <a:endParaRPr lang="en-US" sz="1000" dirty="0"/>
          </a:p>
          <a:p>
            <a:pPr eaLnBrk="1" hangingPunct="1">
              <a:lnSpc>
                <a:spcPct val="80000"/>
              </a:lnSpc>
            </a:pPr>
            <a:endParaRPr lang="en-US" sz="1000" dirty="0"/>
          </a:p>
          <a:p>
            <a:pPr eaLnBrk="1" hangingPunct="1">
              <a:lnSpc>
                <a:spcPct val="80000"/>
              </a:lnSpc>
            </a:pPr>
            <a:endParaRPr lang="en-US" sz="1000" dirty="0"/>
          </a:p>
          <a:p>
            <a:pPr eaLnBrk="1" hangingPunct="1">
              <a:lnSpc>
                <a:spcPct val="80000"/>
              </a:lnSpc>
            </a:pPr>
            <a:endParaRPr lang="en-US" sz="1000" dirty="0"/>
          </a:p>
          <a:p>
            <a:pPr eaLnBrk="1" hangingPunct="1">
              <a:lnSpc>
                <a:spcPct val="80000"/>
              </a:lnSpc>
            </a:pPr>
            <a:endParaRPr lang="en-US" sz="1000" dirty="0"/>
          </a:p>
        </p:txBody>
      </p:sp>
      <p:sp>
        <p:nvSpPr>
          <p:cNvPr id="95237" name="Text Box 3"/>
          <p:cNvSpPr txBox="1">
            <a:spLocks noChangeArrowheads="1"/>
          </p:cNvSpPr>
          <p:nvPr/>
        </p:nvSpPr>
        <p:spPr bwMode="auto">
          <a:xfrm>
            <a:off x="4389438" y="401638"/>
            <a:ext cx="2436812"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a:t>This slide refers to boldfaced terms appearing in Chapter 1.</a:t>
            </a:r>
          </a:p>
        </p:txBody>
      </p:sp>
    </p:spTree>
    <p:extLst>
      <p:ext uri="{BB962C8B-B14F-4D97-AF65-F5344CB8AC3E}">
        <p14:creationId xmlns:p14="http://schemas.microsoft.com/office/powerpoint/2010/main" val="12907412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2"/>
          <p:cNvSpPr>
            <a:spLocks noGrp="1" noRot="1" noChangeAspect="1" noChangeArrowheads="1" noTextEdit="1"/>
          </p:cNvSpPr>
          <p:nvPr>
            <p:ph type="sldImg"/>
          </p:nvPr>
        </p:nvSpPr>
        <p:spPr>
          <a:xfrm>
            <a:off x="522288" y="549275"/>
            <a:ext cx="3216275" cy="2413000"/>
          </a:xfrm>
          <a:ln/>
        </p:spPr>
      </p:sp>
      <p:sp>
        <p:nvSpPr>
          <p:cNvPr id="96260" name="Rectangle 3"/>
          <p:cNvSpPr>
            <a:spLocks noGrp="1" noChangeArrowheads="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defRPr/>
            </a:pPr>
            <a:r>
              <a:rPr lang="en-US" sz="1050" b="1" dirty="0"/>
              <a:t>Summary Overview</a:t>
            </a:r>
          </a:p>
          <a:p>
            <a:pPr eaLnBrk="1" hangingPunct="1">
              <a:lnSpc>
                <a:spcPct val="80000"/>
              </a:lnSpc>
              <a:defRPr/>
            </a:pPr>
            <a:r>
              <a:rPr lang="en-US" sz="1050" dirty="0"/>
              <a:t>These are additional key terms. </a:t>
            </a:r>
          </a:p>
          <a:p>
            <a:pPr eaLnBrk="1" hangingPunct="1">
              <a:lnSpc>
                <a:spcPct val="80000"/>
              </a:lnSpc>
              <a:defRPr/>
            </a:pPr>
            <a:endParaRPr lang="en-US" sz="1050" dirty="0"/>
          </a:p>
          <a:p>
            <a:pPr eaLnBrk="1" hangingPunct="1">
              <a:lnSpc>
                <a:spcPct val="80000"/>
              </a:lnSpc>
              <a:defRPr/>
            </a:pPr>
            <a:r>
              <a:rPr lang="en-US" sz="1050" b="1" dirty="0"/>
              <a:t>Key Issues</a:t>
            </a:r>
          </a:p>
          <a:p>
            <a:pPr marL="0" marR="0" indent="0" algn="l" defTabSz="914400" rtl="0" eaLnBrk="1" fontAlgn="base" latinLnBrk="0" hangingPunct="1">
              <a:lnSpc>
                <a:spcPct val="80000"/>
              </a:lnSpc>
              <a:spcBef>
                <a:spcPct val="30000"/>
              </a:spcBef>
              <a:spcAft>
                <a:spcPct val="0"/>
              </a:spcAft>
              <a:buClrTx/>
              <a:buSzTx/>
              <a:buFontTx/>
              <a:buNone/>
              <a:tabLst/>
              <a:defRPr/>
            </a:pPr>
            <a:r>
              <a:rPr lang="en-US" sz="1050" u="sng" dirty="0"/>
              <a:t>Command economy</a:t>
            </a:r>
            <a:r>
              <a:rPr lang="en-US" sz="1050" dirty="0"/>
              <a:t>: government officials decide what and how much is to be produced and distributed by whom, when, to whom, and why.</a:t>
            </a:r>
            <a:endParaRPr lang="en-US" sz="1050" u="sng" dirty="0"/>
          </a:p>
          <a:p>
            <a:pPr eaLnBrk="1" hangingPunct="1">
              <a:lnSpc>
                <a:spcPct val="80000"/>
              </a:lnSpc>
              <a:defRPr/>
            </a:pPr>
            <a:r>
              <a:rPr lang="en-US" sz="1050" u="sng" dirty="0"/>
              <a:t>Market-directed economy</a:t>
            </a:r>
            <a:r>
              <a:rPr lang="en-US" sz="1050" dirty="0"/>
              <a:t>: the individual decisions of the many producers and consumers make the macro-level decisions for the whole economy.</a:t>
            </a:r>
            <a:endParaRPr lang="en-US" sz="1050" u="sng" dirty="0"/>
          </a:p>
          <a:p>
            <a:pPr eaLnBrk="1" hangingPunct="1">
              <a:lnSpc>
                <a:spcPct val="80000"/>
              </a:lnSpc>
              <a:defRPr/>
            </a:pPr>
            <a:r>
              <a:rPr lang="en-US" sz="1050" u="sng" dirty="0"/>
              <a:t>Simple trade era</a:t>
            </a:r>
            <a:r>
              <a:rPr lang="en-US" sz="1050" dirty="0"/>
              <a:t>: a time when families traded or sold their “surplus” output to local distributors.</a:t>
            </a:r>
            <a:endParaRPr lang="en-US" sz="1050" u="sng" dirty="0"/>
          </a:p>
          <a:p>
            <a:pPr eaLnBrk="1" hangingPunct="1">
              <a:lnSpc>
                <a:spcPct val="80000"/>
              </a:lnSpc>
              <a:defRPr/>
            </a:pPr>
            <a:r>
              <a:rPr lang="en-US" sz="1050" u="sng" dirty="0"/>
              <a:t>Production era</a:t>
            </a:r>
            <a:r>
              <a:rPr lang="en-US" sz="1050" dirty="0"/>
              <a:t>: a time when a company focuses on production of a few specific products—perhaps because few of these products are available in the market.</a:t>
            </a:r>
            <a:endParaRPr lang="en-US" sz="1050" u="sng" dirty="0"/>
          </a:p>
          <a:p>
            <a:pPr eaLnBrk="1" hangingPunct="1">
              <a:lnSpc>
                <a:spcPct val="80000"/>
              </a:lnSpc>
              <a:defRPr/>
            </a:pPr>
            <a:r>
              <a:rPr lang="en-US" sz="1050" u="sng" dirty="0"/>
              <a:t>Sales era</a:t>
            </a:r>
            <a:r>
              <a:rPr lang="en-US" sz="1050" dirty="0"/>
              <a:t>: a time when a company emphasizes selling because of increased competition.</a:t>
            </a:r>
            <a:endParaRPr lang="en-US" sz="1050" u="sng" dirty="0"/>
          </a:p>
          <a:p>
            <a:pPr eaLnBrk="1" hangingPunct="1">
              <a:lnSpc>
                <a:spcPct val="80000"/>
              </a:lnSpc>
              <a:defRPr/>
            </a:pPr>
            <a:r>
              <a:rPr lang="en-US" sz="1050" u="sng" dirty="0"/>
              <a:t>Marketing department era</a:t>
            </a:r>
            <a:r>
              <a:rPr lang="en-US" sz="1050" dirty="0"/>
              <a:t>: a time when all marketing activities are brought under the control of one department to improve short-run policy planning and to try to integrate the firm’s activities.</a:t>
            </a:r>
            <a:endParaRPr lang="en-US" sz="1050" u="sng" dirty="0"/>
          </a:p>
          <a:p>
            <a:pPr eaLnBrk="1" hangingPunct="1">
              <a:lnSpc>
                <a:spcPct val="80000"/>
              </a:lnSpc>
              <a:defRPr/>
            </a:pPr>
            <a:r>
              <a:rPr lang="en-US" sz="1050" u="sng" dirty="0"/>
              <a:t>Marketing company era</a:t>
            </a:r>
            <a:r>
              <a:rPr lang="en-US" sz="1050" dirty="0"/>
              <a:t>: a time when, in addition to short-run marketing planning, marketing people develop long-range plans—sometimes five or more years ahead—and the whole company effort is guided by the marketing concept.</a:t>
            </a:r>
            <a:endParaRPr lang="en-US" sz="1050" u="sng" dirty="0"/>
          </a:p>
          <a:p>
            <a:pPr eaLnBrk="1" hangingPunct="1">
              <a:lnSpc>
                <a:spcPct val="80000"/>
              </a:lnSpc>
              <a:defRPr/>
            </a:pPr>
            <a:r>
              <a:rPr lang="en-US" sz="1050" u="sng" dirty="0"/>
              <a:t>Marketing concept</a:t>
            </a:r>
            <a:r>
              <a:rPr lang="en-US" sz="1050" dirty="0"/>
              <a:t>: means an organization aims all its efforts at satisfying its customers—at a profit.</a:t>
            </a:r>
            <a:endParaRPr lang="en-US" sz="1050" u="sng" dirty="0"/>
          </a:p>
          <a:p>
            <a:pPr eaLnBrk="1" hangingPunct="1">
              <a:lnSpc>
                <a:spcPct val="80000"/>
              </a:lnSpc>
              <a:defRPr/>
            </a:pPr>
            <a:r>
              <a:rPr lang="en-US" sz="1050" u="sng" dirty="0"/>
              <a:t>Production orientation</a:t>
            </a:r>
            <a:r>
              <a:rPr lang="en-US" sz="1050" dirty="0"/>
              <a:t>: when managers make whatever products are easy to produce and then try to sell them.</a:t>
            </a:r>
            <a:endParaRPr lang="en-US" sz="1050" u="sng" dirty="0"/>
          </a:p>
          <a:p>
            <a:pPr eaLnBrk="1" hangingPunct="1">
              <a:lnSpc>
                <a:spcPct val="80000"/>
              </a:lnSpc>
              <a:defRPr/>
            </a:pPr>
            <a:r>
              <a:rPr lang="en-US" sz="1050" u="sng" dirty="0"/>
              <a:t>Marketing orientation</a:t>
            </a:r>
            <a:r>
              <a:rPr lang="en-US" sz="1050" dirty="0"/>
              <a:t>: means trying to carry out the marketing concept (try to offer customers what they need).</a:t>
            </a:r>
            <a:endParaRPr lang="en-US" sz="1050" u="sng" dirty="0"/>
          </a:p>
          <a:p>
            <a:pPr marL="0" marR="0" indent="0" algn="l" defTabSz="914400" rtl="0" eaLnBrk="1" fontAlgn="base" latinLnBrk="0" hangingPunct="1">
              <a:lnSpc>
                <a:spcPct val="80000"/>
              </a:lnSpc>
              <a:spcBef>
                <a:spcPct val="30000"/>
              </a:spcBef>
              <a:spcAft>
                <a:spcPct val="0"/>
              </a:spcAft>
              <a:buClrTx/>
              <a:buSzTx/>
              <a:buFontTx/>
              <a:buNone/>
              <a:tabLst/>
              <a:defRPr/>
            </a:pPr>
            <a:r>
              <a:rPr lang="en-US" sz="1050" u="sng" dirty="0"/>
              <a:t>Marketing metrics</a:t>
            </a:r>
            <a:r>
              <a:rPr lang="en-US" sz="1050" dirty="0"/>
              <a:t>: numeric data that allow marketing managers to evaluate performance, often against a set target</a:t>
            </a:r>
            <a:r>
              <a:rPr lang="en-US" sz="1050" baseline="0" dirty="0"/>
              <a:t> or goal</a:t>
            </a:r>
            <a:r>
              <a:rPr lang="en-US" sz="1050" dirty="0"/>
              <a:t>.</a:t>
            </a:r>
            <a:endParaRPr lang="en-US" sz="1050" u="sng" dirty="0"/>
          </a:p>
          <a:p>
            <a:pPr eaLnBrk="1" hangingPunct="1">
              <a:lnSpc>
                <a:spcPct val="80000"/>
              </a:lnSpc>
              <a:defRPr/>
            </a:pPr>
            <a:r>
              <a:rPr lang="en-US" sz="1050" u="sng" dirty="0"/>
              <a:t>Triple</a:t>
            </a:r>
            <a:r>
              <a:rPr lang="en-US" sz="1050" u="sng" baseline="0" dirty="0"/>
              <a:t> bottom line:</a:t>
            </a:r>
            <a:r>
              <a:rPr lang="en-US" sz="1050" u="none" baseline="0" dirty="0"/>
              <a:t> </a:t>
            </a:r>
            <a:r>
              <a:rPr lang="en-US" sz="1200" kern="1200" dirty="0">
                <a:solidFill>
                  <a:schemeClr val="tx1"/>
                </a:solidFill>
                <a:latin typeface="Arial" charset="0"/>
                <a:ea typeface="+mn-ea"/>
                <a:cs typeface="Arial" charset="0"/>
              </a:rPr>
              <a:t>measures an organization’s economic, social, and environmental outcomes</a:t>
            </a:r>
            <a:endParaRPr lang="en-US" sz="1050" u="sng" dirty="0"/>
          </a:p>
          <a:p>
            <a:pPr marL="0" marR="0" indent="0" algn="l" defTabSz="914400" rtl="0" eaLnBrk="1" fontAlgn="base" latinLnBrk="0" hangingPunct="1">
              <a:lnSpc>
                <a:spcPct val="80000"/>
              </a:lnSpc>
              <a:spcBef>
                <a:spcPct val="30000"/>
              </a:spcBef>
              <a:spcAft>
                <a:spcPct val="0"/>
              </a:spcAft>
              <a:buClrTx/>
              <a:buSzTx/>
              <a:buFontTx/>
              <a:buNone/>
              <a:tabLst/>
              <a:defRPr/>
            </a:pPr>
            <a:r>
              <a:rPr lang="en-US" sz="1050" u="sng" dirty="0"/>
              <a:t>Customer value</a:t>
            </a:r>
            <a:r>
              <a:rPr lang="en-US" sz="1050" dirty="0"/>
              <a:t>: the difference between the benefits a customer sees from a market offering and the costs of obtaining these benefits. </a:t>
            </a:r>
            <a:endParaRPr lang="en-US" sz="1050" u="sng" dirty="0"/>
          </a:p>
          <a:p>
            <a:pPr eaLnBrk="1" hangingPunct="1">
              <a:lnSpc>
                <a:spcPct val="80000"/>
              </a:lnSpc>
              <a:defRPr/>
            </a:pPr>
            <a:r>
              <a:rPr lang="en-US" sz="1050" u="sng" dirty="0"/>
              <a:t>Micro-macro dilemma</a:t>
            </a:r>
            <a:r>
              <a:rPr lang="en-US" sz="1050" dirty="0"/>
              <a:t>: what is “good” for some firms and consumers may not be good for society as a whole.</a:t>
            </a:r>
            <a:endParaRPr lang="en-US" sz="1050" u="sng" dirty="0"/>
          </a:p>
          <a:p>
            <a:pPr eaLnBrk="1" hangingPunct="1">
              <a:lnSpc>
                <a:spcPct val="80000"/>
              </a:lnSpc>
              <a:defRPr/>
            </a:pPr>
            <a:r>
              <a:rPr lang="en-US" sz="1050" u="sng" dirty="0"/>
              <a:t>Social responsibility</a:t>
            </a:r>
            <a:r>
              <a:rPr lang="en-US" sz="1050" dirty="0"/>
              <a:t>: a firm’s obligation to improve its positive effects on society and reduce its negative effects.</a:t>
            </a:r>
            <a:endParaRPr lang="en-US" sz="1050" u="sng" dirty="0"/>
          </a:p>
          <a:p>
            <a:pPr eaLnBrk="1" hangingPunct="1">
              <a:lnSpc>
                <a:spcPct val="80000"/>
              </a:lnSpc>
              <a:defRPr/>
            </a:pPr>
            <a:r>
              <a:rPr lang="en-US" sz="1050" u="sng" dirty="0"/>
              <a:t>Marketing ethics</a:t>
            </a:r>
            <a:r>
              <a:rPr lang="en-US" sz="1050" dirty="0"/>
              <a:t>: the moral standards that guide marketing decisions and actions.</a:t>
            </a:r>
            <a:endParaRPr lang="en-US" sz="1050" u="sng" dirty="0"/>
          </a:p>
          <a:p>
            <a:pPr eaLnBrk="1" hangingPunct="1">
              <a:lnSpc>
                <a:spcPct val="80000"/>
              </a:lnSpc>
              <a:defRPr/>
            </a:pPr>
            <a:endParaRPr lang="en-US" sz="1050" dirty="0"/>
          </a:p>
          <a:p>
            <a:pPr eaLnBrk="1" hangingPunct="1">
              <a:lnSpc>
                <a:spcPct val="80000"/>
              </a:lnSpc>
              <a:defRPr/>
            </a:pPr>
            <a:endParaRPr lang="en-US" sz="1050" dirty="0">
              <a:latin typeface="Times New Roman" pitchFamily="18" charset="0"/>
              <a:cs typeface="Times New Roman" pitchFamily="18" charset="0"/>
            </a:endParaRPr>
          </a:p>
        </p:txBody>
      </p:sp>
      <p:sp>
        <p:nvSpPr>
          <p:cNvPr id="96261" name="Text Box 3"/>
          <p:cNvSpPr txBox="1">
            <a:spLocks noChangeArrowheads="1"/>
          </p:cNvSpPr>
          <p:nvPr/>
        </p:nvSpPr>
        <p:spPr bwMode="auto">
          <a:xfrm>
            <a:off x="4389438" y="401638"/>
            <a:ext cx="2436812"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a:t>This slide refers to boldfaced terms appearing in Chapter 1.</a:t>
            </a:r>
          </a:p>
        </p:txBody>
      </p:sp>
    </p:spTree>
    <p:extLst>
      <p:ext uri="{BB962C8B-B14F-4D97-AF65-F5344CB8AC3E}">
        <p14:creationId xmlns:p14="http://schemas.microsoft.com/office/powerpoint/2010/main" val="812678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Isosceles Triangle 3"/>
          <p:cNvSpPr/>
          <p:nvPr/>
        </p:nvSpPr>
        <p:spPr>
          <a:xfrm rot="16200000">
            <a:off x="7550151" y="5296693"/>
            <a:ext cx="1893887" cy="1293812"/>
          </a:xfrm>
          <a:prstGeom prst="triangle">
            <a:avLst>
              <a:gd name="adj" fmla="val 51323"/>
            </a:avLst>
          </a:prstGeom>
          <a:solidFill>
            <a:srgbClr val="C00000"/>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5486400" y="776288"/>
            <a:ext cx="3117056" cy="1470025"/>
          </a:xfrm>
        </p:spPr>
        <p:txBody>
          <a:bodyPr wrap="square" lIns="91440" tIns="45720" rIns="91440" bIns="45720" numCol="1" anchor="b" anchorCtr="0" compatLnSpc="1">
            <a:prstTxWarp prst="textNoShape">
              <a:avLst/>
            </a:prstTxWarp>
          </a:bodyPr>
          <a:lstStyle>
            <a:lvl1pPr>
              <a:defRPr lang="en-US" sz="4400" dirty="0">
                <a:ln>
                  <a:noFill/>
                </a:ln>
                <a:effectLst>
                  <a:outerShdw blurRad="38100" dist="38100" dir="2700000" algn="tl">
                    <a:srgbClr val="000000"/>
                  </a:outerShdw>
                </a:effectLst>
              </a:defRPr>
            </a:lvl1pPr>
          </a:lstStyle>
          <a:p>
            <a:pPr lvl="0"/>
            <a:r>
              <a:rPr lang="en-US"/>
              <a:t>Click to edit Master title style</a:t>
            </a:r>
            <a:endParaRPr lang="en-US" dirty="0"/>
          </a:p>
        </p:txBody>
      </p:sp>
      <p:sp>
        <p:nvSpPr>
          <p:cNvPr id="9" name="Subtitle 8"/>
          <p:cNvSpPr>
            <a:spLocks noGrp="1"/>
          </p:cNvSpPr>
          <p:nvPr>
            <p:ph type="subTitle" idx="1"/>
          </p:nvPr>
        </p:nvSpPr>
        <p:spPr>
          <a:xfrm>
            <a:off x="5486400" y="2250280"/>
            <a:ext cx="3117056" cy="1752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65087" indent="0">
              <a:buNone/>
              <a:defRPr lang="en-US" dirty="0">
                <a:ln>
                  <a:noFill/>
                </a:ln>
                <a:solidFill>
                  <a:srgbClr val="FFFFFF"/>
                </a:solidFill>
              </a:defRPr>
            </a:lvl1pPr>
          </a:lstStyle>
          <a:p>
            <a:pPr lvl="0"/>
            <a:r>
              <a:rPr lang="en-US" dirty="0"/>
              <a:t>Click to edit Master subtitle style</a:t>
            </a:r>
          </a:p>
        </p:txBody>
      </p:sp>
      <p:sp>
        <p:nvSpPr>
          <p:cNvPr id="6" name="Date Placeholder 27"/>
          <p:cNvSpPr>
            <a:spLocks noGrp="1"/>
          </p:cNvSpPr>
          <p:nvPr>
            <p:ph type="dt" sz="half" idx="10"/>
          </p:nvPr>
        </p:nvSpPr>
        <p:spPr>
          <a:xfrm>
            <a:off x="1371600" y="6011863"/>
            <a:ext cx="5791200" cy="365125"/>
          </a:xfrm>
        </p:spPr>
        <p:txBody>
          <a:bodyPr tIns="0" bIns="0" anchor="t"/>
          <a:lstStyle>
            <a:lvl1pPr algn="r">
              <a:defRPr sz="1000"/>
            </a:lvl1pPr>
          </a:lstStyle>
          <a:p>
            <a:pPr>
              <a:defRPr/>
            </a:pPr>
            <a:fld id="{6EB6C1F4-09DF-4CBD-8AE7-DAA002C80D99}" type="datetimeFigureOut">
              <a:rPr lang="en-US" smtClean="0"/>
              <a:pPr>
                <a:defRPr/>
              </a:pPr>
              <a:t>2/22/2018</a:t>
            </a:fld>
            <a:endParaRPr lang="en-US"/>
          </a:p>
        </p:txBody>
      </p:sp>
      <p:sp>
        <p:nvSpPr>
          <p:cNvPr id="7" name="Footer Placeholder 16"/>
          <p:cNvSpPr>
            <a:spLocks noGrp="1"/>
          </p:cNvSpPr>
          <p:nvPr>
            <p:ph type="ftr" sz="quarter" idx="11"/>
          </p:nvPr>
        </p:nvSpPr>
        <p:spPr>
          <a:xfrm>
            <a:off x="1371600" y="5649913"/>
            <a:ext cx="5791200" cy="365125"/>
          </a:xfrm>
        </p:spPr>
        <p:txBody>
          <a:bodyPr tIns="0" bIns="0"/>
          <a:lstStyle>
            <a:lvl1pPr algn="r">
              <a:defRPr sz="1100"/>
            </a:lvl1pPr>
          </a:lstStyle>
          <a:p>
            <a:pPr>
              <a:defRPr/>
            </a:pPr>
            <a:endParaRPr lang="en-US"/>
          </a:p>
        </p:txBody>
      </p:sp>
      <p:sp>
        <p:nvSpPr>
          <p:cNvPr id="10" name="Slide Number Placeholder 28"/>
          <p:cNvSpPr>
            <a:spLocks noGrp="1"/>
          </p:cNvSpPr>
          <p:nvPr>
            <p:ph type="sldNum" sz="quarter" idx="12"/>
          </p:nvPr>
        </p:nvSpPr>
        <p:spPr>
          <a:xfrm>
            <a:off x="8391525" y="5753100"/>
            <a:ext cx="503238" cy="365125"/>
          </a:xfrm>
        </p:spPr>
        <p:txBody>
          <a:bodyPr anchor="ctr"/>
          <a:lstStyle>
            <a:lvl1pPr algn="ctr">
              <a:defRPr sz="1300">
                <a:solidFill>
                  <a:srgbClr val="FFFFFF"/>
                </a:solidFill>
              </a:defRPr>
            </a:lvl1pPr>
          </a:lstStyle>
          <a:p>
            <a:pPr>
              <a:defRPr/>
            </a:pPr>
            <a:fld id="{2E154F38-8ABF-43EF-A45A-89B6A2650F04}" type="slidenum">
              <a:rPr lang="en-US" smtClean="0"/>
              <a:pPr>
                <a:defRPr/>
              </a:pPr>
              <a:t>‹#›</a:t>
            </a:fld>
            <a:endParaRPr lang="en-US"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9915"/>
            <a:ext cx="4108915" cy="5257800"/>
          </a:xfrm>
          <a:prstGeom prst="rect">
            <a:avLst/>
          </a:prstGeom>
          <a:ln w="38100">
            <a:solidFill>
              <a:srgbClr val="C00000"/>
            </a:solidFill>
          </a:ln>
          <a:effectLst>
            <a:reflection blurRad="6350" stA="52000" endA="300" endPos="35000" dir="5400000" sy="-100000" algn="bl" rotWithShape="0"/>
          </a:effectLst>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Tree>
    <p:extLst>
      <p:ext uri="{BB962C8B-B14F-4D97-AF65-F5344CB8AC3E}">
        <p14:creationId xmlns:p14="http://schemas.microsoft.com/office/powerpoint/2010/main" val="1440840437"/>
      </p:ext>
    </p:extLst>
  </p:cSld>
  <p:clrMapOvr>
    <a:masterClrMapping/>
  </p:clrMapOvr>
  <p:transition>
    <p:pull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idx="1"/>
          </p:nvPr>
        </p:nvSpPr>
        <p:spPr>
          <a:xfrm>
            <a:off x="457200" y="1882808"/>
            <a:ext cx="8229600" cy="4572000"/>
          </a:xfrm>
        </p:spPr>
        <p:txBody>
          <a:bodyPr/>
          <a:lstStyle>
            <a:lvl1pPr>
              <a:buClr>
                <a:srgbClr val="FFD875"/>
              </a:buClr>
              <a:buSzPct val="101000"/>
              <a:defRPr>
                <a:solidFill>
                  <a:schemeClr val="tx1"/>
                </a:solidFill>
              </a:defRPr>
            </a:lvl1pPr>
            <a:lvl2pPr>
              <a:buClr>
                <a:srgbClr val="FFD875"/>
              </a:buClr>
              <a:buSzPct val="101000"/>
              <a:defRPr>
                <a:solidFill>
                  <a:schemeClr val="tx1"/>
                </a:solidFill>
              </a:defRPr>
            </a:lvl2pPr>
            <a:lvl3pPr>
              <a:buClr>
                <a:srgbClr val="FFD875"/>
              </a:buClr>
              <a:buSzPct val="101000"/>
              <a:defRPr>
                <a:solidFill>
                  <a:schemeClr val="tx1"/>
                </a:solidFill>
              </a:defRPr>
            </a:lvl3pPr>
            <a:lvl4pPr>
              <a:buClr>
                <a:srgbClr val="FFD875"/>
              </a:buClr>
              <a:buSzPct val="101000"/>
              <a:defRPr>
                <a:solidFill>
                  <a:schemeClr val="tx1"/>
                </a:solidFill>
              </a:defRPr>
            </a:lvl4pPr>
            <a:lvl5pPr>
              <a:buClr>
                <a:srgbClr val="FFD875"/>
              </a:buClr>
              <a:buSzPct val="101000"/>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791075" y="6480175"/>
            <a:ext cx="2133600" cy="301625"/>
          </a:xfrm>
        </p:spPr>
        <p:txBody>
          <a:bodyPr/>
          <a:lstStyle>
            <a:lvl1pPr>
              <a:defRPr/>
            </a:lvl1pPr>
          </a:lstStyle>
          <a:p>
            <a:pPr>
              <a:defRPr/>
            </a:pPr>
            <a:fld id="{DF42D086-5DC0-413A-B272-7DA69D96D17F}" type="datetimeFigureOut">
              <a:rPr lang="en-US" smtClean="0"/>
              <a:pPr>
                <a:defRPr/>
              </a:pPr>
              <a:t>2/22/2018</a:t>
            </a:fld>
            <a:endParaRPr lang="en-US"/>
          </a:p>
        </p:txBody>
      </p:sp>
      <p:sp>
        <p:nvSpPr>
          <p:cNvPr id="5" name="Footer Placeholder 4"/>
          <p:cNvSpPr>
            <a:spLocks noGrp="1"/>
          </p:cNvSpPr>
          <p:nvPr>
            <p:ph type="ftr" sz="quarter" idx="11"/>
          </p:nvPr>
        </p:nvSpPr>
        <p:spPr>
          <a:xfrm>
            <a:off x="457200" y="6481763"/>
            <a:ext cx="4259263" cy="300037"/>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DB7D8D0-F5AA-4068-A8E0-648E31EA60FF}" type="slidenum">
              <a:rPr lang="en-US" smtClean="0"/>
              <a:pPr>
                <a:defRPr/>
              </a:pPr>
              <a:t>‹#›</a:t>
            </a:fld>
            <a:endParaRPr lang="en-US" dirty="0"/>
          </a:p>
        </p:txBody>
      </p:sp>
    </p:spTree>
    <p:extLst>
      <p:ext uri="{BB962C8B-B14F-4D97-AF65-F5344CB8AC3E}">
        <p14:creationId xmlns:p14="http://schemas.microsoft.com/office/powerpoint/2010/main" val="155652758"/>
      </p:ext>
    </p:extLst>
  </p:cSld>
  <p:clrMapOvr>
    <a:masterClrMapping/>
  </p:clrMapOvr>
  <p:transition>
    <p:pull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0B993F26-E888-43EB-8A92-1322FEEAEF5E}" type="datetimeFigureOut">
              <a:rPr lang="en-US" smtClean="0"/>
              <a:pPr>
                <a:defRPr/>
              </a:pPr>
              <a:t>2/22/2018</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5BE45B4C-E98B-4FD5-BEC2-5EC35954D6A1}" type="slidenum">
              <a:rPr lang="en-US" smtClean="0"/>
              <a:pPr>
                <a:defRPr/>
              </a:pPr>
              <a:t>‹#›</a:t>
            </a:fld>
            <a:endParaRPr lang="en-US" dirty="0"/>
          </a:p>
        </p:txBody>
      </p:sp>
    </p:spTree>
    <p:extLst>
      <p:ext uri="{BB962C8B-B14F-4D97-AF65-F5344CB8AC3E}">
        <p14:creationId xmlns:p14="http://schemas.microsoft.com/office/powerpoint/2010/main" val="4023859055"/>
      </p:ext>
    </p:extLst>
  </p:cSld>
  <p:clrMapOvr>
    <a:masterClrMapping/>
  </p:clrMapOvr>
  <p:transition>
    <p:pull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lang="en-US"/>
              <a:t>Click to edit Master title style</a:t>
            </a:r>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791075" y="6481763"/>
            <a:ext cx="2130425" cy="301625"/>
          </a:xfrm>
        </p:spPr>
        <p:txBody>
          <a:bodyPr/>
          <a:lstStyle>
            <a:lvl1pPr>
              <a:defRPr/>
            </a:lvl1pPr>
          </a:lstStyle>
          <a:p>
            <a:pPr>
              <a:defRPr/>
            </a:pPr>
            <a:fld id="{CD849EC5-60F3-4C5A-90C8-440F8540E325}" type="datetimeFigureOut">
              <a:rPr lang="en-US" smtClean="0"/>
              <a:pPr>
                <a:defRPr/>
              </a:pPr>
              <a:t>2/22/2018</a:t>
            </a:fld>
            <a:endParaRPr lang="en-US"/>
          </a:p>
        </p:txBody>
      </p:sp>
      <p:sp>
        <p:nvSpPr>
          <p:cNvPr id="8" name="Footer Placeholder 7"/>
          <p:cNvSpPr>
            <a:spLocks noGrp="1"/>
          </p:cNvSpPr>
          <p:nvPr>
            <p:ph type="ftr" sz="quarter" idx="11"/>
          </p:nvPr>
        </p:nvSpPr>
        <p:spPr>
          <a:xfrm>
            <a:off x="457200" y="6481763"/>
            <a:ext cx="4260850" cy="301625"/>
          </a:xfrm>
        </p:spPr>
        <p:txBody>
          <a:bodyPr/>
          <a:lstStyle>
            <a:lvl1pPr>
              <a:defRPr/>
            </a:lvl1pPr>
          </a:lstStyle>
          <a:p>
            <a:pPr>
              <a:defRPr/>
            </a:pPr>
            <a:endParaRPr lang="en-US"/>
          </a:p>
        </p:txBody>
      </p:sp>
      <p:sp>
        <p:nvSpPr>
          <p:cNvPr id="9" name="Slide Number Placeholder 8"/>
          <p:cNvSpPr>
            <a:spLocks noGrp="1"/>
          </p:cNvSpPr>
          <p:nvPr>
            <p:ph type="sldNum" sz="quarter" idx="12"/>
          </p:nvPr>
        </p:nvSpPr>
        <p:spPr>
          <a:xfrm>
            <a:off x="7589838" y="6483350"/>
            <a:ext cx="503237" cy="301625"/>
          </a:xfrm>
        </p:spPr>
        <p:txBody>
          <a:bodyPr/>
          <a:lstStyle>
            <a:lvl1pPr algn="ctr">
              <a:defRPr/>
            </a:lvl1pPr>
          </a:lstStyle>
          <a:p>
            <a:pPr>
              <a:defRPr/>
            </a:pPr>
            <a:fld id="{686C0DCD-5B8F-4D42-AF65-0B5A729FF64F}" type="slidenum">
              <a:rPr lang="en-US" smtClean="0"/>
              <a:pPr>
                <a:defRPr/>
              </a:pPr>
              <a:t>‹#›</a:t>
            </a:fld>
            <a:endParaRPr lang="en-US" dirty="0"/>
          </a:p>
        </p:txBody>
      </p:sp>
    </p:spTree>
    <p:extLst>
      <p:ext uri="{BB962C8B-B14F-4D97-AF65-F5344CB8AC3E}">
        <p14:creationId xmlns:p14="http://schemas.microsoft.com/office/powerpoint/2010/main" val="29718068"/>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Date Placeholder 13"/>
          <p:cNvSpPr>
            <a:spLocks noGrp="1"/>
          </p:cNvSpPr>
          <p:nvPr>
            <p:ph type="dt" sz="half" idx="10"/>
          </p:nvPr>
        </p:nvSpPr>
        <p:spPr/>
        <p:txBody>
          <a:bodyPr/>
          <a:lstStyle>
            <a:lvl1pPr>
              <a:defRPr/>
            </a:lvl1pPr>
          </a:lstStyle>
          <a:p>
            <a:pPr>
              <a:defRPr/>
            </a:pPr>
            <a:fld id="{35EB01FA-C711-4C95-9DE8-DAA32828A876}" type="datetimeFigureOut">
              <a:rPr lang="en-US" smtClean="0"/>
              <a:pPr>
                <a:defRPr/>
              </a:pPr>
              <a:t>2/22/2018</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AE227FD5-93E8-49E8-A241-82B098253DA1}" type="slidenum">
              <a:rPr lang="en-US" smtClean="0"/>
              <a:pPr>
                <a:defRPr/>
              </a:pPr>
              <a:t>‹#›</a:t>
            </a:fld>
            <a:endParaRPr lang="en-US" dirty="0"/>
          </a:p>
        </p:txBody>
      </p:sp>
    </p:spTree>
    <p:extLst>
      <p:ext uri="{BB962C8B-B14F-4D97-AF65-F5344CB8AC3E}">
        <p14:creationId xmlns:p14="http://schemas.microsoft.com/office/powerpoint/2010/main" val="785617303"/>
      </p:ext>
    </p:extLst>
  </p:cSld>
  <p:clrMapOvr>
    <a:masterClrMapping/>
  </p:clrMapOvr>
  <p:transition>
    <p:pull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B1B81A3D-8197-497D-9AD6-61FB06B23BBE}" type="datetimeFigureOut">
              <a:rPr lang="en-US" smtClean="0"/>
              <a:pPr>
                <a:defRPr/>
              </a:pPr>
              <a:t>2/22/2018</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EEE164D8-EF13-4901-8397-9BFC90C653BE}" type="slidenum">
              <a:rPr lang="en-US" smtClean="0"/>
              <a:pPr>
                <a:defRPr/>
              </a:pPr>
              <a:t>‹#›</a:t>
            </a:fld>
            <a:endParaRPr lang="en-US" dirty="0"/>
          </a:p>
        </p:txBody>
      </p:sp>
    </p:spTree>
    <p:extLst>
      <p:ext uri="{BB962C8B-B14F-4D97-AF65-F5344CB8AC3E}">
        <p14:creationId xmlns:p14="http://schemas.microsoft.com/office/powerpoint/2010/main" val="674989175"/>
      </p:ext>
    </p:extLst>
  </p:cSld>
  <p:clrMapOvr>
    <a:masterClrMapping/>
  </p:clrMapOvr>
  <p:transition>
    <p:pull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en-US"/>
              <a:t>Click to edit Master title style</a:t>
            </a:r>
          </a:p>
        </p:txBody>
      </p:sp>
      <p:sp>
        <p:nvSpPr>
          <p:cNvPr id="3" name="Text Placeholder 2"/>
          <p:cNvSpPr>
            <a:spLocks noGrp="1"/>
          </p:cNvSpPr>
          <p:nvPr>
            <p:ph type="body" idx="2"/>
          </p:nvPr>
        </p:nvSpPr>
        <p:spPr>
          <a:xfrm>
            <a:off x="1135856" y="367664"/>
            <a:ext cx="2438400" cy="5943600"/>
          </a:xfrm>
        </p:spPr>
        <p:txBody>
          <a:bodyPr/>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78563" y="6556375"/>
            <a:ext cx="2133600" cy="301625"/>
          </a:xfrm>
        </p:spPr>
        <p:txBody>
          <a:bodyPr/>
          <a:lstStyle>
            <a:lvl1pPr>
              <a:defRPr sz="900"/>
            </a:lvl1pPr>
          </a:lstStyle>
          <a:p>
            <a:pPr>
              <a:defRPr/>
            </a:pPr>
            <a:fld id="{4D559875-246B-42A6-A6E4-5293A891C070}" type="datetimeFigureOut">
              <a:rPr lang="en-US" smtClean="0"/>
              <a:pPr>
                <a:defRPr/>
              </a:pPr>
              <a:t>2/22/2018</a:t>
            </a:fld>
            <a:endParaRPr lang="en-US"/>
          </a:p>
        </p:txBody>
      </p:sp>
      <p:sp>
        <p:nvSpPr>
          <p:cNvPr id="6" name="Footer Placeholder 5"/>
          <p:cNvSpPr>
            <a:spLocks noGrp="1"/>
          </p:cNvSpPr>
          <p:nvPr>
            <p:ph type="ftr" sz="quarter" idx="11"/>
          </p:nvPr>
        </p:nvSpPr>
        <p:spPr>
          <a:xfrm>
            <a:off x="1135063" y="6556375"/>
            <a:ext cx="5143500" cy="301625"/>
          </a:xfrm>
        </p:spPr>
        <p:txBody>
          <a:bodyPr/>
          <a:lstStyle>
            <a:lvl1pPr>
              <a:defRPr sz="900"/>
            </a:lvl1pPr>
          </a:lstStyle>
          <a:p>
            <a:pPr>
              <a:defRPr/>
            </a:pPr>
            <a:endParaRPr lang="en-US"/>
          </a:p>
        </p:txBody>
      </p:sp>
      <p:sp>
        <p:nvSpPr>
          <p:cNvPr id="7" name="Slide Number Placeholder 6"/>
          <p:cNvSpPr>
            <a:spLocks noGrp="1"/>
          </p:cNvSpPr>
          <p:nvPr>
            <p:ph type="sldNum" sz="quarter" idx="12"/>
          </p:nvPr>
        </p:nvSpPr>
        <p:spPr>
          <a:xfrm>
            <a:off x="8410575" y="6556375"/>
            <a:ext cx="503238" cy="301625"/>
          </a:xfrm>
        </p:spPr>
        <p:txBody>
          <a:bodyPr/>
          <a:lstStyle>
            <a:lvl1pPr>
              <a:defRPr sz="900"/>
            </a:lvl1pPr>
          </a:lstStyle>
          <a:p>
            <a:pPr>
              <a:defRPr/>
            </a:pPr>
            <a:fld id="{30D9614A-5128-4A22-B5C7-89CBD6294691}" type="slidenum">
              <a:rPr lang="en-US" smtClean="0"/>
              <a:pPr>
                <a:defRPr/>
              </a:pPr>
              <a:t>‹#›</a:t>
            </a:fld>
            <a:endParaRPr lang="en-US" dirty="0"/>
          </a:p>
        </p:txBody>
      </p:sp>
    </p:spTree>
    <p:extLst>
      <p:ext uri="{BB962C8B-B14F-4D97-AF65-F5344CB8AC3E}">
        <p14:creationId xmlns:p14="http://schemas.microsoft.com/office/powerpoint/2010/main" val="1682382994"/>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D91959D6-3598-4EF8-BC99-CF87696FE8D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DC01BD98-0DB7-4275-9EDB-BA8B93AFADCE}" type="slidenum">
              <a:rPr lang="en-US" smtClean="0"/>
              <a:pPr>
                <a:defRPr/>
              </a:pPr>
              <a:t>‹#›</a:t>
            </a:fld>
            <a:endParaRPr lang="en-US" dirty="0"/>
          </a:p>
        </p:txBody>
      </p:sp>
    </p:spTree>
    <p:extLst>
      <p:ext uri="{BB962C8B-B14F-4D97-AF65-F5344CB8AC3E}">
        <p14:creationId xmlns:p14="http://schemas.microsoft.com/office/powerpoint/2010/main" val="3779600181"/>
      </p:ext>
    </p:extLst>
  </p:cSld>
  <p:clrMapOvr>
    <a:masterClrMapping/>
  </p:clrMapOvr>
  <p:transition>
    <p:pull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2484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099AA25F-159C-4A55-AF44-BC128586C61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FD24013E-C11A-4BEC-A3F0-D6755B0D28BB}" type="slidenum">
              <a:rPr lang="en-US" smtClean="0"/>
              <a:pPr>
                <a:defRPr/>
              </a:pPr>
              <a:t>‹#›</a:t>
            </a:fld>
            <a:endParaRPr lang="en-US" dirty="0"/>
          </a:p>
        </p:txBody>
      </p:sp>
    </p:spTree>
    <p:extLst>
      <p:ext uri="{BB962C8B-B14F-4D97-AF65-F5344CB8AC3E}">
        <p14:creationId xmlns:p14="http://schemas.microsoft.com/office/powerpoint/2010/main" val="1729175606"/>
      </p:ext>
    </p:extLst>
  </p:cSld>
  <p:clrMapOvr>
    <a:masterClrMapping/>
  </p:clrMapOvr>
  <p:transition>
    <p:pull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52400" y="533400"/>
            <a:ext cx="8534400" cy="55927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259EE392-64A0-40AC-8BF9-F09732BCB626}" type="slidenum">
              <a:rPr lang="en-US"/>
              <a:pPr>
                <a:defRPr/>
              </a:pPr>
              <a:t>‹#›</a:t>
            </a:fld>
            <a:endParaRPr lang="en-US" dirty="0"/>
          </a:p>
        </p:txBody>
      </p:sp>
    </p:spTree>
    <p:extLst>
      <p:ext uri="{BB962C8B-B14F-4D97-AF65-F5344CB8AC3E}">
        <p14:creationId xmlns:p14="http://schemas.microsoft.com/office/powerpoint/2010/main" val="3916272723"/>
      </p:ext>
    </p:extLst>
  </p:cSld>
  <p:clrMapOvr>
    <a:masterClrMapping/>
  </p:clrMapOvr>
  <p:transition>
    <p:pull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 pos="0">
              <a:srgbClr val="A693B5"/>
            </a:gs>
            <a:gs pos="37000">
              <a:srgbClr val="7030A0"/>
            </a:gs>
            <a:gs pos="99000">
              <a:srgbClr val="7030A0"/>
            </a:gs>
          </a:gsLst>
          <a:lin ang="16800000" scaled="0"/>
          <a:tileRect/>
        </a:gradFill>
        <a:effectLst/>
      </p:bgPr>
    </p:bg>
    <p:spTree>
      <p:nvGrpSpPr>
        <p:cNvPr id="1" name=""/>
        <p:cNvGrpSpPr/>
        <p:nvPr/>
      </p:nvGrpSpPr>
      <p:grpSpPr>
        <a:xfrm>
          <a:off x="0" y="0"/>
          <a:ext cx="0" cy="0"/>
          <a:chOff x="0" y="0"/>
          <a:chExt cx="0" cy="0"/>
        </a:xfrm>
      </p:grpSpPr>
      <p:cxnSp>
        <p:nvCxnSpPr>
          <p:cNvPr id="8" name="Straight Connector 7"/>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8288"/>
            <a:ext cx="8229600" cy="1398587"/>
          </a:xfrm>
          <a:prstGeom prst="rect">
            <a:avLst/>
          </a:prstGeom>
        </p:spPr>
        <p:txBody>
          <a:bodyPr vert="horz" anchor="t">
            <a:normAutofit/>
          </a:bodyPr>
          <a:lstStyle/>
          <a:p>
            <a:r>
              <a:rPr lang="en-US" dirty="0"/>
              <a:t>Click to edit Master title style</a:t>
            </a:r>
          </a:p>
        </p:txBody>
      </p:sp>
      <p:sp>
        <p:nvSpPr>
          <p:cNvPr id="1030" name="Text Placeholder 12"/>
          <p:cNvSpPr>
            <a:spLocks noGrp="1"/>
          </p:cNvSpPr>
          <p:nvPr>
            <p:ph type="body" idx="1"/>
          </p:nvPr>
        </p:nvSpPr>
        <p:spPr bwMode="auto">
          <a:xfrm>
            <a:off x="457200" y="1882775"/>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13"/>
          <p:cNvSpPr>
            <a:spLocks noGrp="1"/>
          </p:cNvSpPr>
          <p:nvPr>
            <p:ph type="dt" sz="half" idx="2"/>
          </p:nvPr>
        </p:nvSpPr>
        <p:spPr>
          <a:xfrm>
            <a:off x="4791075" y="6481763"/>
            <a:ext cx="2133600" cy="301625"/>
          </a:xfrm>
          <a:prstGeom prst="rect">
            <a:avLst/>
          </a:prstGeom>
        </p:spPr>
        <p:txBody>
          <a:bodyPr vert="horz" anchor="b"/>
          <a:lstStyle>
            <a:lvl1pPr algn="l" eaLnBrk="1" fontAlgn="auto" latinLnBrk="0" hangingPunct="1">
              <a:spcBef>
                <a:spcPts val="0"/>
              </a:spcBef>
              <a:spcAft>
                <a:spcPts val="0"/>
              </a:spcAft>
              <a:defRPr kumimoji="0" sz="1000" b="0">
                <a:solidFill>
                  <a:schemeClr val="tx1"/>
                </a:solidFill>
                <a:latin typeface="+mn-lt"/>
                <a:cs typeface="+mn-cs"/>
              </a:defRPr>
            </a:lvl1pPr>
          </a:lstStyle>
          <a:p>
            <a:pPr>
              <a:defRPr/>
            </a:pPr>
            <a:fld id="{78DEA1B4-EA58-4A35-8B46-262886DBC4BA}" type="datetimeFigureOut">
              <a:rPr lang="en-US" smtClean="0"/>
              <a:pPr>
                <a:defRPr/>
              </a:pPr>
              <a:t>2/22/2018</a:t>
            </a:fld>
            <a:endParaRPr lang="en-US"/>
          </a:p>
        </p:txBody>
      </p:sp>
      <p:sp>
        <p:nvSpPr>
          <p:cNvPr id="3" name="Footer Placeholder 2"/>
          <p:cNvSpPr>
            <a:spLocks noGrp="1"/>
          </p:cNvSpPr>
          <p:nvPr>
            <p:ph type="ftr" sz="quarter" idx="3"/>
          </p:nvPr>
        </p:nvSpPr>
        <p:spPr>
          <a:xfrm>
            <a:off x="457200" y="6481763"/>
            <a:ext cx="4259263" cy="3016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lstStyle>
          <a:p>
            <a:pPr>
              <a:defRPr/>
            </a:pPr>
            <a:endParaRPr lang="en-US"/>
          </a:p>
        </p:txBody>
      </p:sp>
      <p:sp>
        <p:nvSpPr>
          <p:cNvPr id="23" name="Slide Number Placeholder 22"/>
          <p:cNvSpPr>
            <a:spLocks noGrp="1"/>
          </p:cNvSpPr>
          <p:nvPr>
            <p:ph type="sldNum" sz="quarter" idx="4"/>
          </p:nvPr>
        </p:nvSpPr>
        <p:spPr>
          <a:xfrm>
            <a:off x="7589838" y="6481763"/>
            <a:ext cx="503237" cy="301625"/>
          </a:xfrm>
          <a:prstGeom prst="rect">
            <a:avLst/>
          </a:prstGeom>
        </p:spPr>
        <p:txBody>
          <a:bodyPr vert="horz" anchor="b"/>
          <a:lstStyle>
            <a:lvl1pPr algn="ctr" eaLnBrk="1" fontAlgn="auto" latinLnBrk="0" hangingPunct="1">
              <a:spcBef>
                <a:spcPts val="0"/>
              </a:spcBef>
              <a:spcAft>
                <a:spcPts val="0"/>
              </a:spcAft>
              <a:defRPr kumimoji="0" sz="1200">
                <a:solidFill>
                  <a:schemeClr val="tx1"/>
                </a:solidFill>
                <a:latin typeface="+mn-lt"/>
                <a:cs typeface="+mn-cs"/>
              </a:defRPr>
            </a:lvl1pPr>
          </a:lstStyle>
          <a:p>
            <a:pPr>
              <a:defRPr/>
            </a:pPr>
            <a:fld id="{95A93DFA-160E-468B-8067-BDB21CB2F241}" type="slidenum">
              <a:rPr lang="en-US" smtClean="0"/>
              <a:pPr>
                <a:defRPr/>
              </a:pPr>
              <a:t>‹#›</a:t>
            </a:fld>
            <a:endParaRPr lang="en-US" dirty="0"/>
          </a:p>
        </p:txBody>
      </p:sp>
      <p:pic>
        <p:nvPicPr>
          <p:cNvPr id="10" name="Picture 9"/>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
        <p:nvSpPr>
          <p:cNvPr id="11" name="Footer Placeholder 16"/>
          <p:cNvSpPr txBox="1">
            <a:spLocks/>
          </p:cNvSpPr>
          <p:nvPr userDrawn="1"/>
        </p:nvSpPr>
        <p:spPr>
          <a:xfrm>
            <a:off x="152401" y="6492875"/>
            <a:ext cx="7940674" cy="212725"/>
          </a:xfrm>
          <a:prstGeom prst="rect">
            <a:avLst/>
          </a:prstGeom>
        </p:spPr>
        <p:txBody>
          <a:bodyPr tIns="0" bIns="0"/>
          <a:lstStyle>
            <a:defPPr>
              <a:defRPr lang="en-US"/>
            </a:defPPr>
            <a:lvl1pPr algn="r" rtl="0" fontAlgn="base">
              <a:spcBef>
                <a:spcPct val="0"/>
              </a:spcBef>
              <a:spcAft>
                <a:spcPct val="0"/>
              </a:spcAft>
              <a:defRPr sz="800" i="1"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a:lstStyle>
          <a:p>
            <a:pPr>
              <a:defRPr/>
            </a:pPr>
            <a:r>
              <a:rPr lang="en-US"/>
              <a:t>Copyright © 2019 McGraw-Hill Education. All rights reserved. No reproduction or distribution without the prior written consent of McGraw-Hill Education.</a:t>
            </a:r>
            <a:endParaRPr lang="en-US" dirty="0"/>
          </a:p>
        </p:txBody>
      </p:sp>
    </p:spTree>
  </p:cSld>
  <p:clrMap bg1="dk1" tx1="lt1" bg2="dk2" tx2="lt2" accent1="accent1" accent2="accent2" accent3="accent3" accent4="accent4" accent5="accent5" accent6="accent6" hlink="hlink" folHlink="folHlink"/>
  <p:sldLayoutIdLst>
    <p:sldLayoutId id="2147484878" r:id="rId1"/>
    <p:sldLayoutId id="2147484879" r:id="rId2"/>
    <p:sldLayoutId id="2147484881" r:id="rId3"/>
    <p:sldLayoutId id="2147484882" r:id="rId4"/>
    <p:sldLayoutId id="2147484883" r:id="rId5"/>
    <p:sldLayoutId id="2147484884" r:id="rId6"/>
    <p:sldLayoutId id="2147484885" r:id="rId7"/>
    <p:sldLayoutId id="2147484887" r:id="rId8"/>
    <p:sldLayoutId id="2147484888" r:id="rId9"/>
    <p:sldLayoutId id="2147484889" r:id="rId10"/>
  </p:sldLayoutIdLst>
  <p:transition>
    <p:pull dir="ru"/>
  </p:transition>
  <p:txStyles>
    <p:title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vl2pPr marL="484188" indent="-484188" algn="l" rtl="0" eaLnBrk="1" fontAlgn="base" hangingPunct="1">
        <a:spcBef>
          <a:spcPct val="0"/>
        </a:spcBef>
        <a:spcAft>
          <a:spcPct val="0"/>
        </a:spcAft>
        <a:defRPr sz="4200">
          <a:solidFill>
            <a:srgbClr val="FFC453"/>
          </a:solidFill>
          <a:latin typeface="Century Gothic" pitchFamily="34" charset="0"/>
        </a:defRPr>
      </a:lvl2pPr>
      <a:lvl3pPr marL="484188" indent="-484188" algn="l" rtl="0" eaLnBrk="1" fontAlgn="base" hangingPunct="1">
        <a:spcBef>
          <a:spcPct val="0"/>
        </a:spcBef>
        <a:spcAft>
          <a:spcPct val="0"/>
        </a:spcAft>
        <a:defRPr sz="4200">
          <a:solidFill>
            <a:srgbClr val="FFC453"/>
          </a:solidFill>
          <a:latin typeface="Century Gothic" pitchFamily="34" charset="0"/>
        </a:defRPr>
      </a:lvl3pPr>
      <a:lvl4pPr marL="484188" indent="-484188" algn="l" rtl="0" eaLnBrk="1" fontAlgn="base" hangingPunct="1">
        <a:spcBef>
          <a:spcPct val="0"/>
        </a:spcBef>
        <a:spcAft>
          <a:spcPct val="0"/>
        </a:spcAft>
        <a:defRPr sz="4200">
          <a:solidFill>
            <a:srgbClr val="FFC453"/>
          </a:solidFill>
          <a:latin typeface="Century Gothic" pitchFamily="34" charset="0"/>
        </a:defRPr>
      </a:lvl4pPr>
      <a:lvl5pPr marL="484188" indent="-484188" algn="l" rtl="0" eaLnBrk="1" fontAlgn="base" hangingPunct="1">
        <a:spcBef>
          <a:spcPct val="0"/>
        </a:spcBef>
        <a:spcAft>
          <a:spcPct val="0"/>
        </a:spcAft>
        <a:defRPr sz="4200">
          <a:solidFill>
            <a:srgbClr val="FFC453"/>
          </a:solidFill>
          <a:latin typeface="Century Gothic" pitchFamily="34" charset="0"/>
        </a:defRPr>
      </a:lvl5pPr>
      <a:lvl6pPr marL="941388" indent="-484188" algn="l" rtl="0" eaLnBrk="1" fontAlgn="base" hangingPunct="1">
        <a:spcBef>
          <a:spcPct val="0"/>
        </a:spcBef>
        <a:spcAft>
          <a:spcPct val="0"/>
        </a:spcAft>
        <a:defRPr sz="4200">
          <a:solidFill>
            <a:srgbClr val="FFC453"/>
          </a:solidFill>
          <a:latin typeface="Century Gothic" pitchFamily="34" charset="0"/>
        </a:defRPr>
      </a:lvl6pPr>
      <a:lvl7pPr marL="1398588" indent="-484188" algn="l" rtl="0" eaLnBrk="1" fontAlgn="base" hangingPunct="1">
        <a:spcBef>
          <a:spcPct val="0"/>
        </a:spcBef>
        <a:spcAft>
          <a:spcPct val="0"/>
        </a:spcAft>
        <a:defRPr sz="4200">
          <a:solidFill>
            <a:srgbClr val="FFC453"/>
          </a:solidFill>
          <a:latin typeface="Century Gothic" pitchFamily="34" charset="0"/>
        </a:defRPr>
      </a:lvl7pPr>
      <a:lvl8pPr marL="1855788" indent="-484188" algn="l" rtl="0" eaLnBrk="1" fontAlgn="base" hangingPunct="1">
        <a:spcBef>
          <a:spcPct val="0"/>
        </a:spcBef>
        <a:spcAft>
          <a:spcPct val="0"/>
        </a:spcAft>
        <a:defRPr sz="4200">
          <a:solidFill>
            <a:srgbClr val="FFC453"/>
          </a:solidFill>
          <a:latin typeface="Century Gothic" pitchFamily="34" charset="0"/>
        </a:defRPr>
      </a:lvl8pPr>
      <a:lvl9pPr marL="2312988" indent="-484188" algn="l" rtl="0" eaLnBrk="1" fontAlgn="base" hangingPunct="1">
        <a:spcBef>
          <a:spcPct val="0"/>
        </a:spcBef>
        <a:spcAft>
          <a:spcPct val="0"/>
        </a:spcAft>
        <a:defRPr sz="4200">
          <a:solidFill>
            <a:srgbClr val="FFC453"/>
          </a:solidFill>
          <a:latin typeface="Century Gothic" pitchFamily="34" charset="0"/>
        </a:defRPr>
      </a:lvl9pPr>
    </p:titleStyle>
    <p:bodyStyle>
      <a:lvl1pPr marL="579437" indent="-514350" algn="l" rtl="0" eaLnBrk="1" fontAlgn="base" hangingPunct="1">
        <a:spcBef>
          <a:spcPct val="20000"/>
        </a:spcBef>
        <a:spcAft>
          <a:spcPct val="0"/>
        </a:spcAft>
        <a:buClr>
          <a:srgbClr val="C00000"/>
        </a:buClr>
        <a:buSzPct val="80000"/>
        <a:buFont typeface="+mj-lt"/>
        <a:buAutoNum type="arabicPeriod"/>
        <a:defRPr sz="3000" kern="1200">
          <a:solidFill>
            <a:schemeClr val="bg1"/>
          </a:solidFill>
          <a:latin typeface="+mn-lt"/>
          <a:ea typeface="+mn-ea"/>
          <a:cs typeface="+mn-cs"/>
        </a:defRPr>
      </a:lvl1pPr>
      <a:lvl2pPr marL="1050925" indent="-514350" algn="l" rtl="0" eaLnBrk="1" fontAlgn="base" hangingPunct="1">
        <a:spcBef>
          <a:spcPct val="20000"/>
        </a:spcBef>
        <a:spcAft>
          <a:spcPct val="0"/>
        </a:spcAft>
        <a:buClr>
          <a:srgbClr val="C00000"/>
        </a:buClr>
        <a:buSzPct val="95000"/>
        <a:buFont typeface="+mj-lt"/>
        <a:buAutoNum type="arabicPeriod"/>
        <a:defRPr sz="2600" kern="1200">
          <a:solidFill>
            <a:schemeClr val="bg1"/>
          </a:solidFill>
          <a:latin typeface="+mn-lt"/>
          <a:ea typeface="+mn-ea"/>
          <a:cs typeface="+mn-cs"/>
        </a:defRPr>
      </a:lvl2pPr>
      <a:lvl3pPr marL="1333500" indent="-457200" algn="l" rtl="0" eaLnBrk="1" fontAlgn="base" hangingPunct="1">
        <a:spcBef>
          <a:spcPct val="20000"/>
        </a:spcBef>
        <a:spcAft>
          <a:spcPct val="0"/>
        </a:spcAft>
        <a:buClr>
          <a:srgbClr val="C00000"/>
        </a:buClr>
        <a:buFont typeface="+mj-lt"/>
        <a:buAutoNum type="arabicPeriod"/>
        <a:defRPr sz="2400" kern="1200">
          <a:solidFill>
            <a:schemeClr val="bg1"/>
          </a:solidFill>
          <a:latin typeface="+mn-lt"/>
          <a:ea typeface="+mn-ea"/>
          <a:cs typeface="+mn-cs"/>
        </a:defRPr>
      </a:lvl3pPr>
      <a:lvl4pPr marL="1619250" indent="-457200" algn="l" rtl="0" eaLnBrk="1" fontAlgn="base" hangingPunct="1">
        <a:spcBef>
          <a:spcPct val="20000"/>
        </a:spcBef>
        <a:spcAft>
          <a:spcPct val="0"/>
        </a:spcAft>
        <a:buClr>
          <a:srgbClr val="C00000"/>
        </a:buClr>
        <a:buFont typeface="+mj-lt"/>
        <a:buAutoNum type="arabicPeriod"/>
        <a:defRPr sz="2000" kern="1200">
          <a:solidFill>
            <a:schemeClr val="bg1"/>
          </a:solidFill>
          <a:latin typeface="+mn-lt"/>
          <a:ea typeface="+mn-ea"/>
          <a:cs typeface="+mn-cs"/>
        </a:defRPr>
      </a:lvl4pPr>
      <a:lvl5pPr marL="1847850" indent="-457200" algn="l" rtl="0" eaLnBrk="1" fontAlgn="base" hangingPunct="1">
        <a:spcBef>
          <a:spcPct val="20000"/>
        </a:spcBef>
        <a:spcAft>
          <a:spcPct val="0"/>
        </a:spcAft>
        <a:buClr>
          <a:srgbClr val="C00000"/>
        </a:buClr>
        <a:buFont typeface="+mj-lt"/>
        <a:buAutoNum type="arabicPeriod"/>
        <a:defRPr sz="1900" kern="1200">
          <a:solidFill>
            <a:schemeClr val="bg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4.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hyperlink" Target="http://www.viddler.com/embed/4f7ac25/?f=1&amp;autoplay=0&amp;player=simple&amp;&amp;disablebranding=0"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0.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15.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tags" Target="../tags/tag1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17.xml"/><Relationship Id="rId4" Type="http://schemas.openxmlformats.org/officeDocument/2006/relationships/image" Target="../media/image16.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18.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19.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20.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2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2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ags" Target="../tags/tag23.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24.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tags" Target="../tags/tag25.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5.xml"/><Relationship Id="rId1" Type="http://schemas.openxmlformats.org/officeDocument/2006/relationships/tags" Target="../tags/tag26.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tags" Target="../tags/tag27.xml"/></Relationships>
</file>

<file path=ppt/slides/_rels/slide32.xml.rels><?xml version="1.0" encoding="UTF-8" standalone="yes"?>
<Relationships xmlns="http://schemas.openxmlformats.org/package/2006/relationships"><Relationship Id="rId3" Type="http://schemas.openxmlformats.org/officeDocument/2006/relationships/hyperlink" Target="http://www.viddler.com/embed/f1af9e1f/?f=1&amp;autoplay=0&amp;player=simple&amp;&amp;disablebranding=0" TargetMode="External"/><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xml"/><Relationship Id="rId1" Type="http://schemas.openxmlformats.org/officeDocument/2006/relationships/tags" Target="../tags/tag28.xml"/><Relationship Id="rId4" Type="http://schemas.openxmlformats.org/officeDocument/2006/relationships/image" Target="../media/image17.jpeg"/></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5.xml"/><Relationship Id="rId1" Type="http://schemas.openxmlformats.org/officeDocument/2006/relationships/tags" Target="../tags/tag29.xml"/><Relationship Id="rId5" Type="http://schemas.openxmlformats.org/officeDocument/2006/relationships/image" Target="../media/image20.jpeg"/><Relationship Id="rId4" Type="http://schemas.openxmlformats.org/officeDocument/2006/relationships/image" Target="../media/image19.jpeg"/></Relationships>
</file>

<file path=ppt/slides/_rels/slide36.xml.rels><?xml version="1.0" encoding="UTF-8" standalone="yes"?>
<Relationships xmlns="http://schemas.openxmlformats.org/package/2006/relationships"><Relationship Id="rId3" Type="http://schemas.openxmlformats.org/officeDocument/2006/relationships/hyperlink" Target="http://www.viddler.com/embed/257e664a/?f=1&amp;autoplay=0&amp;player=simple&amp;&amp;disablebranding=0" TargetMode="External"/><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5.xml"/><Relationship Id="rId1" Type="http://schemas.openxmlformats.org/officeDocument/2006/relationships/tags" Target="../tags/tag30.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3.xml"/><Relationship Id="rId1" Type="http://schemas.openxmlformats.org/officeDocument/2006/relationships/tags" Target="../tags/tag31.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3.xml"/><Relationship Id="rId1" Type="http://schemas.openxmlformats.org/officeDocument/2006/relationships/tags" Target="../tags/tag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ctrTitle"/>
          </p:nvPr>
        </p:nvSpPr>
        <p:spPr/>
        <p:txBody>
          <a:bodyPr/>
          <a:lstStyle/>
          <a:p>
            <a:r>
              <a:rPr lang="en-US" dirty="0">
                <a:solidFill>
                  <a:srgbClr val="FFCC00"/>
                </a:solidFill>
              </a:rPr>
              <a:t>Chapter 1</a:t>
            </a:r>
          </a:p>
        </p:txBody>
      </p:sp>
      <p:sp>
        <p:nvSpPr>
          <p:cNvPr id="13" name="Subtitle 12"/>
          <p:cNvSpPr>
            <a:spLocks noGrp="1"/>
          </p:cNvSpPr>
          <p:nvPr>
            <p:ph type="subTitle" idx="1"/>
          </p:nvPr>
        </p:nvSpPr>
        <p:spPr/>
        <p:txBody>
          <a:bodyPr>
            <a:normAutofit fontScale="85000" lnSpcReduction="10000"/>
          </a:bodyPr>
          <a:lstStyle/>
          <a:p>
            <a:r>
              <a:rPr lang="en-US" dirty="0">
                <a:solidFill>
                  <a:schemeClr val="tx1"/>
                </a:solidFill>
              </a:rPr>
              <a:t>Marketing’s Value to Consumers, Firms, and Society</a:t>
            </a:r>
          </a:p>
          <a:p>
            <a:endParaRPr lang="en-US" dirty="0"/>
          </a:p>
        </p:txBody>
      </p:sp>
    </p:spTree>
    <p:custDataLst>
      <p:tags r:id="rId1"/>
    </p:custDataLst>
    <p:extLst>
      <p:ext uri="{BB962C8B-B14F-4D97-AF65-F5344CB8AC3E}">
        <p14:creationId xmlns:p14="http://schemas.microsoft.com/office/powerpoint/2010/main" val="1150150598"/>
      </p:ext>
    </p:extLst>
  </p:cSld>
  <p:clrMapOvr>
    <a:masterClrMapping/>
  </p:clrMapOvr>
  <p:transition>
    <p:pull dir="ru"/>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59395" name="Rectangle 3"/>
          <p:cNvSpPr>
            <a:spLocks noGrp="1" noChangeArrowheads="1"/>
          </p:cNvSpPr>
          <p:nvPr>
            <p:ph idx="1"/>
          </p:nvPr>
        </p:nvSpPr>
        <p:spPr/>
        <p:txBody>
          <a:bodyPr>
            <a:normAutofit fontScale="92500" lnSpcReduction="10000"/>
          </a:bodyPr>
          <a:lstStyle/>
          <a:p>
            <a:r>
              <a:rPr lang="en-US" dirty="0">
                <a:solidFill>
                  <a:schemeClr val="tx1"/>
                </a:solidFill>
              </a:rPr>
              <a:t>know what marketing is and why you should learn about it.</a:t>
            </a:r>
          </a:p>
          <a:p>
            <a:r>
              <a:rPr lang="en-US" dirty="0">
                <a:solidFill>
                  <a:schemeClr val="tx1"/>
                </a:solidFill>
              </a:rPr>
              <a:t>understand the difference between marketing and macro-marketing.</a:t>
            </a:r>
          </a:p>
          <a:p>
            <a:r>
              <a:rPr lang="en-US" dirty="0">
                <a:solidFill>
                  <a:schemeClr val="tx1"/>
                </a:solidFill>
              </a:rPr>
              <a:t>know the marketing functions and why marketing specialists—including intermediaries and collaborators—develop to perform them.</a:t>
            </a:r>
          </a:p>
          <a:p>
            <a:r>
              <a:rPr lang="en-US" dirty="0">
                <a:solidFill>
                  <a:schemeClr val="tx1"/>
                </a:solidFill>
              </a:rPr>
              <a:t>understand what a market-driven economy is and how it adjusts the </a:t>
            </a:r>
            <a:br>
              <a:rPr lang="en-US" dirty="0">
                <a:solidFill>
                  <a:schemeClr val="tx1"/>
                </a:solidFill>
              </a:rPr>
            </a:br>
            <a:r>
              <a:rPr lang="en-US" dirty="0">
                <a:solidFill>
                  <a:schemeClr val="tx1"/>
                </a:solidFill>
              </a:rPr>
              <a:t>macro-marketing system.</a:t>
            </a:r>
          </a:p>
        </p:txBody>
      </p:sp>
    </p:spTree>
    <p:custDataLst>
      <p:tags r:id="rId1"/>
    </p:custDataLst>
    <p:extLst>
      <p:ext uri="{BB962C8B-B14F-4D97-AF65-F5344CB8AC3E}">
        <p14:creationId xmlns:p14="http://schemas.microsoft.com/office/powerpoint/2010/main" val="148704644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wipe(up)">
                                      <p:cBhvr>
                                        <p:cTn id="7" dur="500"/>
                                        <p:tgtEl>
                                          <p:spTgt spid="59395">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animEffect transition="in" filter="wipe(up)">
                                      <p:cBhvr>
                                        <p:cTn id="11" dur="500"/>
                                        <p:tgtEl>
                                          <p:spTgt spid="59395">
                                            <p:txEl>
                                              <p:pRg st="1" end="1"/>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animEffect transition="in" filter="wipe(up)">
                                      <p:cBhvr>
                                        <p:cTn id="15" dur="500"/>
                                        <p:tgtEl>
                                          <p:spTgt spid="59395">
                                            <p:txEl>
                                              <p:pRg st="2" end="2"/>
                                            </p:txEl>
                                          </p:spTgt>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animEffect transition="in" filter="wipe(up)">
                                      <p:cBhvr>
                                        <p:cTn id="19" dur="500"/>
                                        <p:tgtEl>
                                          <p:spTgt spid="593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r>
              <a:rPr lang="en-US"/>
              <a:t>At the end of this presentation, you should be able to:</a:t>
            </a:r>
          </a:p>
        </p:txBody>
      </p:sp>
      <p:sp>
        <p:nvSpPr>
          <p:cNvPr id="60419" name="Rectangle 3"/>
          <p:cNvSpPr>
            <a:spLocks noGrp="1" noChangeArrowheads="1"/>
          </p:cNvSpPr>
          <p:nvPr>
            <p:ph idx="1"/>
          </p:nvPr>
        </p:nvSpPr>
        <p:spPr/>
        <p:txBody>
          <a:bodyPr>
            <a:normAutofit lnSpcReduction="10000"/>
          </a:bodyPr>
          <a:lstStyle/>
          <a:p>
            <a:pPr>
              <a:buFont typeface="+mj-lt"/>
              <a:buAutoNum type="arabicPeriod" startAt="5"/>
            </a:pPr>
            <a:r>
              <a:rPr lang="en-US" dirty="0">
                <a:solidFill>
                  <a:schemeClr val="tx1"/>
                </a:solidFill>
              </a:rPr>
              <a:t>know what the marketing concept is—and how it should guide a firm or nonprofit organization.</a:t>
            </a:r>
          </a:p>
          <a:p>
            <a:pPr>
              <a:buFont typeface="+mj-lt"/>
              <a:buAutoNum type="arabicPeriod" startAt="5"/>
            </a:pPr>
            <a:r>
              <a:rPr lang="en-US" dirty="0">
                <a:solidFill>
                  <a:schemeClr val="tx1"/>
                </a:solidFill>
              </a:rPr>
              <a:t>understand what customer value is and why it is important to customer satisfaction.</a:t>
            </a:r>
          </a:p>
          <a:p>
            <a:pPr>
              <a:buFont typeface="+mj-lt"/>
              <a:buAutoNum type="arabicPeriod" startAt="5"/>
            </a:pPr>
            <a:r>
              <a:rPr lang="en-US" dirty="0">
                <a:solidFill>
                  <a:schemeClr val="tx1"/>
                </a:solidFill>
              </a:rPr>
              <a:t>know how social responsibility and marketing ethics relate to the marketing concept.</a:t>
            </a:r>
          </a:p>
          <a:p>
            <a:pPr>
              <a:buFont typeface="+mj-lt"/>
              <a:buAutoNum type="arabicPeriod" startAt="5"/>
            </a:pPr>
            <a:r>
              <a:rPr lang="en-US" dirty="0"/>
              <a:t>understand the </a:t>
            </a:r>
            <a:r>
              <a:rPr lang="en-US" dirty="0">
                <a:solidFill>
                  <a:schemeClr val="tx1"/>
                </a:solidFill>
              </a:rPr>
              <a:t>important new terms.</a:t>
            </a:r>
          </a:p>
        </p:txBody>
      </p:sp>
    </p:spTree>
    <p:custDataLst>
      <p:tags r:id="rId1"/>
    </p:custDataLst>
    <p:extLst>
      <p:ext uri="{BB962C8B-B14F-4D97-AF65-F5344CB8AC3E}">
        <p14:creationId xmlns:p14="http://schemas.microsoft.com/office/powerpoint/2010/main" val="108347870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animEffect transition="in" filter="wipe(up)">
                                      <p:cBhvr>
                                        <p:cTn id="7" dur="500"/>
                                        <p:tgtEl>
                                          <p:spTgt spid="60419">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0419">
                                            <p:txEl>
                                              <p:pRg st="1" end="1"/>
                                            </p:txEl>
                                          </p:spTgt>
                                        </p:tgtEl>
                                        <p:attrNameLst>
                                          <p:attrName>style.visibility</p:attrName>
                                        </p:attrNameLst>
                                      </p:cBhvr>
                                      <p:to>
                                        <p:strVal val="visible"/>
                                      </p:to>
                                    </p:set>
                                    <p:animEffect transition="in" filter="wipe(up)">
                                      <p:cBhvr>
                                        <p:cTn id="11" dur="500"/>
                                        <p:tgtEl>
                                          <p:spTgt spid="60419">
                                            <p:txEl>
                                              <p:pRg st="1" end="1"/>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0419">
                                            <p:txEl>
                                              <p:pRg st="2" end="2"/>
                                            </p:txEl>
                                          </p:spTgt>
                                        </p:tgtEl>
                                        <p:attrNameLst>
                                          <p:attrName>style.visibility</p:attrName>
                                        </p:attrNameLst>
                                      </p:cBhvr>
                                      <p:to>
                                        <p:strVal val="visible"/>
                                      </p:to>
                                    </p:set>
                                    <p:animEffect transition="in" filter="wipe(up)">
                                      <p:cBhvr>
                                        <p:cTn id="15" dur="500"/>
                                        <p:tgtEl>
                                          <p:spTgt spid="60419">
                                            <p:txEl>
                                              <p:pRg st="2" end="2"/>
                                            </p:txEl>
                                          </p:spTgt>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60419">
                                            <p:txEl>
                                              <p:pRg st="3" end="3"/>
                                            </p:txEl>
                                          </p:spTgt>
                                        </p:tgtEl>
                                        <p:attrNameLst>
                                          <p:attrName>style.visibility</p:attrName>
                                        </p:attrNameLst>
                                      </p:cBhvr>
                                      <p:to>
                                        <p:strVal val="visible"/>
                                      </p:to>
                                    </p:set>
                                    <p:animEffect transition="in" filter="wipe(up)">
                                      <p:cBhvr>
                                        <p:cTn id="19" dur="500"/>
                                        <p:tgtEl>
                                          <p:spTgt spid="604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 name="Picture 7"/>
          <p:cNvPicPr>
            <a:picLocks noChangeAspect="1"/>
          </p:cNvPicPr>
          <p:nvPr/>
        </p:nvPicPr>
        <p:blipFill>
          <a:blip r:embed="rId4"/>
          <a:stretch>
            <a:fillRect/>
          </a:stretch>
        </p:blipFill>
        <p:spPr>
          <a:xfrm>
            <a:off x="6858000" y="990600"/>
            <a:ext cx="1884164" cy="2286000"/>
          </a:xfrm>
          <a:prstGeom prst="rect">
            <a:avLst/>
          </a:prstGeom>
        </p:spPr>
      </p:pic>
      <p:pic>
        <p:nvPicPr>
          <p:cNvPr id="11" name="Picture 10"/>
          <p:cNvPicPr>
            <a:picLocks noChangeAspect="1"/>
          </p:cNvPicPr>
          <p:nvPr/>
        </p:nvPicPr>
        <p:blipFill rotWithShape="1">
          <a:blip r:embed="rId5"/>
          <a:srcRect l="9705" r="12644"/>
          <a:stretch/>
        </p:blipFill>
        <p:spPr>
          <a:xfrm>
            <a:off x="347345" y="990600"/>
            <a:ext cx="1710055" cy="2671961"/>
          </a:xfrm>
          <a:prstGeom prst="rect">
            <a:avLst/>
          </a:prstGeom>
        </p:spPr>
      </p:pic>
      <p:sp>
        <p:nvSpPr>
          <p:cNvPr id="18435" name="Rectangle 2"/>
          <p:cNvSpPr>
            <a:spLocks noGrp="1" noChangeArrowheads="1"/>
          </p:cNvSpPr>
          <p:nvPr>
            <p:ph type="title"/>
          </p:nvPr>
        </p:nvSpPr>
        <p:spPr/>
        <p:txBody>
          <a:bodyPr anchor="t">
            <a:normAutofit/>
          </a:bodyPr>
          <a:lstStyle/>
          <a:p>
            <a:r>
              <a:rPr lang="en-US" sz="3600" dirty="0"/>
              <a:t>Marketing—What’s It All About?</a:t>
            </a:r>
          </a:p>
        </p:txBody>
      </p:sp>
      <p:sp>
        <p:nvSpPr>
          <p:cNvPr id="18436" name="Rectangle 9"/>
          <p:cNvSpPr>
            <a:spLocks noChangeArrowheads="1"/>
          </p:cNvSpPr>
          <p:nvPr/>
        </p:nvSpPr>
        <p:spPr bwMode="auto">
          <a:xfrm>
            <a:off x="228600" y="1676400"/>
            <a:ext cx="8610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atin typeface="+mn-lt"/>
            </a:endParaRPr>
          </a:p>
        </p:txBody>
      </p:sp>
      <p:grpSp>
        <p:nvGrpSpPr>
          <p:cNvPr id="2" name="Group 29"/>
          <p:cNvGrpSpPr>
            <a:grpSpLocks/>
          </p:cNvGrpSpPr>
          <p:nvPr/>
        </p:nvGrpSpPr>
        <p:grpSpPr bwMode="auto">
          <a:xfrm>
            <a:off x="228600" y="762000"/>
            <a:ext cx="8610600" cy="4953000"/>
            <a:chOff x="144" y="1056"/>
            <a:chExt cx="5424" cy="3120"/>
          </a:xfrm>
        </p:grpSpPr>
        <p:sp>
          <p:nvSpPr>
            <p:cNvPr id="18442" name="AutoShape 10"/>
            <p:cNvSpPr>
              <a:spLocks noChangeArrowheads="1"/>
            </p:cNvSpPr>
            <p:nvPr/>
          </p:nvSpPr>
          <p:spPr bwMode="auto">
            <a:xfrm rot="10800000">
              <a:off x="1392" y="1248"/>
              <a:ext cx="2832" cy="1728"/>
            </a:xfrm>
            <a:prstGeom prst="triangle">
              <a:avLst>
                <a:gd name="adj" fmla="val 49773"/>
              </a:avLst>
            </a:prstGeom>
            <a:solidFill>
              <a:srgbClr val="FF5757"/>
            </a:solidFill>
            <a:ln w="38100">
              <a:solidFill>
                <a:schemeClr val="tx1"/>
              </a:solidFill>
              <a:miter lim="800000"/>
              <a:headEnd/>
              <a:tailEnd/>
            </a:ln>
          </p:spPr>
          <p:txBody>
            <a:bodyPr wrap="none" anchor="ctr"/>
            <a:lstStyle/>
            <a:p>
              <a:endParaRPr lang="en-US">
                <a:latin typeface="+mn-lt"/>
              </a:endParaRPr>
            </a:p>
          </p:txBody>
        </p:sp>
        <p:sp>
          <p:nvSpPr>
            <p:cNvPr id="987149" name="Text Box 13"/>
            <p:cNvSpPr txBox="1">
              <a:spLocks noChangeArrowheads="1"/>
            </p:cNvSpPr>
            <p:nvPr/>
          </p:nvSpPr>
          <p:spPr bwMode="auto">
            <a:xfrm>
              <a:off x="2208" y="1344"/>
              <a:ext cx="1344" cy="596"/>
            </a:xfrm>
            <a:prstGeom prst="rect">
              <a:avLst/>
            </a:prstGeom>
            <a:noFill/>
            <a:ln w="9525">
              <a:noFill/>
              <a:miter lim="800000"/>
              <a:headEnd/>
              <a:tailEnd/>
            </a:ln>
            <a:effectLst/>
          </p:spPr>
          <p:txBody>
            <a:bodyPr>
              <a:spAutoFit/>
            </a:bodyPr>
            <a:lstStyle/>
            <a:p>
              <a:pPr>
                <a:spcBef>
                  <a:spcPct val="50000"/>
                </a:spcBef>
                <a:defRPr/>
              </a:pPr>
              <a:r>
                <a:rPr lang="en-US" sz="2800" b="1" dirty="0">
                  <a:solidFill>
                    <a:schemeClr val="tx2"/>
                  </a:solidFill>
                  <a:latin typeface="+mn-lt"/>
                </a:rPr>
                <a:t>All Those Bicycles!</a:t>
              </a:r>
            </a:p>
          </p:txBody>
        </p:sp>
        <p:grpSp>
          <p:nvGrpSpPr>
            <p:cNvPr id="18449" name="Group 28"/>
            <p:cNvGrpSpPr>
              <a:grpSpLocks/>
            </p:cNvGrpSpPr>
            <p:nvPr/>
          </p:nvGrpSpPr>
          <p:grpSpPr bwMode="auto">
            <a:xfrm>
              <a:off x="144" y="1056"/>
              <a:ext cx="5424" cy="3120"/>
              <a:chOff x="144" y="1056"/>
              <a:chExt cx="5424" cy="3120"/>
            </a:xfrm>
          </p:grpSpPr>
          <p:sp>
            <p:nvSpPr>
              <p:cNvPr id="18450" name="Rectangle 9"/>
              <p:cNvSpPr>
                <a:spLocks noChangeArrowheads="1"/>
              </p:cNvSpPr>
              <p:nvPr/>
            </p:nvSpPr>
            <p:spPr bwMode="auto">
              <a:xfrm>
                <a:off x="144" y="1056"/>
                <a:ext cx="5424" cy="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atin typeface="+mn-lt"/>
                </a:endParaRPr>
              </a:p>
            </p:txBody>
          </p:sp>
          <p:sp>
            <p:nvSpPr>
              <p:cNvPr id="18453" name="Oval 17"/>
              <p:cNvSpPr>
                <a:spLocks noChangeArrowheads="1"/>
              </p:cNvSpPr>
              <p:nvPr/>
            </p:nvSpPr>
            <p:spPr bwMode="auto">
              <a:xfrm>
                <a:off x="2184" y="2688"/>
                <a:ext cx="1392" cy="1392"/>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round/>
                    <a:headEnd/>
                    <a:tailEnd/>
                  </a14:hiddenLine>
                </a:ext>
              </a:extLst>
            </p:spPr>
            <p:txBody>
              <a:bodyPr wrap="none" anchor="ctr"/>
              <a:lstStyle/>
              <a:p>
                <a:endParaRPr lang="en-US">
                  <a:latin typeface="+mn-lt"/>
                </a:endParaRPr>
              </a:p>
            </p:txBody>
          </p:sp>
        </p:grpSp>
      </p:grpSp>
      <p:grpSp>
        <p:nvGrpSpPr>
          <p:cNvPr id="4" name="Group 21"/>
          <p:cNvGrpSpPr>
            <a:grpSpLocks/>
          </p:cNvGrpSpPr>
          <p:nvPr/>
        </p:nvGrpSpPr>
        <p:grpSpPr bwMode="auto">
          <a:xfrm>
            <a:off x="304800" y="2133600"/>
            <a:ext cx="8305800" cy="3175000"/>
            <a:chOff x="224" y="1248"/>
            <a:chExt cx="5232" cy="2000"/>
          </a:xfrm>
        </p:grpSpPr>
        <p:sp>
          <p:nvSpPr>
            <p:cNvPr id="18438" name="AutoShape 22"/>
            <p:cNvSpPr>
              <a:spLocks noChangeArrowheads="1"/>
            </p:cNvSpPr>
            <p:nvPr/>
          </p:nvSpPr>
          <p:spPr bwMode="auto">
            <a:xfrm>
              <a:off x="224" y="1248"/>
              <a:ext cx="5232" cy="2000"/>
            </a:xfrm>
            <a:prstGeom prst="star16">
              <a:avLst>
                <a:gd name="adj" fmla="val 30255"/>
              </a:avLst>
            </a:prstGeom>
            <a:solidFill>
              <a:srgbClr val="1D9EFF"/>
            </a:solidFill>
            <a:ln w="9525">
              <a:solidFill>
                <a:schemeClr val="tx1"/>
              </a:solidFill>
              <a:miter lim="800000"/>
              <a:headEnd/>
              <a:tailEnd/>
            </a:ln>
          </p:spPr>
          <p:txBody>
            <a:bodyPr wrap="none" anchor="ctr"/>
            <a:lstStyle/>
            <a:p>
              <a:endParaRPr lang="en-US">
                <a:latin typeface="+mn-lt"/>
              </a:endParaRPr>
            </a:p>
          </p:txBody>
        </p:sp>
        <p:sp>
          <p:nvSpPr>
            <p:cNvPr id="18439" name="AutoShape 23"/>
            <p:cNvSpPr>
              <a:spLocks noChangeArrowheads="1"/>
            </p:cNvSpPr>
            <p:nvPr/>
          </p:nvSpPr>
          <p:spPr bwMode="auto">
            <a:xfrm>
              <a:off x="480" y="1358"/>
              <a:ext cx="4704" cy="1798"/>
            </a:xfrm>
            <a:prstGeom prst="star16">
              <a:avLst>
                <a:gd name="adj" fmla="val 29551"/>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endParaRPr lang="en-US"/>
            </a:p>
          </p:txBody>
        </p:sp>
        <p:sp>
          <p:nvSpPr>
            <p:cNvPr id="18440" name="AutoShape 24"/>
            <p:cNvSpPr>
              <a:spLocks noChangeArrowheads="1"/>
            </p:cNvSpPr>
            <p:nvPr/>
          </p:nvSpPr>
          <p:spPr bwMode="auto">
            <a:xfrm>
              <a:off x="816" y="1920"/>
              <a:ext cx="4176" cy="624"/>
            </a:xfrm>
            <a:prstGeom prst="roundRect">
              <a:avLst>
                <a:gd name="adj" fmla="val 48718"/>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en-US"/>
            </a:p>
          </p:txBody>
        </p:sp>
        <p:sp>
          <p:nvSpPr>
            <p:cNvPr id="987161" name="Text Box 25"/>
            <p:cNvSpPr txBox="1">
              <a:spLocks noChangeArrowheads="1"/>
            </p:cNvSpPr>
            <p:nvPr/>
          </p:nvSpPr>
          <p:spPr bwMode="auto">
            <a:xfrm>
              <a:off x="1008" y="2064"/>
              <a:ext cx="3870" cy="330"/>
            </a:xfrm>
            <a:prstGeom prst="rect">
              <a:avLst/>
            </a:prstGeom>
            <a:noFill/>
            <a:ln w="9525">
              <a:noFill/>
              <a:miter lim="800000"/>
              <a:headEnd/>
              <a:tailEnd/>
            </a:ln>
            <a:effectLst/>
          </p:spPr>
          <p:txBody>
            <a:bodyPr wrap="square">
              <a:spAutoFit/>
            </a:bodyPr>
            <a:lstStyle/>
            <a:p>
              <a:pPr algn="l">
                <a:spcBef>
                  <a:spcPct val="50000"/>
                </a:spcBef>
                <a:defRPr/>
              </a:pPr>
              <a:r>
                <a:rPr lang="en-US" sz="2800" b="1" dirty="0">
                  <a:solidFill>
                    <a:schemeClr val="tx1">
                      <a:lumMod val="95000"/>
                    </a:schemeClr>
                  </a:solidFill>
                  <a:latin typeface="+mn-lt"/>
                </a:rPr>
                <a:t>More Than Selling and Advertising</a:t>
              </a:r>
            </a:p>
          </p:txBody>
        </p:sp>
      </p:grpSp>
      <p:pic>
        <p:nvPicPr>
          <p:cNvPr id="7" name="Picture 6"/>
          <p:cNvPicPr>
            <a:picLocks noChangeAspect="1"/>
          </p:cNvPicPr>
          <p:nvPr/>
        </p:nvPicPr>
        <p:blipFill rotWithShape="1">
          <a:blip r:embed="rId6" cstate="print">
            <a:extLst>
              <a:ext uri="{28A0092B-C50C-407E-A947-70E740481C1C}">
                <a14:useLocalDpi xmlns:a14="http://schemas.microsoft.com/office/drawing/2010/main" val="0"/>
              </a:ext>
            </a:extLst>
          </a:blip>
          <a:srcRect l="8480" r="8480"/>
          <a:stretch/>
        </p:blipFill>
        <p:spPr>
          <a:xfrm>
            <a:off x="3769836" y="4274842"/>
            <a:ext cx="1423776" cy="2080215"/>
          </a:xfrm>
          <a:prstGeom prst="rect">
            <a:avLst/>
          </a:prstGeom>
        </p:spPr>
      </p:pic>
      <p:sp>
        <p:nvSpPr>
          <p:cNvPr id="3" name="TextBox 2"/>
          <p:cNvSpPr txBox="1"/>
          <p:nvPr/>
        </p:nvSpPr>
        <p:spPr>
          <a:xfrm>
            <a:off x="6019800" y="5562600"/>
            <a:ext cx="2159000" cy="861774"/>
          </a:xfrm>
          <a:prstGeom prst="rect">
            <a:avLst/>
          </a:prstGeom>
          <a:noFill/>
        </p:spPr>
        <p:txBody>
          <a:bodyPr wrap="square" rtlCol="0">
            <a:spAutoFit/>
          </a:bodyPr>
          <a:lstStyle/>
          <a:p>
            <a:r>
              <a:rPr lang="en-US" sz="1000" i="1" dirty="0"/>
              <a:t>Left to right: </a:t>
            </a:r>
            <a:r>
              <a:rPr lang="de-DE" sz="1000" i="1" dirty="0"/>
              <a:t>©</a:t>
            </a:r>
            <a:r>
              <a:rPr lang="en-US" sz="1000" i="1" dirty="0"/>
              <a:t> Royalty-Free/CORBIS; ©</a:t>
            </a:r>
            <a:r>
              <a:rPr lang="en-US" sz="1000" dirty="0" err="1"/>
              <a:t>fStop</a:t>
            </a:r>
            <a:r>
              <a:rPr lang="en-US" sz="1000" dirty="0"/>
              <a:t> Images GmbH / </a:t>
            </a:r>
            <a:r>
              <a:rPr lang="en-US" sz="1000" dirty="0" err="1"/>
              <a:t>Alamy</a:t>
            </a:r>
            <a:r>
              <a:rPr lang="en-US" sz="1000" dirty="0"/>
              <a:t> Stock Photo</a:t>
            </a:r>
            <a:r>
              <a:rPr lang="en-US" sz="1000" i="1" dirty="0"/>
              <a:t>; </a:t>
            </a:r>
            <a:r>
              <a:rPr lang="en-US" sz="1000" i="1" dirty="0" err="1"/>
              <a:t>Pixtal</a:t>
            </a:r>
            <a:r>
              <a:rPr lang="en-US" sz="1000" i="1" dirty="0"/>
              <a:t>/AGE </a:t>
            </a:r>
            <a:r>
              <a:rPr lang="en-US" sz="1000" i="1" dirty="0" err="1"/>
              <a:t>Fotostock</a:t>
            </a:r>
            <a:r>
              <a:rPr lang="en-US" sz="1000" i="1" dirty="0"/>
              <a:t>.</a:t>
            </a:r>
            <a:endParaRPr lang="en-US" sz="1000" b="1" dirty="0"/>
          </a:p>
          <a:p>
            <a:endParaRPr lang="en-US" sz="1000" dirty="0"/>
          </a:p>
        </p:txBody>
      </p:sp>
    </p:spTree>
    <p:custDataLst>
      <p:tags r:id="rId1"/>
    </p:custDataLst>
    <p:extLst>
      <p:ext uri="{BB962C8B-B14F-4D97-AF65-F5344CB8AC3E}">
        <p14:creationId xmlns:p14="http://schemas.microsoft.com/office/powerpoint/2010/main" val="19938642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52400" y="76200"/>
            <a:ext cx="8778874" cy="1399032"/>
          </a:xfrm>
        </p:spPr>
        <p:txBody>
          <a:bodyPr>
            <a:normAutofit fontScale="90000"/>
          </a:bodyPr>
          <a:lstStyle/>
          <a:p>
            <a:r>
              <a:rPr lang="en-US" sz="4000" dirty="0"/>
              <a:t>Things a manager should do before and after deciding to produce and sell a bike</a:t>
            </a:r>
          </a:p>
        </p:txBody>
      </p:sp>
      <p:sp>
        <p:nvSpPr>
          <p:cNvPr id="19459" name="Line 9"/>
          <p:cNvSpPr>
            <a:spLocks noChangeShapeType="1"/>
          </p:cNvSpPr>
          <p:nvPr/>
        </p:nvSpPr>
        <p:spPr bwMode="auto">
          <a:xfrm>
            <a:off x="6903059" y="3660775"/>
            <a:ext cx="1772" cy="1588"/>
          </a:xfrm>
          <a:prstGeom prst="line">
            <a:avLst/>
          </a:prstGeom>
          <a:ln>
            <a:headEnd/>
            <a:tailEnd/>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96363" name="AutoShape 11"/>
          <p:cNvSpPr>
            <a:spLocks noChangeArrowheads="1"/>
          </p:cNvSpPr>
          <p:nvPr/>
        </p:nvSpPr>
        <p:spPr bwMode="auto">
          <a:xfrm>
            <a:off x="4495800" y="2286000"/>
            <a:ext cx="3673475" cy="457200"/>
          </a:xfrm>
          <a:prstGeom prst="roundRect">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solidFill>
                  <a:schemeClr val="tx1">
                    <a:lumMod val="95000"/>
                  </a:schemeClr>
                </a:solidFill>
              </a:rPr>
              <a:t>Determine Wants</a:t>
            </a:r>
          </a:p>
        </p:txBody>
      </p:sp>
      <p:sp>
        <p:nvSpPr>
          <p:cNvPr id="996365" name="AutoShape 13"/>
          <p:cNvSpPr>
            <a:spLocks noChangeArrowheads="1"/>
          </p:cNvSpPr>
          <p:nvPr/>
        </p:nvSpPr>
        <p:spPr bwMode="auto">
          <a:xfrm>
            <a:off x="4493711" y="3510168"/>
            <a:ext cx="3673475" cy="457200"/>
          </a:xfrm>
          <a:prstGeom prst="roundRect">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solidFill>
                  <a:schemeClr val="tx1">
                    <a:lumMod val="95000"/>
                  </a:schemeClr>
                </a:solidFill>
              </a:rPr>
              <a:t>Predict Designs</a:t>
            </a:r>
          </a:p>
        </p:txBody>
      </p:sp>
      <p:sp>
        <p:nvSpPr>
          <p:cNvPr id="996369" name="AutoShape 17"/>
          <p:cNvSpPr>
            <a:spLocks noChangeArrowheads="1"/>
          </p:cNvSpPr>
          <p:nvPr/>
        </p:nvSpPr>
        <p:spPr bwMode="auto">
          <a:xfrm>
            <a:off x="4493711" y="4114800"/>
            <a:ext cx="3673475" cy="457200"/>
          </a:xfrm>
          <a:prstGeom prst="roundRect">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solidFill>
                  <a:schemeClr val="tx1">
                    <a:lumMod val="95000"/>
                  </a:schemeClr>
                </a:solidFill>
              </a:rPr>
              <a:t>Determine Where</a:t>
            </a:r>
          </a:p>
        </p:txBody>
      </p:sp>
      <p:sp>
        <p:nvSpPr>
          <p:cNvPr id="996371" name="AutoShape 19"/>
          <p:cNvSpPr>
            <a:spLocks noChangeArrowheads="1"/>
          </p:cNvSpPr>
          <p:nvPr/>
        </p:nvSpPr>
        <p:spPr bwMode="auto">
          <a:xfrm>
            <a:off x="4493711" y="5301756"/>
            <a:ext cx="3673475" cy="457200"/>
          </a:xfrm>
          <a:prstGeom prst="roundRect">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solidFill>
                  <a:schemeClr val="tx1">
                    <a:lumMod val="95000"/>
                  </a:schemeClr>
                </a:solidFill>
              </a:rPr>
              <a:t>Estimate Price</a:t>
            </a:r>
          </a:p>
        </p:txBody>
      </p:sp>
      <p:sp>
        <p:nvSpPr>
          <p:cNvPr id="996372" name="AutoShape 20"/>
          <p:cNvSpPr>
            <a:spLocks noChangeArrowheads="1"/>
          </p:cNvSpPr>
          <p:nvPr/>
        </p:nvSpPr>
        <p:spPr bwMode="auto">
          <a:xfrm>
            <a:off x="4493711" y="4733671"/>
            <a:ext cx="3673475" cy="457200"/>
          </a:xfrm>
          <a:prstGeom prst="roundRect">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a:solidFill>
                  <a:schemeClr val="tx1">
                    <a:lumMod val="95000"/>
                  </a:schemeClr>
                </a:solidFill>
              </a:rPr>
              <a:t>Decide Promotion</a:t>
            </a:r>
          </a:p>
        </p:txBody>
      </p:sp>
      <p:sp>
        <p:nvSpPr>
          <p:cNvPr id="996374" name="AutoShape 22"/>
          <p:cNvSpPr>
            <a:spLocks noChangeArrowheads="1"/>
          </p:cNvSpPr>
          <p:nvPr/>
        </p:nvSpPr>
        <p:spPr bwMode="auto">
          <a:xfrm>
            <a:off x="4493711" y="2904871"/>
            <a:ext cx="3673475" cy="457200"/>
          </a:xfrm>
          <a:prstGeom prst="roundRect">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solidFill>
                  <a:schemeClr val="tx1">
                    <a:lumMod val="95000"/>
                  </a:schemeClr>
                </a:solidFill>
              </a:rPr>
              <a:t>Identify Competition</a:t>
            </a:r>
          </a:p>
        </p:txBody>
      </p:sp>
      <p:sp>
        <p:nvSpPr>
          <p:cNvPr id="996375" name="AutoShape 23"/>
          <p:cNvSpPr>
            <a:spLocks noChangeArrowheads="1"/>
          </p:cNvSpPr>
          <p:nvPr/>
        </p:nvSpPr>
        <p:spPr bwMode="auto">
          <a:xfrm>
            <a:off x="4495800" y="5892814"/>
            <a:ext cx="3673475" cy="457200"/>
          </a:xfrm>
          <a:prstGeom prst="roundRect">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a:solidFill>
                  <a:schemeClr val="tx1">
                    <a:lumMod val="95000"/>
                  </a:schemeClr>
                </a:solidFill>
              </a:rPr>
              <a:t>Provide Service</a:t>
            </a:r>
          </a:p>
        </p:txBody>
      </p:sp>
      <p:sp>
        <p:nvSpPr>
          <p:cNvPr id="996376" name="AutoShape 24"/>
          <p:cNvSpPr>
            <a:spLocks noChangeArrowheads="1"/>
          </p:cNvSpPr>
          <p:nvPr/>
        </p:nvSpPr>
        <p:spPr bwMode="auto">
          <a:xfrm>
            <a:off x="4495800" y="1676400"/>
            <a:ext cx="3673475" cy="457200"/>
          </a:xfrm>
          <a:prstGeom prst="roundRect">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solidFill>
                  <a:schemeClr val="tx1">
                    <a:lumMod val="95000"/>
                  </a:schemeClr>
                </a:solidFill>
              </a:rPr>
              <a:t>Analyze Needs</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800" y="1810965"/>
            <a:ext cx="3771320" cy="4572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TextBox 1"/>
          <p:cNvSpPr txBox="1"/>
          <p:nvPr/>
        </p:nvSpPr>
        <p:spPr>
          <a:xfrm>
            <a:off x="-144188" y="6121414"/>
            <a:ext cx="1905000" cy="400110"/>
          </a:xfrm>
          <a:prstGeom prst="rect">
            <a:avLst/>
          </a:prstGeom>
          <a:noFill/>
        </p:spPr>
        <p:txBody>
          <a:bodyPr wrap="square" rtlCol="0">
            <a:spAutoFit/>
          </a:bodyPr>
          <a:lstStyle/>
          <a:p>
            <a:r>
              <a:rPr lang="de-DE" sz="1000" i="1"/>
              <a:t>©</a:t>
            </a:r>
            <a:r>
              <a:rPr lang="en-US" sz="1000" i="1"/>
              <a:t>Pixtal</a:t>
            </a:r>
            <a:r>
              <a:rPr lang="en-US" sz="1000" i="1" dirty="0"/>
              <a:t>/AGE </a:t>
            </a:r>
            <a:r>
              <a:rPr lang="en-US" sz="1000" i="1" dirty="0" err="1"/>
              <a:t>Fotostock</a:t>
            </a:r>
            <a:endParaRPr lang="en-US" sz="1000" b="1" dirty="0"/>
          </a:p>
          <a:p>
            <a:endParaRPr lang="en-US" sz="1000" dirty="0"/>
          </a:p>
        </p:txBody>
      </p:sp>
    </p:spTree>
    <p:custDataLst>
      <p:tags r:id="rId1"/>
    </p:custDataLst>
    <p:extLst>
      <p:ext uri="{BB962C8B-B14F-4D97-AF65-F5344CB8AC3E}">
        <p14:creationId xmlns:p14="http://schemas.microsoft.com/office/powerpoint/2010/main" val="14430602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996376"/>
                                        </p:tgtEl>
                                        <p:attrNameLst>
                                          <p:attrName>style.visibility</p:attrName>
                                        </p:attrNameLst>
                                      </p:cBhvr>
                                      <p:to>
                                        <p:strVal val="visible"/>
                                      </p:to>
                                    </p:set>
                                    <p:anim calcmode="lin" valueType="num">
                                      <p:cBhvr>
                                        <p:cTn id="7" dur="1000" fill="hold"/>
                                        <p:tgtEl>
                                          <p:spTgt spid="996376"/>
                                        </p:tgtEl>
                                        <p:attrNameLst>
                                          <p:attrName>ppt_w</p:attrName>
                                        </p:attrNameLst>
                                      </p:cBhvr>
                                      <p:tavLst>
                                        <p:tav tm="0">
                                          <p:val>
                                            <p:strVal val="#ppt_w*0.70"/>
                                          </p:val>
                                        </p:tav>
                                        <p:tav tm="100000">
                                          <p:val>
                                            <p:strVal val="#ppt_w"/>
                                          </p:val>
                                        </p:tav>
                                      </p:tavLst>
                                    </p:anim>
                                    <p:anim calcmode="lin" valueType="num">
                                      <p:cBhvr>
                                        <p:cTn id="8" dur="1000" fill="hold"/>
                                        <p:tgtEl>
                                          <p:spTgt spid="996376"/>
                                        </p:tgtEl>
                                        <p:attrNameLst>
                                          <p:attrName>ppt_h</p:attrName>
                                        </p:attrNameLst>
                                      </p:cBhvr>
                                      <p:tavLst>
                                        <p:tav tm="0">
                                          <p:val>
                                            <p:strVal val="#ppt_h"/>
                                          </p:val>
                                        </p:tav>
                                        <p:tav tm="100000">
                                          <p:val>
                                            <p:strVal val="#ppt_h"/>
                                          </p:val>
                                        </p:tav>
                                      </p:tavLst>
                                    </p:anim>
                                    <p:animEffect transition="in" filter="fade">
                                      <p:cBhvr>
                                        <p:cTn id="9" dur="1000"/>
                                        <p:tgtEl>
                                          <p:spTgt spid="99637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5" presetClass="emph" presetSubtype="0" fill="hold" grpId="1" nodeType="clickEffect">
                                  <p:stCondLst>
                                    <p:cond delay="0"/>
                                  </p:stCondLst>
                                  <p:childTnLst>
                                    <p:animClr clrSpc="hsl" dir="cw">
                                      <p:cBhvr override="childStyle">
                                        <p:cTn id="13" dur="500" fill="hold"/>
                                        <p:tgtEl>
                                          <p:spTgt spid="996376"/>
                                        </p:tgtEl>
                                        <p:attrNameLst>
                                          <p:attrName>style.color</p:attrName>
                                        </p:attrNameLst>
                                      </p:cBhvr>
                                      <p:by>
                                        <p:hsl h="0" s="-70588" l="0"/>
                                      </p:by>
                                    </p:animClr>
                                    <p:animClr clrSpc="hsl" dir="cw">
                                      <p:cBhvr>
                                        <p:cTn id="14" dur="500" fill="hold"/>
                                        <p:tgtEl>
                                          <p:spTgt spid="996376"/>
                                        </p:tgtEl>
                                        <p:attrNameLst>
                                          <p:attrName>fillcolor</p:attrName>
                                        </p:attrNameLst>
                                      </p:cBhvr>
                                      <p:by>
                                        <p:hsl h="0" s="-70588" l="0"/>
                                      </p:by>
                                    </p:animClr>
                                    <p:animClr clrSpc="hsl" dir="cw">
                                      <p:cBhvr>
                                        <p:cTn id="15" dur="500" fill="hold"/>
                                        <p:tgtEl>
                                          <p:spTgt spid="996376"/>
                                        </p:tgtEl>
                                        <p:attrNameLst>
                                          <p:attrName>stroke.color</p:attrName>
                                        </p:attrNameLst>
                                      </p:cBhvr>
                                      <p:by>
                                        <p:hsl h="0" s="-70588" l="0"/>
                                      </p:by>
                                    </p:animClr>
                                    <p:set>
                                      <p:cBhvr>
                                        <p:cTn id="16" dur="500" fill="hold"/>
                                        <p:tgtEl>
                                          <p:spTgt spid="996376"/>
                                        </p:tgtEl>
                                        <p:attrNameLst>
                                          <p:attrName>fill.type</p:attrName>
                                        </p:attrNameLst>
                                      </p:cBhvr>
                                      <p:to>
                                        <p:strVal val="solid"/>
                                      </p:to>
                                    </p:set>
                                  </p:childTnLst>
                                </p:cTn>
                              </p:par>
                              <p:par>
                                <p:cTn id="17" presetID="55" presetClass="entr" presetSubtype="0" fill="hold" grpId="0" nodeType="withEffect">
                                  <p:stCondLst>
                                    <p:cond delay="0"/>
                                  </p:stCondLst>
                                  <p:childTnLst>
                                    <p:set>
                                      <p:cBhvr>
                                        <p:cTn id="18" dur="1" fill="hold">
                                          <p:stCondLst>
                                            <p:cond delay="0"/>
                                          </p:stCondLst>
                                        </p:cTn>
                                        <p:tgtEl>
                                          <p:spTgt spid="996363"/>
                                        </p:tgtEl>
                                        <p:attrNameLst>
                                          <p:attrName>style.visibility</p:attrName>
                                        </p:attrNameLst>
                                      </p:cBhvr>
                                      <p:to>
                                        <p:strVal val="visible"/>
                                      </p:to>
                                    </p:set>
                                    <p:anim calcmode="lin" valueType="num">
                                      <p:cBhvr>
                                        <p:cTn id="19" dur="1000" fill="hold"/>
                                        <p:tgtEl>
                                          <p:spTgt spid="996363"/>
                                        </p:tgtEl>
                                        <p:attrNameLst>
                                          <p:attrName>ppt_w</p:attrName>
                                        </p:attrNameLst>
                                      </p:cBhvr>
                                      <p:tavLst>
                                        <p:tav tm="0">
                                          <p:val>
                                            <p:strVal val="#ppt_w*0.70"/>
                                          </p:val>
                                        </p:tav>
                                        <p:tav tm="100000">
                                          <p:val>
                                            <p:strVal val="#ppt_w"/>
                                          </p:val>
                                        </p:tav>
                                      </p:tavLst>
                                    </p:anim>
                                    <p:anim calcmode="lin" valueType="num">
                                      <p:cBhvr>
                                        <p:cTn id="20" dur="1000" fill="hold"/>
                                        <p:tgtEl>
                                          <p:spTgt spid="996363"/>
                                        </p:tgtEl>
                                        <p:attrNameLst>
                                          <p:attrName>ppt_h</p:attrName>
                                        </p:attrNameLst>
                                      </p:cBhvr>
                                      <p:tavLst>
                                        <p:tav tm="0">
                                          <p:val>
                                            <p:strVal val="#ppt_h"/>
                                          </p:val>
                                        </p:tav>
                                        <p:tav tm="100000">
                                          <p:val>
                                            <p:strVal val="#ppt_h"/>
                                          </p:val>
                                        </p:tav>
                                      </p:tavLst>
                                    </p:anim>
                                    <p:animEffect transition="in" filter="fade">
                                      <p:cBhvr>
                                        <p:cTn id="21" dur="1000"/>
                                        <p:tgtEl>
                                          <p:spTgt spid="996363"/>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5" presetClass="emph" presetSubtype="0" fill="hold" grpId="1" nodeType="clickEffect">
                                  <p:stCondLst>
                                    <p:cond delay="0"/>
                                  </p:stCondLst>
                                  <p:childTnLst>
                                    <p:animClr clrSpc="hsl" dir="cw">
                                      <p:cBhvr override="childStyle">
                                        <p:cTn id="25" dur="500" fill="hold"/>
                                        <p:tgtEl>
                                          <p:spTgt spid="996363"/>
                                        </p:tgtEl>
                                        <p:attrNameLst>
                                          <p:attrName>style.color</p:attrName>
                                        </p:attrNameLst>
                                      </p:cBhvr>
                                      <p:by>
                                        <p:hsl h="0" s="-70588" l="0"/>
                                      </p:by>
                                    </p:animClr>
                                    <p:animClr clrSpc="hsl" dir="cw">
                                      <p:cBhvr>
                                        <p:cTn id="26" dur="500" fill="hold"/>
                                        <p:tgtEl>
                                          <p:spTgt spid="996363"/>
                                        </p:tgtEl>
                                        <p:attrNameLst>
                                          <p:attrName>fillcolor</p:attrName>
                                        </p:attrNameLst>
                                      </p:cBhvr>
                                      <p:by>
                                        <p:hsl h="0" s="-70588" l="0"/>
                                      </p:by>
                                    </p:animClr>
                                    <p:animClr clrSpc="hsl" dir="cw">
                                      <p:cBhvr>
                                        <p:cTn id="27" dur="500" fill="hold"/>
                                        <p:tgtEl>
                                          <p:spTgt spid="996363"/>
                                        </p:tgtEl>
                                        <p:attrNameLst>
                                          <p:attrName>stroke.color</p:attrName>
                                        </p:attrNameLst>
                                      </p:cBhvr>
                                      <p:by>
                                        <p:hsl h="0" s="-70588" l="0"/>
                                      </p:by>
                                    </p:animClr>
                                    <p:set>
                                      <p:cBhvr>
                                        <p:cTn id="28" dur="500" fill="hold"/>
                                        <p:tgtEl>
                                          <p:spTgt spid="996363"/>
                                        </p:tgtEl>
                                        <p:attrNameLst>
                                          <p:attrName>fill.type</p:attrName>
                                        </p:attrNameLst>
                                      </p:cBhvr>
                                      <p:to>
                                        <p:strVal val="solid"/>
                                      </p:to>
                                    </p:set>
                                  </p:childTnLst>
                                </p:cTn>
                              </p:par>
                              <p:par>
                                <p:cTn id="29" presetID="55" presetClass="entr" presetSubtype="0" fill="hold" grpId="0" nodeType="withEffect">
                                  <p:stCondLst>
                                    <p:cond delay="0"/>
                                  </p:stCondLst>
                                  <p:childTnLst>
                                    <p:set>
                                      <p:cBhvr>
                                        <p:cTn id="30" dur="1" fill="hold">
                                          <p:stCondLst>
                                            <p:cond delay="0"/>
                                          </p:stCondLst>
                                        </p:cTn>
                                        <p:tgtEl>
                                          <p:spTgt spid="996374"/>
                                        </p:tgtEl>
                                        <p:attrNameLst>
                                          <p:attrName>style.visibility</p:attrName>
                                        </p:attrNameLst>
                                      </p:cBhvr>
                                      <p:to>
                                        <p:strVal val="visible"/>
                                      </p:to>
                                    </p:set>
                                    <p:anim calcmode="lin" valueType="num">
                                      <p:cBhvr>
                                        <p:cTn id="31" dur="1000" fill="hold"/>
                                        <p:tgtEl>
                                          <p:spTgt spid="996374"/>
                                        </p:tgtEl>
                                        <p:attrNameLst>
                                          <p:attrName>ppt_w</p:attrName>
                                        </p:attrNameLst>
                                      </p:cBhvr>
                                      <p:tavLst>
                                        <p:tav tm="0">
                                          <p:val>
                                            <p:strVal val="#ppt_w*0.70"/>
                                          </p:val>
                                        </p:tav>
                                        <p:tav tm="100000">
                                          <p:val>
                                            <p:strVal val="#ppt_w"/>
                                          </p:val>
                                        </p:tav>
                                      </p:tavLst>
                                    </p:anim>
                                    <p:anim calcmode="lin" valueType="num">
                                      <p:cBhvr>
                                        <p:cTn id="32" dur="1000" fill="hold"/>
                                        <p:tgtEl>
                                          <p:spTgt spid="996374"/>
                                        </p:tgtEl>
                                        <p:attrNameLst>
                                          <p:attrName>ppt_h</p:attrName>
                                        </p:attrNameLst>
                                      </p:cBhvr>
                                      <p:tavLst>
                                        <p:tav tm="0">
                                          <p:val>
                                            <p:strVal val="#ppt_h"/>
                                          </p:val>
                                        </p:tav>
                                        <p:tav tm="100000">
                                          <p:val>
                                            <p:strVal val="#ppt_h"/>
                                          </p:val>
                                        </p:tav>
                                      </p:tavLst>
                                    </p:anim>
                                    <p:animEffect transition="in" filter="fade">
                                      <p:cBhvr>
                                        <p:cTn id="33" dur="1000"/>
                                        <p:tgtEl>
                                          <p:spTgt spid="996374"/>
                                        </p:tgtEl>
                                      </p:cBhvr>
                                    </p:animEffect>
                                  </p:childTnLst>
                                </p:cTn>
                              </p:par>
                            </p:childTnLst>
                          </p:cTn>
                        </p:par>
                      </p:childTnLst>
                    </p:cTn>
                  </p:par>
                  <p:par>
                    <p:cTn id="34" fill="hold">
                      <p:stCondLst>
                        <p:cond delay="indefinite"/>
                      </p:stCondLst>
                      <p:childTnLst>
                        <p:par>
                          <p:cTn id="35" fill="hold">
                            <p:stCondLst>
                              <p:cond delay="0"/>
                            </p:stCondLst>
                            <p:childTnLst>
                              <p:par>
                                <p:cTn id="36" presetID="25" presetClass="emph" presetSubtype="0" fill="hold" grpId="1" nodeType="clickEffect">
                                  <p:stCondLst>
                                    <p:cond delay="0"/>
                                  </p:stCondLst>
                                  <p:childTnLst>
                                    <p:animClr clrSpc="hsl" dir="cw">
                                      <p:cBhvr override="childStyle">
                                        <p:cTn id="37" dur="500" fill="hold"/>
                                        <p:tgtEl>
                                          <p:spTgt spid="996374"/>
                                        </p:tgtEl>
                                        <p:attrNameLst>
                                          <p:attrName>style.color</p:attrName>
                                        </p:attrNameLst>
                                      </p:cBhvr>
                                      <p:by>
                                        <p:hsl h="0" s="-70588" l="0"/>
                                      </p:by>
                                    </p:animClr>
                                    <p:animClr clrSpc="hsl" dir="cw">
                                      <p:cBhvr>
                                        <p:cTn id="38" dur="500" fill="hold"/>
                                        <p:tgtEl>
                                          <p:spTgt spid="996374"/>
                                        </p:tgtEl>
                                        <p:attrNameLst>
                                          <p:attrName>fillcolor</p:attrName>
                                        </p:attrNameLst>
                                      </p:cBhvr>
                                      <p:by>
                                        <p:hsl h="0" s="-70588" l="0"/>
                                      </p:by>
                                    </p:animClr>
                                    <p:animClr clrSpc="hsl" dir="cw">
                                      <p:cBhvr>
                                        <p:cTn id="39" dur="500" fill="hold"/>
                                        <p:tgtEl>
                                          <p:spTgt spid="996374"/>
                                        </p:tgtEl>
                                        <p:attrNameLst>
                                          <p:attrName>stroke.color</p:attrName>
                                        </p:attrNameLst>
                                      </p:cBhvr>
                                      <p:by>
                                        <p:hsl h="0" s="-70588" l="0"/>
                                      </p:by>
                                    </p:animClr>
                                    <p:set>
                                      <p:cBhvr>
                                        <p:cTn id="40" dur="500" fill="hold"/>
                                        <p:tgtEl>
                                          <p:spTgt spid="996374"/>
                                        </p:tgtEl>
                                        <p:attrNameLst>
                                          <p:attrName>fill.type</p:attrName>
                                        </p:attrNameLst>
                                      </p:cBhvr>
                                      <p:to>
                                        <p:strVal val="solid"/>
                                      </p:to>
                                    </p:set>
                                  </p:childTnLst>
                                </p:cTn>
                              </p:par>
                              <p:par>
                                <p:cTn id="41" presetID="55" presetClass="entr" presetSubtype="0" fill="hold" grpId="0" nodeType="withEffect">
                                  <p:stCondLst>
                                    <p:cond delay="0"/>
                                  </p:stCondLst>
                                  <p:childTnLst>
                                    <p:set>
                                      <p:cBhvr>
                                        <p:cTn id="42" dur="1" fill="hold">
                                          <p:stCondLst>
                                            <p:cond delay="0"/>
                                          </p:stCondLst>
                                        </p:cTn>
                                        <p:tgtEl>
                                          <p:spTgt spid="996365"/>
                                        </p:tgtEl>
                                        <p:attrNameLst>
                                          <p:attrName>style.visibility</p:attrName>
                                        </p:attrNameLst>
                                      </p:cBhvr>
                                      <p:to>
                                        <p:strVal val="visible"/>
                                      </p:to>
                                    </p:set>
                                    <p:anim calcmode="lin" valueType="num">
                                      <p:cBhvr>
                                        <p:cTn id="43" dur="1000" fill="hold"/>
                                        <p:tgtEl>
                                          <p:spTgt spid="996365"/>
                                        </p:tgtEl>
                                        <p:attrNameLst>
                                          <p:attrName>ppt_w</p:attrName>
                                        </p:attrNameLst>
                                      </p:cBhvr>
                                      <p:tavLst>
                                        <p:tav tm="0">
                                          <p:val>
                                            <p:strVal val="#ppt_w*0.70"/>
                                          </p:val>
                                        </p:tav>
                                        <p:tav tm="100000">
                                          <p:val>
                                            <p:strVal val="#ppt_w"/>
                                          </p:val>
                                        </p:tav>
                                      </p:tavLst>
                                    </p:anim>
                                    <p:anim calcmode="lin" valueType="num">
                                      <p:cBhvr>
                                        <p:cTn id="44" dur="1000" fill="hold"/>
                                        <p:tgtEl>
                                          <p:spTgt spid="996365"/>
                                        </p:tgtEl>
                                        <p:attrNameLst>
                                          <p:attrName>ppt_h</p:attrName>
                                        </p:attrNameLst>
                                      </p:cBhvr>
                                      <p:tavLst>
                                        <p:tav tm="0">
                                          <p:val>
                                            <p:strVal val="#ppt_h"/>
                                          </p:val>
                                        </p:tav>
                                        <p:tav tm="100000">
                                          <p:val>
                                            <p:strVal val="#ppt_h"/>
                                          </p:val>
                                        </p:tav>
                                      </p:tavLst>
                                    </p:anim>
                                    <p:animEffect transition="in" filter="fade">
                                      <p:cBhvr>
                                        <p:cTn id="45" dur="1000"/>
                                        <p:tgtEl>
                                          <p:spTgt spid="996365"/>
                                        </p:tgtEl>
                                      </p:cBhvr>
                                    </p:animEffect>
                                  </p:childTnLst>
                                </p:cTn>
                              </p:par>
                            </p:childTnLst>
                          </p:cTn>
                        </p:par>
                      </p:childTnLst>
                    </p:cTn>
                  </p:par>
                  <p:par>
                    <p:cTn id="46" fill="hold">
                      <p:stCondLst>
                        <p:cond delay="indefinite"/>
                      </p:stCondLst>
                      <p:childTnLst>
                        <p:par>
                          <p:cTn id="47" fill="hold">
                            <p:stCondLst>
                              <p:cond delay="0"/>
                            </p:stCondLst>
                            <p:childTnLst>
                              <p:par>
                                <p:cTn id="48" presetID="25" presetClass="emph" presetSubtype="0" fill="hold" grpId="1" nodeType="clickEffect">
                                  <p:stCondLst>
                                    <p:cond delay="0"/>
                                  </p:stCondLst>
                                  <p:childTnLst>
                                    <p:animClr clrSpc="hsl" dir="cw">
                                      <p:cBhvr override="childStyle">
                                        <p:cTn id="49" dur="500" fill="hold"/>
                                        <p:tgtEl>
                                          <p:spTgt spid="996365"/>
                                        </p:tgtEl>
                                        <p:attrNameLst>
                                          <p:attrName>style.color</p:attrName>
                                        </p:attrNameLst>
                                      </p:cBhvr>
                                      <p:by>
                                        <p:hsl h="0" s="-70588" l="0"/>
                                      </p:by>
                                    </p:animClr>
                                    <p:animClr clrSpc="hsl" dir="cw">
                                      <p:cBhvr>
                                        <p:cTn id="50" dur="500" fill="hold"/>
                                        <p:tgtEl>
                                          <p:spTgt spid="996365"/>
                                        </p:tgtEl>
                                        <p:attrNameLst>
                                          <p:attrName>fillcolor</p:attrName>
                                        </p:attrNameLst>
                                      </p:cBhvr>
                                      <p:by>
                                        <p:hsl h="0" s="-70588" l="0"/>
                                      </p:by>
                                    </p:animClr>
                                    <p:animClr clrSpc="hsl" dir="cw">
                                      <p:cBhvr>
                                        <p:cTn id="51" dur="500" fill="hold"/>
                                        <p:tgtEl>
                                          <p:spTgt spid="996365"/>
                                        </p:tgtEl>
                                        <p:attrNameLst>
                                          <p:attrName>stroke.color</p:attrName>
                                        </p:attrNameLst>
                                      </p:cBhvr>
                                      <p:by>
                                        <p:hsl h="0" s="-70588" l="0"/>
                                      </p:by>
                                    </p:animClr>
                                    <p:set>
                                      <p:cBhvr>
                                        <p:cTn id="52" dur="500" fill="hold"/>
                                        <p:tgtEl>
                                          <p:spTgt spid="996365"/>
                                        </p:tgtEl>
                                        <p:attrNameLst>
                                          <p:attrName>fill.type</p:attrName>
                                        </p:attrNameLst>
                                      </p:cBhvr>
                                      <p:to>
                                        <p:strVal val="solid"/>
                                      </p:to>
                                    </p:set>
                                  </p:childTnLst>
                                </p:cTn>
                              </p:par>
                              <p:par>
                                <p:cTn id="53" presetID="55" presetClass="entr" presetSubtype="0" fill="hold" grpId="0" nodeType="withEffect">
                                  <p:stCondLst>
                                    <p:cond delay="0"/>
                                  </p:stCondLst>
                                  <p:childTnLst>
                                    <p:set>
                                      <p:cBhvr>
                                        <p:cTn id="54" dur="1" fill="hold">
                                          <p:stCondLst>
                                            <p:cond delay="0"/>
                                          </p:stCondLst>
                                        </p:cTn>
                                        <p:tgtEl>
                                          <p:spTgt spid="996369"/>
                                        </p:tgtEl>
                                        <p:attrNameLst>
                                          <p:attrName>style.visibility</p:attrName>
                                        </p:attrNameLst>
                                      </p:cBhvr>
                                      <p:to>
                                        <p:strVal val="visible"/>
                                      </p:to>
                                    </p:set>
                                    <p:anim calcmode="lin" valueType="num">
                                      <p:cBhvr>
                                        <p:cTn id="55" dur="1000" fill="hold"/>
                                        <p:tgtEl>
                                          <p:spTgt spid="996369"/>
                                        </p:tgtEl>
                                        <p:attrNameLst>
                                          <p:attrName>ppt_w</p:attrName>
                                        </p:attrNameLst>
                                      </p:cBhvr>
                                      <p:tavLst>
                                        <p:tav tm="0">
                                          <p:val>
                                            <p:strVal val="#ppt_w*0.70"/>
                                          </p:val>
                                        </p:tav>
                                        <p:tav tm="100000">
                                          <p:val>
                                            <p:strVal val="#ppt_w"/>
                                          </p:val>
                                        </p:tav>
                                      </p:tavLst>
                                    </p:anim>
                                    <p:anim calcmode="lin" valueType="num">
                                      <p:cBhvr>
                                        <p:cTn id="56" dur="1000" fill="hold"/>
                                        <p:tgtEl>
                                          <p:spTgt spid="996369"/>
                                        </p:tgtEl>
                                        <p:attrNameLst>
                                          <p:attrName>ppt_h</p:attrName>
                                        </p:attrNameLst>
                                      </p:cBhvr>
                                      <p:tavLst>
                                        <p:tav tm="0">
                                          <p:val>
                                            <p:strVal val="#ppt_h"/>
                                          </p:val>
                                        </p:tav>
                                        <p:tav tm="100000">
                                          <p:val>
                                            <p:strVal val="#ppt_h"/>
                                          </p:val>
                                        </p:tav>
                                      </p:tavLst>
                                    </p:anim>
                                    <p:animEffect transition="in" filter="fade">
                                      <p:cBhvr>
                                        <p:cTn id="57" dur="1000"/>
                                        <p:tgtEl>
                                          <p:spTgt spid="996369"/>
                                        </p:tgtEl>
                                      </p:cBhvr>
                                    </p:animEffect>
                                  </p:childTnLst>
                                </p:cTn>
                              </p:par>
                            </p:childTnLst>
                          </p:cTn>
                        </p:par>
                      </p:childTnLst>
                    </p:cTn>
                  </p:par>
                  <p:par>
                    <p:cTn id="58" fill="hold">
                      <p:stCondLst>
                        <p:cond delay="indefinite"/>
                      </p:stCondLst>
                      <p:childTnLst>
                        <p:par>
                          <p:cTn id="59" fill="hold">
                            <p:stCondLst>
                              <p:cond delay="0"/>
                            </p:stCondLst>
                            <p:childTnLst>
                              <p:par>
                                <p:cTn id="60" presetID="25" presetClass="emph" presetSubtype="0" fill="hold" grpId="1" nodeType="clickEffect">
                                  <p:stCondLst>
                                    <p:cond delay="0"/>
                                  </p:stCondLst>
                                  <p:childTnLst>
                                    <p:animClr clrSpc="hsl" dir="cw">
                                      <p:cBhvr override="childStyle">
                                        <p:cTn id="61" dur="500" fill="hold"/>
                                        <p:tgtEl>
                                          <p:spTgt spid="996369"/>
                                        </p:tgtEl>
                                        <p:attrNameLst>
                                          <p:attrName>style.color</p:attrName>
                                        </p:attrNameLst>
                                      </p:cBhvr>
                                      <p:by>
                                        <p:hsl h="0" s="-70588" l="0"/>
                                      </p:by>
                                    </p:animClr>
                                    <p:animClr clrSpc="hsl" dir="cw">
                                      <p:cBhvr>
                                        <p:cTn id="62" dur="500" fill="hold"/>
                                        <p:tgtEl>
                                          <p:spTgt spid="996369"/>
                                        </p:tgtEl>
                                        <p:attrNameLst>
                                          <p:attrName>fillcolor</p:attrName>
                                        </p:attrNameLst>
                                      </p:cBhvr>
                                      <p:by>
                                        <p:hsl h="0" s="-70588" l="0"/>
                                      </p:by>
                                    </p:animClr>
                                    <p:animClr clrSpc="hsl" dir="cw">
                                      <p:cBhvr>
                                        <p:cTn id="63" dur="500" fill="hold"/>
                                        <p:tgtEl>
                                          <p:spTgt spid="996369"/>
                                        </p:tgtEl>
                                        <p:attrNameLst>
                                          <p:attrName>stroke.color</p:attrName>
                                        </p:attrNameLst>
                                      </p:cBhvr>
                                      <p:by>
                                        <p:hsl h="0" s="-70588" l="0"/>
                                      </p:by>
                                    </p:animClr>
                                    <p:set>
                                      <p:cBhvr>
                                        <p:cTn id="64" dur="500" fill="hold"/>
                                        <p:tgtEl>
                                          <p:spTgt spid="996369"/>
                                        </p:tgtEl>
                                        <p:attrNameLst>
                                          <p:attrName>fill.type</p:attrName>
                                        </p:attrNameLst>
                                      </p:cBhvr>
                                      <p:to>
                                        <p:strVal val="solid"/>
                                      </p:to>
                                    </p:set>
                                  </p:childTnLst>
                                </p:cTn>
                              </p:par>
                              <p:par>
                                <p:cTn id="65" presetID="55" presetClass="entr" presetSubtype="0" fill="hold" grpId="0" nodeType="withEffect">
                                  <p:stCondLst>
                                    <p:cond delay="0"/>
                                  </p:stCondLst>
                                  <p:childTnLst>
                                    <p:set>
                                      <p:cBhvr>
                                        <p:cTn id="66" dur="1" fill="hold">
                                          <p:stCondLst>
                                            <p:cond delay="0"/>
                                          </p:stCondLst>
                                        </p:cTn>
                                        <p:tgtEl>
                                          <p:spTgt spid="996372"/>
                                        </p:tgtEl>
                                        <p:attrNameLst>
                                          <p:attrName>style.visibility</p:attrName>
                                        </p:attrNameLst>
                                      </p:cBhvr>
                                      <p:to>
                                        <p:strVal val="visible"/>
                                      </p:to>
                                    </p:set>
                                    <p:anim calcmode="lin" valueType="num">
                                      <p:cBhvr>
                                        <p:cTn id="67" dur="1000" fill="hold"/>
                                        <p:tgtEl>
                                          <p:spTgt spid="996372"/>
                                        </p:tgtEl>
                                        <p:attrNameLst>
                                          <p:attrName>ppt_w</p:attrName>
                                        </p:attrNameLst>
                                      </p:cBhvr>
                                      <p:tavLst>
                                        <p:tav tm="0">
                                          <p:val>
                                            <p:strVal val="#ppt_w*0.70"/>
                                          </p:val>
                                        </p:tav>
                                        <p:tav tm="100000">
                                          <p:val>
                                            <p:strVal val="#ppt_w"/>
                                          </p:val>
                                        </p:tav>
                                      </p:tavLst>
                                    </p:anim>
                                    <p:anim calcmode="lin" valueType="num">
                                      <p:cBhvr>
                                        <p:cTn id="68" dur="1000" fill="hold"/>
                                        <p:tgtEl>
                                          <p:spTgt spid="996372"/>
                                        </p:tgtEl>
                                        <p:attrNameLst>
                                          <p:attrName>ppt_h</p:attrName>
                                        </p:attrNameLst>
                                      </p:cBhvr>
                                      <p:tavLst>
                                        <p:tav tm="0">
                                          <p:val>
                                            <p:strVal val="#ppt_h"/>
                                          </p:val>
                                        </p:tav>
                                        <p:tav tm="100000">
                                          <p:val>
                                            <p:strVal val="#ppt_h"/>
                                          </p:val>
                                        </p:tav>
                                      </p:tavLst>
                                    </p:anim>
                                    <p:animEffect transition="in" filter="fade">
                                      <p:cBhvr>
                                        <p:cTn id="69" dur="1000"/>
                                        <p:tgtEl>
                                          <p:spTgt spid="996372"/>
                                        </p:tgtEl>
                                      </p:cBhvr>
                                    </p:animEffect>
                                  </p:childTnLst>
                                </p:cTn>
                              </p:par>
                            </p:childTnLst>
                          </p:cTn>
                        </p:par>
                      </p:childTnLst>
                    </p:cTn>
                  </p:par>
                  <p:par>
                    <p:cTn id="70" fill="hold">
                      <p:stCondLst>
                        <p:cond delay="indefinite"/>
                      </p:stCondLst>
                      <p:childTnLst>
                        <p:par>
                          <p:cTn id="71" fill="hold">
                            <p:stCondLst>
                              <p:cond delay="0"/>
                            </p:stCondLst>
                            <p:childTnLst>
                              <p:par>
                                <p:cTn id="72" presetID="25" presetClass="emph" presetSubtype="0" fill="hold" grpId="1" nodeType="clickEffect">
                                  <p:stCondLst>
                                    <p:cond delay="0"/>
                                  </p:stCondLst>
                                  <p:childTnLst>
                                    <p:animClr clrSpc="hsl" dir="cw">
                                      <p:cBhvr override="childStyle">
                                        <p:cTn id="73" dur="500" fill="hold"/>
                                        <p:tgtEl>
                                          <p:spTgt spid="996372"/>
                                        </p:tgtEl>
                                        <p:attrNameLst>
                                          <p:attrName>style.color</p:attrName>
                                        </p:attrNameLst>
                                      </p:cBhvr>
                                      <p:by>
                                        <p:hsl h="0" s="-70588" l="0"/>
                                      </p:by>
                                    </p:animClr>
                                    <p:animClr clrSpc="hsl" dir="cw">
                                      <p:cBhvr>
                                        <p:cTn id="74" dur="500" fill="hold"/>
                                        <p:tgtEl>
                                          <p:spTgt spid="996372"/>
                                        </p:tgtEl>
                                        <p:attrNameLst>
                                          <p:attrName>fillcolor</p:attrName>
                                        </p:attrNameLst>
                                      </p:cBhvr>
                                      <p:by>
                                        <p:hsl h="0" s="-70588" l="0"/>
                                      </p:by>
                                    </p:animClr>
                                    <p:animClr clrSpc="hsl" dir="cw">
                                      <p:cBhvr>
                                        <p:cTn id="75" dur="500" fill="hold"/>
                                        <p:tgtEl>
                                          <p:spTgt spid="996372"/>
                                        </p:tgtEl>
                                        <p:attrNameLst>
                                          <p:attrName>stroke.color</p:attrName>
                                        </p:attrNameLst>
                                      </p:cBhvr>
                                      <p:by>
                                        <p:hsl h="0" s="-70588" l="0"/>
                                      </p:by>
                                    </p:animClr>
                                    <p:set>
                                      <p:cBhvr>
                                        <p:cTn id="76" dur="500" fill="hold"/>
                                        <p:tgtEl>
                                          <p:spTgt spid="996372"/>
                                        </p:tgtEl>
                                        <p:attrNameLst>
                                          <p:attrName>fill.type</p:attrName>
                                        </p:attrNameLst>
                                      </p:cBhvr>
                                      <p:to>
                                        <p:strVal val="solid"/>
                                      </p:to>
                                    </p:set>
                                  </p:childTnLst>
                                </p:cTn>
                              </p:par>
                              <p:par>
                                <p:cTn id="77" presetID="55" presetClass="entr" presetSubtype="0" fill="hold" grpId="0" nodeType="withEffect">
                                  <p:stCondLst>
                                    <p:cond delay="0"/>
                                  </p:stCondLst>
                                  <p:childTnLst>
                                    <p:set>
                                      <p:cBhvr>
                                        <p:cTn id="78" dur="1" fill="hold">
                                          <p:stCondLst>
                                            <p:cond delay="0"/>
                                          </p:stCondLst>
                                        </p:cTn>
                                        <p:tgtEl>
                                          <p:spTgt spid="996371"/>
                                        </p:tgtEl>
                                        <p:attrNameLst>
                                          <p:attrName>style.visibility</p:attrName>
                                        </p:attrNameLst>
                                      </p:cBhvr>
                                      <p:to>
                                        <p:strVal val="visible"/>
                                      </p:to>
                                    </p:set>
                                    <p:anim calcmode="lin" valueType="num">
                                      <p:cBhvr>
                                        <p:cTn id="79" dur="1000" fill="hold"/>
                                        <p:tgtEl>
                                          <p:spTgt spid="996371"/>
                                        </p:tgtEl>
                                        <p:attrNameLst>
                                          <p:attrName>ppt_w</p:attrName>
                                        </p:attrNameLst>
                                      </p:cBhvr>
                                      <p:tavLst>
                                        <p:tav tm="0">
                                          <p:val>
                                            <p:strVal val="#ppt_w*0.70"/>
                                          </p:val>
                                        </p:tav>
                                        <p:tav tm="100000">
                                          <p:val>
                                            <p:strVal val="#ppt_w"/>
                                          </p:val>
                                        </p:tav>
                                      </p:tavLst>
                                    </p:anim>
                                    <p:anim calcmode="lin" valueType="num">
                                      <p:cBhvr>
                                        <p:cTn id="80" dur="1000" fill="hold"/>
                                        <p:tgtEl>
                                          <p:spTgt spid="996371"/>
                                        </p:tgtEl>
                                        <p:attrNameLst>
                                          <p:attrName>ppt_h</p:attrName>
                                        </p:attrNameLst>
                                      </p:cBhvr>
                                      <p:tavLst>
                                        <p:tav tm="0">
                                          <p:val>
                                            <p:strVal val="#ppt_h"/>
                                          </p:val>
                                        </p:tav>
                                        <p:tav tm="100000">
                                          <p:val>
                                            <p:strVal val="#ppt_h"/>
                                          </p:val>
                                        </p:tav>
                                      </p:tavLst>
                                    </p:anim>
                                    <p:animEffect transition="in" filter="fade">
                                      <p:cBhvr>
                                        <p:cTn id="81" dur="1000"/>
                                        <p:tgtEl>
                                          <p:spTgt spid="996371"/>
                                        </p:tgtEl>
                                      </p:cBhvr>
                                    </p:animEffect>
                                  </p:childTnLst>
                                </p:cTn>
                              </p:par>
                            </p:childTnLst>
                          </p:cTn>
                        </p:par>
                      </p:childTnLst>
                    </p:cTn>
                  </p:par>
                  <p:par>
                    <p:cTn id="82" fill="hold">
                      <p:stCondLst>
                        <p:cond delay="indefinite"/>
                      </p:stCondLst>
                      <p:childTnLst>
                        <p:par>
                          <p:cTn id="83" fill="hold">
                            <p:stCondLst>
                              <p:cond delay="0"/>
                            </p:stCondLst>
                            <p:childTnLst>
                              <p:par>
                                <p:cTn id="84" presetID="25" presetClass="emph" presetSubtype="0" fill="hold" grpId="1" nodeType="clickEffect">
                                  <p:stCondLst>
                                    <p:cond delay="0"/>
                                  </p:stCondLst>
                                  <p:childTnLst>
                                    <p:animClr clrSpc="hsl" dir="cw">
                                      <p:cBhvr override="childStyle">
                                        <p:cTn id="85" dur="500" fill="hold"/>
                                        <p:tgtEl>
                                          <p:spTgt spid="996371"/>
                                        </p:tgtEl>
                                        <p:attrNameLst>
                                          <p:attrName>style.color</p:attrName>
                                        </p:attrNameLst>
                                      </p:cBhvr>
                                      <p:by>
                                        <p:hsl h="0" s="-70588" l="0"/>
                                      </p:by>
                                    </p:animClr>
                                    <p:animClr clrSpc="hsl" dir="cw">
                                      <p:cBhvr>
                                        <p:cTn id="86" dur="500" fill="hold"/>
                                        <p:tgtEl>
                                          <p:spTgt spid="996371"/>
                                        </p:tgtEl>
                                        <p:attrNameLst>
                                          <p:attrName>fillcolor</p:attrName>
                                        </p:attrNameLst>
                                      </p:cBhvr>
                                      <p:by>
                                        <p:hsl h="0" s="-70588" l="0"/>
                                      </p:by>
                                    </p:animClr>
                                    <p:animClr clrSpc="hsl" dir="cw">
                                      <p:cBhvr>
                                        <p:cTn id="87" dur="500" fill="hold"/>
                                        <p:tgtEl>
                                          <p:spTgt spid="996371"/>
                                        </p:tgtEl>
                                        <p:attrNameLst>
                                          <p:attrName>stroke.color</p:attrName>
                                        </p:attrNameLst>
                                      </p:cBhvr>
                                      <p:by>
                                        <p:hsl h="0" s="-70588" l="0"/>
                                      </p:by>
                                    </p:animClr>
                                    <p:set>
                                      <p:cBhvr>
                                        <p:cTn id="88" dur="500" fill="hold"/>
                                        <p:tgtEl>
                                          <p:spTgt spid="996371"/>
                                        </p:tgtEl>
                                        <p:attrNameLst>
                                          <p:attrName>fill.type</p:attrName>
                                        </p:attrNameLst>
                                      </p:cBhvr>
                                      <p:to>
                                        <p:strVal val="solid"/>
                                      </p:to>
                                    </p:set>
                                  </p:childTnLst>
                                </p:cTn>
                              </p:par>
                              <p:par>
                                <p:cTn id="89" presetID="55" presetClass="entr" presetSubtype="0" fill="hold" grpId="0" nodeType="withEffect">
                                  <p:stCondLst>
                                    <p:cond delay="0"/>
                                  </p:stCondLst>
                                  <p:childTnLst>
                                    <p:set>
                                      <p:cBhvr>
                                        <p:cTn id="90" dur="1" fill="hold">
                                          <p:stCondLst>
                                            <p:cond delay="0"/>
                                          </p:stCondLst>
                                        </p:cTn>
                                        <p:tgtEl>
                                          <p:spTgt spid="996375"/>
                                        </p:tgtEl>
                                        <p:attrNameLst>
                                          <p:attrName>style.visibility</p:attrName>
                                        </p:attrNameLst>
                                      </p:cBhvr>
                                      <p:to>
                                        <p:strVal val="visible"/>
                                      </p:to>
                                    </p:set>
                                    <p:anim calcmode="lin" valueType="num">
                                      <p:cBhvr>
                                        <p:cTn id="91" dur="1000" fill="hold"/>
                                        <p:tgtEl>
                                          <p:spTgt spid="996375"/>
                                        </p:tgtEl>
                                        <p:attrNameLst>
                                          <p:attrName>ppt_w</p:attrName>
                                        </p:attrNameLst>
                                      </p:cBhvr>
                                      <p:tavLst>
                                        <p:tav tm="0">
                                          <p:val>
                                            <p:strVal val="#ppt_w*0.70"/>
                                          </p:val>
                                        </p:tav>
                                        <p:tav tm="100000">
                                          <p:val>
                                            <p:strVal val="#ppt_w"/>
                                          </p:val>
                                        </p:tav>
                                      </p:tavLst>
                                    </p:anim>
                                    <p:anim calcmode="lin" valueType="num">
                                      <p:cBhvr>
                                        <p:cTn id="92" dur="1000" fill="hold"/>
                                        <p:tgtEl>
                                          <p:spTgt spid="996375"/>
                                        </p:tgtEl>
                                        <p:attrNameLst>
                                          <p:attrName>ppt_h</p:attrName>
                                        </p:attrNameLst>
                                      </p:cBhvr>
                                      <p:tavLst>
                                        <p:tav tm="0">
                                          <p:val>
                                            <p:strVal val="#ppt_h"/>
                                          </p:val>
                                        </p:tav>
                                        <p:tav tm="100000">
                                          <p:val>
                                            <p:strVal val="#ppt_h"/>
                                          </p:val>
                                        </p:tav>
                                      </p:tavLst>
                                    </p:anim>
                                    <p:animEffect transition="in" filter="fade">
                                      <p:cBhvr>
                                        <p:cTn id="93" dur="1000"/>
                                        <p:tgtEl>
                                          <p:spTgt spid="9963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6363" grpId="0" animBg="1"/>
      <p:bldP spid="996363" grpId="1" animBg="1"/>
      <p:bldP spid="996365" grpId="0" animBg="1"/>
      <p:bldP spid="996365" grpId="1" animBg="1"/>
      <p:bldP spid="996369" grpId="0" animBg="1"/>
      <p:bldP spid="996369" grpId="1" animBg="1"/>
      <p:bldP spid="996371" grpId="0" animBg="1"/>
      <p:bldP spid="996371" grpId="1" animBg="1"/>
      <p:bldP spid="996372" grpId="0" animBg="1"/>
      <p:bldP spid="996372" grpId="1" animBg="1"/>
      <p:bldP spid="996374" grpId="0" animBg="1"/>
      <p:bldP spid="996374" grpId="1" animBg="1"/>
      <p:bldP spid="996375" grpId="0" animBg="1"/>
      <p:bldP spid="996376" grpId="0" animBg="1"/>
      <p:bldP spid="996376" grpId="1"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dirty="0"/>
              <a:t>Marketing Is Important to You</a:t>
            </a:r>
          </a:p>
        </p:txBody>
      </p:sp>
      <p:pic>
        <p:nvPicPr>
          <p:cNvPr id="1008659" name="Picture 19"/>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28600" y="1409700"/>
            <a:ext cx="1600200" cy="1066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345150" name="AutoShape 62"/>
          <p:cNvSpPr>
            <a:spLocks noChangeArrowheads="1"/>
          </p:cNvSpPr>
          <p:nvPr/>
        </p:nvSpPr>
        <p:spPr bwMode="auto">
          <a:xfrm>
            <a:off x="3336925" y="1524000"/>
            <a:ext cx="4892675" cy="914400"/>
          </a:xfrm>
          <a:prstGeom prst="roundRect">
            <a:avLst>
              <a:gd name="adj" fmla="val 30731"/>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400" b="1" dirty="0">
                <a:solidFill>
                  <a:schemeClr val="tx1">
                    <a:lumMod val="95000"/>
                  </a:schemeClr>
                </a:solidFill>
              </a:rPr>
              <a:t>Important to every consumer!</a:t>
            </a:r>
          </a:p>
        </p:txBody>
      </p:sp>
      <p:sp>
        <p:nvSpPr>
          <p:cNvPr id="1008646" name="Line 64"/>
          <p:cNvSpPr>
            <a:spLocks noChangeShapeType="1"/>
          </p:cNvSpPr>
          <p:nvPr/>
        </p:nvSpPr>
        <p:spPr bwMode="auto">
          <a:xfrm>
            <a:off x="1981200" y="1981200"/>
            <a:ext cx="1219200" cy="0"/>
          </a:xfrm>
          <a:prstGeom prst="line">
            <a:avLst/>
          </a:prstGeom>
          <a:ln>
            <a:headEnd/>
            <a:tailEnd type="triangle" w="med" len="med"/>
          </a:ln>
          <a:effectLst>
            <a:outerShdw dist="25400" sx="1000" sy="1000" algn="t" rotWithShape="0">
              <a:srgbClr val="000000"/>
            </a:outerShdw>
          </a:effectLst>
        </p:spPr>
        <p:style>
          <a:lnRef idx="2">
            <a:schemeClr val="accent6"/>
          </a:lnRef>
          <a:fillRef idx="0">
            <a:schemeClr val="accent6"/>
          </a:fillRef>
          <a:effectRef idx="1">
            <a:schemeClr val="accent6"/>
          </a:effectRef>
          <a:fontRef idx="minor">
            <a:schemeClr val="tx1"/>
          </a:fontRef>
        </p:style>
        <p:txBody>
          <a:bodyPr/>
          <a:lstStyle/>
          <a:p>
            <a:endParaRPr lang="en-US"/>
          </a:p>
        </p:txBody>
      </p:sp>
      <p:sp>
        <p:nvSpPr>
          <p:cNvPr id="1008650" name="Line 72"/>
          <p:cNvSpPr>
            <a:spLocks noChangeShapeType="1"/>
          </p:cNvSpPr>
          <p:nvPr/>
        </p:nvSpPr>
        <p:spPr bwMode="auto">
          <a:xfrm>
            <a:off x="1981200" y="3426459"/>
            <a:ext cx="1219200" cy="0"/>
          </a:xfrm>
          <a:prstGeom prst="line">
            <a:avLst/>
          </a:prstGeom>
          <a:ln>
            <a:headEnd/>
            <a:tailEnd type="triangle" w="med" len="med"/>
          </a:ln>
          <a:effectLst>
            <a:outerShdw dist="25400" sx="1000" sy="1000" algn="t" rotWithShape="0">
              <a:srgbClr val="000000"/>
            </a:outerShdw>
          </a:effectLst>
        </p:spPr>
        <p:style>
          <a:lnRef idx="2">
            <a:schemeClr val="accent6"/>
          </a:lnRef>
          <a:fillRef idx="0">
            <a:schemeClr val="accent6"/>
          </a:fillRef>
          <a:effectRef idx="1">
            <a:schemeClr val="accent6"/>
          </a:effectRef>
          <a:fontRef idx="minor">
            <a:schemeClr val="tx1"/>
          </a:fontRef>
        </p:style>
        <p:txBody>
          <a:bodyPr/>
          <a:lstStyle/>
          <a:p>
            <a:endParaRPr lang="en-US"/>
          </a:p>
        </p:txBody>
      </p:sp>
      <p:sp>
        <p:nvSpPr>
          <p:cNvPr id="345161" name="AutoShape 73"/>
          <p:cNvSpPr>
            <a:spLocks noChangeArrowheads="1"/>
          </p:cNvSpPr>
          <p:nvPr/>
        </p:nvSpPr>
        <p:spPr bwMode="auto">
          <a:xfrm>
            <a:off x="3352801" y="2969259"/>
            <a:ext cx="4876800" cy="914400"/>
          </a:xfrm>
          <a:prstGeom prst="roundRect">
            <a:avLst>
              <a:gd name="adj" fmla="val 30731"/>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400" b="1" dirty="0">
                <a:solidFill>
                  <a:schemeClr val="tx1">
                    <a:lumMod val="95000"/>
                  </a:schemeClr>
                </a:solidFill>
              </a:rPr>
              <a:t>Important to your job!</a:t>
            </a:r>
          </a:p>
          <a:p>
            <a:r>
              <a:rPr lang="en-US" sz="2400" b="1" dirty="0">
                <a:solidFill>
                  <a:schemeClr val="tx1">
                    <a:lumMod val="95000"/>
                  </a:schemeClr>
                </a:solidFill>
              </a:rPr>
              <a:t>(and your next job, too)</a:t>
            </a:r>
          </a:p>
        </p:txBody>
      </p:sp>
      <p:sp>
        <p:nvSpPr>
          <p:cNvPr id="1008655" name="Line 78"/>
          <p:cNvSpPr>
            <a:spLocks noChangeShapeType="1"/>
          </p:cNvSpPr>
          <p:nvPr/>
        </p:nvSpPr>
        <p:spPr bwMode="auto">
          <a:xfrm>
            <a:off x="2036763" y="5067300"/>
            <a:ext cx="1219200" cy="0"/>
          </a:xfrm>
          <a:prstGeom prst="line">
            <a:avLst/>
          </a:prstGeom>
          <a:ln>
            <a:headEnd/>
            <a:tailEnd type="triangle" w="med" len="med"/>
          </a:ln>
          <a:effectLst>
            <a:outerShdw dist="25400" sx="1000" sy="1000" algn="t" rotWithShape="0">
              <a:srgbClr val="000000"/>
            </a:outerShdw>
          </a:effectLst>
        </p:spPr>
        <p:style>
          <a:lnRef idx="2">
            <a:schemeClr val="accent6"/>
          </a:lnRef>
          <a:fillRef idx="0">
            <a:schemeClr val="accent6"/>
          </a:fillRef>
          <a:effectRef idx="1">
            <a:schemeClr val="accent6"/>
          </a:effectRef>
          <a:fontRef idx="minor">
            <a:schemeClr val="tx1"/>
          </a:fontRef>
        </p:style>
        <p:txBody>
          <a:bodyPr/>
          <a:lstStyle/>
          <a:p>
            <a:endParaRPr lang="en-US"/>
          </a:p>
        </p:txBody>
      </p:sp>
      <p:sp>
        <p:nvSpPr>
          <p:cNvPr id="345167" name="AutoShape 79"/>
          <p:cNvSpPr>
            <a:spLocks noChangeArrowheads="1"/>
          </p:cNvSpPr>
          <p:nvPr/>
        </p:nvSpPr>
        <p:spPr bwMode="auto">
          <a:xfrm>
            <a:off x="3352801" y="4610100"/>
            <a:ext cx="4876800" cy="914400"/>
          </a:xfrm>
          <a:prstGeom prst="roundRect">
            <a:avLst>
              <a:gd name="adj" fmla="val 30731"/>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solidFill>
                  <a:schemeClr val="tx1">
                    <a:lumMod val="95000"/>
                  </a:schemeClr>
                </a:solidFill>
              </a:rPr>
              <a:t>Affects innovation and </a:t>
            </a:r>
            <a:br>
              <a:rPr lang="en-US" sz="2400" b="1" dirty="0">
                <a:solidFill>
                  <a:schemeClr val="tx1">
                    <a:lumMod val="95000"/>
                  </a:schemeClr>
                </a:solidFill>
              </a:rPr>
            </a:br>
            <a:r>
              <a:rPr lang="en-US" sz="2400" b="1" dirty="0">
                <a:solidFill>
                  <a:schemeClr val="tx1">
                    <a:lumMod val="95000"/>
                  </a:schemeClr>
                </a:solidFill>
              </a:rPr>
              <a:t>standard of living</a:t>
            </a:r>
          </a:p>
        </p:txBody>
      </p:sp>
      <p:pic>
        <p:nvPicPr>
          <p:cNvPr id="21514" name="Picture 23"/>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40323" y="2901107"/>
            <a:ext cx="1600199" cy="106669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21515" name="Picture 24"/>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495219" y="4267200"/>
            <a:ext cx="952581" cy="142887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40522" y="6095999"/>
            <a:ext cx="6160478" cy="246221"/>
          </a:xfrm>
          <a:prstGeom prst="rect">
            <a:avLst/>
          </a:prstGeom>
          <a:noFill/>
        </p:spPr>
        <p:txBody>
          <a:bodyPr wrap="square" rtlCol="0">
            <a:spAutoFit/>
          </a:bodyPr>
          <a:lstStyle/>
          <a:p>
            <a:r>
              <a:rPr lang="en-US" sz="1000" dirty="0" err="1"/>
              <a:t>ikonoklast</a:t>
            </a:r>
            <a:r>
              <a:rPr lang="en-US" sz="1000" dirty="0"/>
              <a:t>/123RF; Shutterstock / Monkey Business Images; Decisive Images/</a:t>
            </a:r>
            <a:r>
              <a:rPr lang="en-US" sz="1000" dirty="0" err="1"/>
              <a:t>Alamy</a:t>
            </a:r>
            <a:r>
              <a:rPr lang="en-US" sz="1000" dirty="0"/>
              <a:t> </a:t>
            </a:r>
          </a:p>
        </p:txBody>
      </p:sp>
    </p:spTree>
    <p:custDataLst>
      <p:tags r:id="rId1"/>
    </p:custDataLst>
    <p:extLst>
      <p:ext uri="{BB962C8B-B14F-4D97-AF65-F5344CB8AC3E}">
        <p14:creationId xmlns:p14="http://schemas.microsoft.com/office/powerpoint/2010/main" val="45675831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08646"/>
                                        </p:tgtEl>
                                        <p:attrNameLst>
                                          <p:attrName>style.visibility</p:attrName>
                                        </p:attrNameLst>
                                      </p:cBhvr>
                                      <p:to>
                                        <p:strVal val="visible"/>
                                      </p:to>
                                    </p:set>
                                    <p:animEffect transition="in" filter="wipe(left)">
                                      <p:cBhvr>
                                        <p:cTn id="7" dur="500"/>
                                        <p:tgtEl>
                                          <p:spTgt spid="1008646"/>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45150"/>
                                        </p:tgtEl>
                                        <p:attrNameLst>
                                          <p:attrName>style.visibility</p:attrName>
                                        </p:attrNameLst>
                                      </p:cBhvr>
                                      <p:to>
                                        <p:strVal val="visible"/>
                                      </p:to>
                                    </p:set>
                                    <p:animEffect transition="in" filter="wipe(left)">
                                      <p:cBhvr>
                                        <p:cTn id="11" dur="1000"/>
                                        <p:tgtEl>
                                          <p:spTgt spid="34515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345150"/>
                                        </p:tgtEl>
                                        <p:attrNameLst>
                                          <p:attrName>style.color</p:attrName>
                                        </p:attrNameLst>
                                      </p:cBhvr>
                                      <p:by>
                                        <p:hsl h="0" s="-70588" l="0"/>
                                      </p:by>
                                    </p:animClr>
                                    <p:animClr clrSpc="hsl" dir="cw">
                                      <p:cBhvr>
                                        <p:cTn id="16" dur="500" fill="hold"/>
                                        <p:tgtEl>
                                          <p:spTgt spid="345150"/>
                                        </p:tgtEl>
                                        <p:attrNameLst>
                                          <p:attrName>fillcolor</p:attrName>
                                        </p:attrNameLst>
                                      </p:cBhvr>
                                      <p:by>
                                        <p:hsl h="0" s="-70588" l="0"/>
                                      </p:by>
                                    </p:animClr>
                                    <p:animClr clrSpc="hsl" dir="cw">
                                      <p:cBhvr>
                                        <p:cTn id="17" dur="500" fill="hold"/>
                                        <p:tgtEl>
                                          <p:spTgt spid="345150"/>
                                        </p:tgtEl>
                                        <p:attrNameLst>
                                          <p:attrName>stroke.color</p:attrName>
                                        </p:attrNameLst>
                                      </p:cBhvr>
                                      <p:by>
                                        <p:hsl h="0" s="-70588" l="0"/>
                                      </p:by>
                                    </p:animClr>
                                    <p:set>
                                      <p:cBhvr>
                                        <p:cTn id="18" dur="500" fill="hold"/>
                                        <p:tgtEl>
                                          <p:spTgt spid="345150"/>
                                        </p:tgtEl>
                                        <p:attrNameLst>
                                          <p:attrName>fill.type</p:attrName>
                                        </p:attrNameLst>
                                      </p:cBhvr>
                                      <p:to>
                                        <p:strVal val="solid"/>
                                      </p:to>
                                    </p:set>
                                  </p:childTnLst>
                                </p:cTn>
                              </p:par>
                              <p:par>
                                <p:cTn id="19" presetID="22" presetClass="entr" presetSubtype="8" fill="hold" grpId="0" nodeType="withEffect">
                                  <p:stCondLst>
                                    <p:cond delay="0"/>
                                  </p:stCondLst>
                                  <p:childTnLst>
                                    <p:set>
                                      <p:cBhvr>
                                        <p:cTn id="20" dur="1" fill="hold">
                                          <p:stCondLst>
                                            <p:cond delay="0"/>
                                          </p:stCondLst>
                                        </p:cTn>
                                        <p:tgtEl>
                                          <p:spTgt spid="1008650"/>
                                        </p:tgtEl>
                                        <p:attrNameLst>
                                          <p:attrName>style.visibility</p:attrName>
                                        </p:attrNameLst>
                                      </p:cBhvr>
                                      <p:to>
                                        <p:strVal val="visible"/>
                                      </p:to>
                                    </p:set>
                                    <p:animEffect transition="in" filter="wipe(left)">
                                      <p:cBhvr>
                                        <p:cTn id="21" dur="500"/>
                                        <p:tgtEl>
                                          <p:spTgt spid="1008650"/>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345161"/>
                                        </p:tgtEl>
                                        <p:attrNameLst>
                                          <p:attrName>style.visibility</p:attrName>
                                        </p:attrNameLst>
                                      </p:cBhvr>
                                      <p:to>
                                        <p:strVal val="visible"/>
                                      </p:to>
                                    </p:set>
                                    <p:animEffect transition="in" filter="wipe(left)">
                                      <p:cBhvr>
                                        <p:cTn id="25" dur="1000"/>
                                        <p:tgtEl>
                                          <p:spTgt spid="34516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345161"/>
                                        </p:tgtEl>
                                        <p:attrNameLst>
                                          <p:attrName>style.color</p:attrName>
                                        </p:attrNameLst>
                                      </p:cBhvr>
                                      <p:by>
                                        <p:hsl h="0" s="-70588" l="0"/>
                                      </p:by>
                                    </p:animClr>
                                    <p:animClr clrSpc="hsl" dir="cw">
                                      <p:cBhvr>
                                        <p:cTn id="30" dur="500" fill="hold"/>
                                        <p:tgtEl>
                                          <p:spTgt spid="345161"/>
                                        </p:tgtEl>
                                        <p:attrNameLst>
                                          <p:attrName>fillcolor</p:attrName>
                                        </p:attrNameLst>
                                      </p:cBhvr>
                                      <p:by>
                                        <p:hsl h="0" s="-70588" l="0"/>
                                      </p:by>
                                    </p:animClr>
                                    <p:animClr clrSpc="hsl" dir="cw">
                                      <p:cBhvr>
                                        <p:cTn id="31" dur="500" fill="hold"/>
                                        <p:tgtEl>
                                          <p:spTgt spid="345161"/>
                                        </p:tgtEl>
                                        <p:attrNameLst>
                                          <p:attrName>stroke.color</p:attrName>
                                        </p:attrNameLst>
                                      </p:cBhvr>
                                      <p:by>
                                        <p:hsl h="0" s="-70588" l="0"/>
                                      </p:by>
                                    </p:animClr>
                                    <p:set>
                                      <p:cBhvr>
                                        <p:cTn id="32" dur="500" fill="hold"/>
                                        <p:tgtEl>
                                          <p:spTgt spid="345161"/>
                                        </p:tgtEl>
                                        <p:attrNameLst>
                                          <p:attrName>fill.type</p:attrName>
                                        </p:attrNameLst>
                                      </p:cBhvr>
                                      <p:to>
                                        <p:strVal val="solid"/>
                                      </p:to>
                                    </p:set>
                                  </p:childTnLst>
                                </p:cTn>
                              </p:par>
                              <p:par>
                                <p:cTn id="33" presetID="22" presetClass="entr" presetSubtype="8" fill="hold" grpId="0" nodeType="withEffect">
                                  <p:stCondLst>
                                    <p:cond delay="0"/>
                                  </p:stCondLst>
                                  <p:childTnLst>
                                    <p:set>
                                      <p:cBhvr>
                                        <p:cTn id="34" dur="1" fill="hold">
                                          <p:stCondLst>
                                            <p:cond delay="0"/>
                                          </p:stCondLst>
                                        </p:cTn>
                                        <p:tgtEl>
                                          <p:spTgt spid="1008655"/>
                                        </p:tgtEl>
                                        <p:attrNameLst>
                                          <p:attrName>style.visibility</p:attrName>
                                        </p:attrNameLst>
                                      </p:cBhvr>
                                      <p:to>
                                        <p:strVal val="visible"/>
                                      </p:to>
                                    </p:set>
                                    <p:animEffect transition="in" filter="wipe(left)">
                                      <p:cBhvr>
                                        <p:cTn id="35" dur="500"/>
                                        <p:tgtEl>
                                          <p:spTgt spid="1008655"/>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345167"/>
                                        </p:tgtEl>
                                        <p:attrNameLst>
                                          <p:attrName>style.visibility</p:attrName>
                                        </p:attrNameLst>
                                      </p:cBhvr>
                                      <p:to>
                                        <p:strVal val="visible"/>
                                      </p:to>
                                    </p:set>
                                    <p:animEffect transition="in" filter="wipe(left)">
                                      <p:cBhvr>
                                        <p:cTn id="39" dur="1000"/>
                                        <p:tgtEl>
                                          <p:spTgt spid="345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150" grpId="0" animBg="1"/>
      <p:bldP spid="345150" grpId="1" animBg="1"/>
      <p:bldP spid="1008646" grpId="0" animBg="1"/>
      <p:bldP spid="1008650" grpId="0" animBg="1"/>
      <p:bldP spid="345161" grpId="0" animBg="1"/>
      <p:bldP spid="345161" grpId="1" animBg="1"/>
      <p:bldP spid="1008655" grpId="0" animBg="1"/>
      <p:bldP spid="34516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381000" y="304800"/>
            <a:ext cx="8229600" cy="1399032"/>
          </a:xfrm>
        </p:spPr>
        <p:txBody>
          <a:bodyPr/>
          <a:lstStyle/>
          <a:p>
            <a:r>
              <a:rPr lang="en-US"/>
              <a:t>Marketing Affects Innovation</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2" name="TextBox 1"/>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368754051"/>
      </p:ext>
    </p:extLst>
  </p:cSld>
  <p:clrMapOvr>
    <a:masterClrMapping/>
  </p:clrMapOvr>
  <p:transition>
    <p:pull dir="ru"/>
  </p:transition>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fontScale="90000"/>
          </a:bodyPr>
          <a:lstStyle/>
          <a:p>
            <a:r>
              <a:rPr lang="en-IN" dirty="0"/>
              <a:t>How should we define marketing?</a:t>
            </a:r>
            <a:endParaRPr lang="en-US" dirty="0"/>
          </a:p>
        </p:txBody>
      </p:sp>
      <p:sp>
        <p:nvSpPr>
          <p:cNvPr id="33798" name="Oval 28"/>
          <p:cNvSpPr>
            <a:spLocks noChangeArrowheads="1"/>
          </p:cNvSpPr>
          <p:nvPr/>
        </p:nvSpPr>
        <p:spPr bwMode="auto">
          <a:xfrm>
            <a:off x="3457075" y="3124200"/>
            <a:ext cx="2514600" cy="1371600"/>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nchor="ctr"/>
          <a:lstStyle/>
          <a:p>
            <a:r>
              <a:rPr lang="en-US" sz="2400" b="1" dirty="0">
                <a:cs typeface="Arial" pitchFamily="34" charset="0"/>
              </a:rPr>
              <a:t>Defining marketing</a:t>
            </a:r>
          </a:p>
        </p:txBody>
      </p:sp>
      <p:sp>
        <p:nvSpPr>
          <p:cNvPr id="24" name="AutoShape 6"/>
          <p:cNvSpPr>
            <a:spLocks noChangeArrowheads="1"/>
          </p:cNvSpPr>
          <p:nvPr/>
        </p:nvSpPr>
        <p:spPr bwMode="auto">
          <a:xfrm>
            <a:off x="3457075" y="1286176"/>
            <a:ext cx="2514600" cy="1489509"/>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000" dirty="0">
                <a:cs typeface="Arial" pitchFamily="34" charset="0"/>
              </a:rPr>
              <a:t>Performance of activities that accomplish objectives…</a:t>
            </a:r>
          </a:p>
        </p:txBody>
      </p:sp>
      <p:sp>
        <p:nvSpPr>
          <p:cNvPr id="11" name="AutoShape 6"/>
          <p:cNvSpPr>
            <a:spLocks noChangeArrowheads="1"/>
          </p:cNvSpPr>
          <p:nvPr/>
        </p:nvSpPr>
        <p:spPr bwMode="auto">
          <a:xfrm>
            <a:off x="6400800" y="3065245"/>
            <a:ext cx="2514600" cy="1489509"/>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000" dirty="0">
                <a:cs typeface="Arial" pitchFamily="34" charset="0"/>
              </a:rPr>
              <a:t>…by anticipating customer or client needs…</a:t>
            </a:r>
          </a:p>
        </p:txBody>
      </p:sp>
      <p:sp>
        <p:nvSpPr>
          <p:cNvPr id="12" name="AutoShape 6"/>
          <p:cNvSpPr>
            <a:spLocks noChangeArrowheads="1"/>
          </p:cNvSpPr>
          <p:nvPr/>
        </p:nvSpPr>
        <p:spPr bwMode="auto">
          <a:xfrm>
            <a:off x="533400" y="3065244"/>
            <a:ext cx="2514600" cy="1489509"/>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000" dirty="0">
                <a:cs typeface="Arial" pitchFamily="34" charset="0"/>
              </a:rPr>
              <a:t>…from producer to a customer or client.</a:t>
            </a:r>
          </a:p>
        </p:txBody>
      </p:sp>
      <p:sp>
        <p:nvSpPr>
          <p:cNvPr id="13" name="AutoShape 6"/>
          <p:cNvSpPr>
            <a:spLocks noChangeArrowheads="1"/>
          </p:cNvSpPr>
          <p:nvPr/>
        </p:nvSpPr>
        <p:spPr bwMode="auto">
          <a:xfrm>
            <a:off x="3457075" y="4844315"/>
            <a:ext cx="2514600" cy="1489509"/>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000" dirty="0">
                <a:cs typeface="Arial" pitchFamily="34" charset="0"/>
              </a:rPr>
              <a:t>…and directing a flow of need-satisfying goods and services…</a:t>
            </a:r>
          </a:p>
        </p:txBody>
      </p:sp>
      <p:cxnSp>
        <p:nvCxnSpPr>
          <p:cNvPr id="6" name="Straight Connector 5"/>
          <p:cNvCxnSpPr>
            <a:stCxn id="24" idx="2"/>
            <a:endCxn id="33798" idx="0"/>
          </p:cNvCxnSpPr>
          <p:nvPr/>
        </p:nvCxnSpPr>
        <p:spPr>
          <a:xfrm>
            <a:off x="4714375" y="2775685"/>
            <a:ext cx="0" cy="34851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11" idx="1"/>
            <a:endCxn id="33798" idx="6"/>
          </p:cNvCxnSpPr>
          <p:nvPr/>
        </p:nvCxnSpPr>
        <p:spPr>
          <a:xfrm flipH="1">
            <a:off x="5971675" y="3810000"/>
            <a:ext cx="4291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33798" idx="4"/>
            <a:endCxn id="13" idx="0"/>
          </p:cNvCxnSpPr>
          <p:nvPr/>
        </p:nvCxnSpPr>
        <p:spPr>
          <a:xfrm>
            <a:off x="4714375" y="4495800"/>
            <a:ext cx="0" cy="34851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33798" idx="2"/>
            <a:endCxn id="12" idx="3"/>
          </p:cNvCxnSpPr>
          <p:nvPr/>
        </p:nvCxnSpPr>
        <p:spPr>
          <a:xfrm flipH="1" flipV="1">
            <a:off x="3048000" y="3809999"/>
            <a:ext cx="409075"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28265306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down)">
                                      <p:cBhvr>
                                        <p:cTn id="11" dur="500"/>
                                        <p:tgtEl>
                                          <p:spTgt spid="2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left)">
                                      <p:cBhvr>
                                        <p:cTn id="16" dur="500"/>
                                        <p:tgtEl>
                                          <p:spTgt spid="23"/>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up)">
                                      <p:cBhvr>
                                        <p:cTn id="25" dur="500"/>
                                        <p:tgtEl>
                                          <p:spTgt spid="25"/>
                                        </p:tgtEl>
                                      </p:cBhvr>
                                    </p:animEffect>
                                  </p:childTnLst>
                                </p:cTn>
                              </p:par>
                            </p:childTnLst>
                          </p:cTn>
                        </p:par>
                        <p:par>
                          <p:cTn id="26" fill="hold">
                            <p:stCondLst>
                              <p:cond delay="500"/>
                            </p:stCondLst>
                            <p:childTnLst>
                              <p:par>
                                <p:cTn id="27" presetID="22" presetClass="entr" presetSubtype="1"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up)">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2" fill="hold" nodeType="click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right)">
                                      <p:cBhvr>
                                        <p:cTn id="34" dur="500"/>
                                        <p:tgtEl>
                                          <p:spTgt spid="27"/>
                                        </p:tgtEl>
                                      </p:cBhvr>
                                    </p:animEffect>
                                  </p:childTnLst>
                                </p:cTn>
                              </p:par>
                            </p:childTnLst>
                          </p:cTn>
                        </p:par>
                        <p:par>
                          <p:cTn id="35" fill="hold">
                            <p:stCondLst>
                              <p:cond delay="500"/>
                            </p:stCondLst>
                            <p:childTnLst>
                              <p:par>
                                <p:cTn id="36" presetID="22" presetClass="entr" presetSubtype="2"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right)">
                                      <p:cBhvr>
                                        <p:cTn id="3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1" grpId="0" animBg="1"/>
      <p:bldP spid="12"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Line 31"/>
          <p:cNvSpPr>
            <a:spLocks noChangeShapeType="1"/>
          </p:cNvSpPr>
          <p:nvPr/>
        </p:nvSpPr>
        <p:spPr bwMode="auto">
          <a:xfrm>
            <a:off x="5486400" y="4648200"/>
            <a:ext cx="755650" cy="609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1029145" name="Line 25"/>
          <p:cNvSpPr>
            <a:spLocks noChangeShapeType="1"/>
          </p:cNvSpPr>
          <p:nvPr/>
        </p:nvSpPr>
        <p:spPr bwMode="auto">
          <a:xfrm flipV="1">
            <a:off x="5568950" y="2438400"/>
            <a:ext cx="450850" cy="5238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1029151" name="Line 31"/>
          <p:cNvSpPr>
            <a:spLocks noChangeShapeType="1"/>
          </p:cNvSpPr>
          <p:nvPr/>
        </p:nvSpPr>
        <p:spPr bwMode="auto">
          <a:xfrm flipV="1">
            <a:off x="3048000" y="4724400"/>
            <a:ext cx="609600" cy="609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24580" name="Rectangle 2"/>
          <p:cNvSpPr>
            <a:spLocks noGrp="1" noChangeArrowheads="1"/>
          </p:cNvSpPr>
          <p:nvPr>
            <p:ph type="title"/>
          </p:nvPr>
        </p:nvSpPr>
        <p:spPr/>
        <p:txBody>
          <a:bodyPr/>
          <a:lstStyle/>
          <a:p>
            <a:r>
              <a:rPr lang="en-US"/>
              <a:t>Marketing</a:t>
            </a:r>
          </a:p>
        </p:txBody>
      </p:sp>
      <p:sp>
        <p:nvSpPr>
          <p:cNvPr id="1029158" name="Oval 38"/>
          <p:cNvSpPr>
            <a:spLocks noChangeArrowheads="1"/>
          </p:cNvSpPr>
          <p:nvPr/>
        </p:nvSpPr>
        <p:spPr bwMode="auto">
          <a:xfrm>
            <a:off x="3200400" y="2586038"/>
            <a:ext cx="2743200" cy="2671762"/>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r>
              <a:rPr lang="en-US" sz="2800" b="1">
                <a:cs typeface="Arial" pitchFamily="34" charset="0"/>
              </a:rPr>
              <a:t>Key</a:t>
            </a:r>
          </a:p>
          <a:p>
            <a:r>
              <a:rPr lang="en-US" sz="2800" b="1">
                <a:cs typeface="Arial" pitchFamily="34" charset="0"/>
              </a:rPr>
              <a:t>Characteristics</a:t>
            </a:r>
          </a:p>
        </p:txBody>
      </p:sp>
      <p:sp>
        <p:nvSpPr>
          <p:cNvPr id="1029141" name="Line 21"/>
          <p:cNvSpPr>
            <a:spLocks noChangeShapeType="1"/>
          </p:cNvSpPr>
          <p:nvPr/>
        </p:nvSpPr>
        <p:spPr bwMode="auto">
          <a:xfrm flipH="1" flipV="1">
            <a:off x="2971800" y="2514600"/>
            <a:ext cx="533400" cy="533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1029148" name="Line 28"/>
          <p:cNvSpPr>
            <a:spLocks noChangeShapeType="1"/>
          </p:cNvSpPr>
          <p:nvPr/>
        </p:nvSpPr>
        <p:spPr bwMode="auto">
          <a:xfrm flipV="1">
            <a:off x="5943600" y="3733800"/>
            <a:ext cx="533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1029161" name="Line 41"/>
          <p:cNvSpPr>
            <a:spLocks noChangeShapeType="1"/>
          </p:cNvSpPr>
          <p:nvPr/>
        </p:nvSpPr>
        <p:spPr bwMode="auto">
          <a:xfrm flipH="1">
            <a:off x="2743200" y="3886200"/>
            <a:ext cx="457200" cy="15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1029142" name="AutoShape 22"/>
          <p:cNvSpPr>
            <a:spLocks noChangeArrowheads="1"/>
          </p:cNvSpPr>
          <p:nvPr/>
        </p:nvSpPr>
        <p:spPr bwMode="auto">
          <a:xfrm>
            <a:off x="1403350" y="1219200"/>
            <a:ext cx="2559050" cy="1295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800" b="1" dirty="0">
                <a:solidFill>
                  <a:schemeClr val="tx1">
                    <a:lumMod val="95000"/>
                  </a:schemeClr>
                </a:solidFill>
                <a:cs typeface="Arial" pitchFamily="34" charset="0"/>
              </a:rPr>
              <a:t>Profit and Nonprofit</a:t>
            </a:r>
          </a:p>
        </p:txBody>
      </p:sp>
      <p:sp>
        <p:nvSpPr>
          <p:cNvPr id="1029155" name="AutoShape 35">
            <a:hlinkHover r:id="" action="ppaction://macro?name=changecolor"/>
          </p:cNvPr>
          <p:cNvSpPr>
            <a:spLocks noChangeArrowheads="1"/>
          </p:cNvSpPr>
          <p:nvPr/>
        </p:nvSpPr>
        <p:spPr bwMode="auto">
          <a:xfrm>
            <a:off x="5181600" y="1143000"/>
            <a:ext cx="2559050" cy="1295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800" b="1" dirty="0">
                <a:solidFill>
                  <a:schemeClr val="tx1">
                    <a:lumMod val="95000"/>
                  </a:schemeClr>
                </a:solidFill>
                <a:cs typeface="Arial" pitchFamily="34" charset="0"/>
              </a:rPr>
              <a:t>More Than Persuasion</a:t>
            </a:r>
          </a:p>
        </p:txBody>
      </p:sp>
      <p:sp>
        <p:nvSpPr>
          <p:cNvPr id="1029156" name="AutoShape 36"/>
          <p:cNvSpPr>
            <a:spLocks noChangeArrowheads="1"/>
          </p:cNvSpPr>
          <p:nvPr/>
        </p:nvSpPr>
        <p:spPr bwMode="auto">
          <a:xfrm>
            <a:off x="6477000" y="3124200"/>
            <a:ext cx="2559050" cy="1295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800" b="1">
                <a:solidFill>
                  <a:schemeClr val="tx1">
                    <a:lumMod val="95000"/>
                  </a:schemeClr>
                </a:solidFill>
                <a:cs typeface="Arial" pitchFamily="34" charset="0"/>
              </a:rPr>
              <a:t>Begins with Needs</a:t>
            </a:r>
          </a:p>
        </p:txBody>
      </p:sp>
      <p:sp>
        <p:nvSpPr>
          <p:cNvPr id="1029157" name="AutoShape 37"/>
          <p:cNvSpPr>
            <a:spLocks noChangeArrowheads="1"/>
          </p:cNvSpPr>
          <p:nvPr/>
        </p:nvSpPr>
        <p:spPr bwMode="auto">
          <a:xfrm>
            <a:off x="5334000" y="5181600"/>
            <a:ext cx="2559050" cy="1295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800" b="1" dirty="0">
                <a:solidFill>
                  <a:schemeClr val="tx1">
                    <a:lumMod val="95000"/>
                  </a:schemeClr>
                </a:solidFill>
                <a:cs typeface="Arial" pitchFamily="34" charset="0"/>
              </a:rPr>
              <a:t>Doesn’t Do It Alone</a:t>
            </a:r>
          </a:p>
        </p:txBody>
      </p:sp>
      <p:sp>
        <p:nvSpPr>
          <p:cNvPr id="1029162" name="AutoShape 42"/>
          <p:cNvSpPr>
            <a:spLocks noChangeArrowheads="1"/>
          </p:cNvSpPr>
          <p:nvPr/>
        </p:nvSpPr>
        <p:spPr bwMode="auto">
          <a:xfrm>
            <a:off x="1219200" y="5181600"/>
            <a:ext cx="2559050" cy="1295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800" b="1">
                <a:solidFill>
                  <a:schemeClr val="tx1">
                    <a:lumMod val="95000"/>
                  </a:schemeClr>
                </a:solidFill>
                <a:cs typeface="Arial" pitchFamily="34" charset="0"/>
              </a:rPr>
              <a:t>Involves Exchanges</a:t>
            </a:r>
          </a:p>
        </p:txBody>
      </p:sp>
      <p:sp>
        <p:nvSpPr>
          <p:cNvPr id="1029163" name="AutoShape 43"/>
          <p:cNvSpPr>
            <a:spLocks noChangeArrowheads="1"/>
          </p:cNvSpPr>
          <p:nvPr/>
        </p:nvSpPr>
        <p:spPr bwMode="auto">
          <a:xfrm>
            <a:off x="152400" y="3200400"/>
            <a:ext cx="2667000" cy="1295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800" b="1" dirty="0">
                <a:solidFill>
                  <a:schemeClr val="tx1">
                    <a:lumMod val="95000"/>
                  </a:schemeClr>
                </a:solidFill>
                <a:cs typeface="Arial" pitchFamily="34" charset="0"/>
              </a:rPr>
              <a:t>Builds Relationships</a:t>
            </a:r>
          </a:p>
        </p:txBody>
      </p:sp>
    </p:spTree>
    <p:custDataLst>
      <p:tags r:id="rId1"/>
    </p:custDataLst>
    <p:extLst>
      <p:ext uri="{BB962C8B-B14F-4D97-AF65-F5344CB8AC3E}">
        <p14:creationId xmlns:p14="http://schemas.microsoft.com/office/powerpoint/2010/main" val="26876367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2915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1029141"/>
                                        </p:tgtEl>
                                        <p:attrNameLst>
                                          <p:attrName>style.visibility</p:attrName>
                                        </p:attrNameLst>
                                      </p:cBhvr>
                                      <p:to>
                                        <p:strVal val="visible"/>
                                      </p:to>
                                    </p:set>
                                    <p:animEffect transition="in" filter="wipe(down)">
                                      <p:cBhvr>
                                        <p:cTn id="11" dur="500"/>
                                        <p:tgtEl>
                                          <p:spTgt spid="1029141"/>
                                        </p:tgtEl>
                                      </p:cBhvr>
                                    </p:animEffect>
                                  </p:childTnLst>
                                </p:cTn>
                              </p:par>
                            </p:childTnLst>
                          </p:cTn>
                        </p:par>
                        <p:par>
                          <p:cTn id="12" fill="hold" nodeType="afterGroup">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1029142"/>
                                        </p:tgtEl>
                                        <p:attrNameLst>
                                          <p:attrName>style.visibility</p:attrName>
                                        </p:attrNameLst>
                                      </p:cBhvr>
                                      <p:to>
                                        <p:strVal val="visible"/>
                                      </p:to>
                                    </p:set>
                                    <p:animEffect transition="in" filter="wipe(down)">
                                      <p:cBhvr>
                                        <p:cTn id="15" dur="500"/>
                                        <p:tgtEl>
                                          <p:spTgt spid="102914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5" presetClass="emph" presetSubtype="0" fill="hold" grpId="1" nodeType="clickEffect">
                                  <p:stCondLst>
                                    <p:cond delay="0"/>
                                  </p:stCondLst>
                                  <p:childTnLst>
                                    <p:animClr clrSpc="hsl" dir="cw">
                                      <p:cBhvr override="childStyle">
                                        <p:cTn id="19" dur="500" fill="hold"/>
                                        <p:tgtEl>
                                          <p:spTgt spid="1029142"/>
                                        </p:tgtEl>
                                        <p:attrNameLst>
                                          <p:attrName>style.color</p:attrName>
                                        </p:attrNameLst>
                                      </p:cBhvr>
                                      <p:by>
                                        <p:hsl h="0" s="-70588" l="0"/>
                                      </p:by>
                                    </p:animClr>
                                    <p:animClr clrSpc="hsl" dir="cw">
                                      <p:cBhvr>
                                        <p:cTn id="20" dur="500" fill="hold"/>
                                        <p:tgtEl>
                                          <p:spTgt spid="1029142"/>
                                        </p:tgtEl>
                                        <p:attrNameLst>
                                          <p:attrName>fillcolor</p:attrName>
                                        </p:attrNameLst>
                                      </p:cBhvr>
                                      <p:by>
                                        <p:hsl h="0" s="-70588" l="0"/>
                                      </p:by>
                                    </p:animClr>
                                    <p:animClr clrSpc="hsl" dir="cw">
                                      <p:cBhvr>
                                        <p:cTn id="21" dur="500" fill="hold"/>
                                        <p:tgtEl>
                                          <p:spTgt spid="1029142"/>
                                        </p:tgtEl>
                                        <p:attrNameLst>
                                          <p:attrName>stroke.color</p:attrName>
                                        </p:attrNameLst>
                                      </p:cBhvr>
                                      <p:by>
                                        <p:hsl h="0" s="-70588" l="0"/>
                                      </p:by>
                                    </p:animClr>
                                    <p:set>
                                      <p:cBhvr>
                                        <p:cTn id="22" dur="500" fill="hold"/>
                                        <p:tgtEl>
                                          <p:spTgt spid="1029142"/>
                                        </p:tgtEl>
                                        <p:attrNameLst>
                                          <p:attrName>fill.type</p:attrName>
                                        </p:attrNameLst>
                                      </p:cBhvr>
                                      <p:to>
                                        <p:strVal val="solid"/>
                                      </p:to>
                                    </p:set>
                                  </p:childTnLst>
                                </p:cTn>
                              </p:par>
                              <p:par>
                                <p:cTn id="23" presetID="22" presetClass="entr" presetSubtype="4" fill="hold" grpId="0" nodeType="withEffect">
                                  <p:stCondLst>
                                    <p:cond delay="0"/>
                                  </p:stCondLst>
                                  <p:childTnLst>
                                    <p:set>
                                      <p:cBhvr>
                                        <p:cTn id="24" dur="1" fill="hold">
                                          <p:stCondLst>
                                            <p:cond delay="0"/>
                                          </p:stCondLst>
                                        </p:cTn>
                                        <p:tgtEl>
                                          <p:spTgt spid="1029145"/>
                                        </p:tgtEl>
                                        <p:attrNameLst>
                                          <p:attrName>style.visibility</p:attrName>
                                        </p:attrNameLst>
                                      </p:cBhvr>
                                      <p:to>
                                        <p:strVal val="visible"/>
                                      </p:to>
                                    </p:set>
                                    <p:animEffect transition="in" filter="wipe(down)">
                                      <p:cBhvr>
                                        <p:cTn id="25" dur="500"/>
                                        <p:tgtEl>
                                          <p:spTgt spid="1029145"/>
                                        </p:tgtEl>
                                      </p:cBhvr>
                                    </p:animEffect>
                                  </p:childTnLst>
                                </p:cTn>
                              </p:par>
                            </p:childTnLst>
                          </p:cTn>
                        </p:par>
                        <p:par>
                          <p:cTn id="26" fill="hold" nodeType="afterGroup">
                            <p:stCondLst>
                              <p:cond delay="500"/>
                            </p:stCondLst>
                            <p:childTnLst>
                              <p:par>
                                <p:cTn id="27" presetID="22" presetClass="entr" presetSubtype="4" fill="hold" grpId="0" nodeType="afterEffect">
                                  <p:stCondLst>
                                    <p:cond delay="0"/>
                                  </p:stCondLst>
                                  <p:childTnLst>
                                    <p:set>
                                      <p:cBhvr>
                                        <p:cTn id="28" dur="1" fill="hold">
                                          <p:stCondLst>
                                            <p:cond delay="0"/>
                                          </p:stCondLst>
                                        </p:cTn>
                                        <p:tgtEl>
                                          <p:spTgt spid="1029155"/>
                                        </p:tgtEl>
                                        <p:attrNameLst>
                                          <p:attrName>style.visibility</p:attrName>
                                        </p:attrNameLst>
                                      </p:cBhvr>
                                      <p:to>
                                        <p:strVal val="visible"/>
                                      </p:to>
                                    </p:set>
                                    <p:animEffect transition="in" filter="wipe(down)">
                                      <p:cBhvr>
                                        <p:cTn id="29" dur="500"/>
                                        <p:tgtEl>
                                          <p:spTgt spid="1029155"/>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5" presetClass="emph" presetSubtype="0" fill="hold" grpId="1" nodeType="clickEffect">
                                  <p:stCondLst>
                                    <p:cond delay="0"/>
                                  </p:stCondLst>
                                  <p:childTnLst>
                                    <p:animClr clrSpc="hsl" dir="cw">
                                      <p:cBhvr override="childStyle">
                                        <p:cTn id="33" dur="500" fill="hold"/>
                                        <p:tgtEl>
                                          <p:spTgt spid="1029155"/>
                                        </p:tgtEl>
                                        <p:attrNameLst>
                                          <p:attrName>style.color</p:attrName>
                                        </p:attrNameLst>
                                      </p:cBhvr>
                                      <p:by>
                                        <p:hsl h="0" s="-70588" l="0"/>
                                      </p:by>
                                    </p:animClr>
                                    <p:animClr clrSpc="hsl" dir="cw">
                                      <p:cBhvr>
                                        <p:cTn id="34" dur="500" fill="hold"/>
                                        <p:tgtEl>
                                          <p:spTgt spid="1029155"/>
                                        </p:tgtEl>
                                        <p:attrNameLst>
                                          <p:attrName>fillcolor</p:attrName>
                                        </p:attrNameLst>
                                      </p:cBhvr>
                                      <p:by>
                                        <p:hsl h="0" s="-70588" l="0"/>
                                      </p:by>
                                    </p:animClr>
                                    <p:animClr clrSpc="hsl" dir="cw">
                                      <p:cBhvr>
                                        <p:cTn id="35" dur="500" fill="hold"/>
                                        <p:tgtEl>
                                          <p:spTgt spid="1029155"/>
                                        </p:tgtEl>
                                        <p:attrNameLst>
                                          <p:attrName>stroke.color</p:attrName>
                                        </p:attrNameLst>
                                      </p:cBhvr>
                                      <p:by>
                                        <p:hsl h="0" s="-70588" l="0"/>
                                      </p:by>
                                    </p:animClr>
                                    <p:set>
                                      <p:cBhvr>
                                        <p:cTn id="36" dur="500" fill="hold"/>
                                        <p:tgtEl>
                                          <p:spTgt spid="1029155"/>
                                        </p:tgtEl>
                                        <p:attrNameLst>
                                          <p:attrName>fill.type</p:attrName>
                                        </p:attrNameLst>
                                      </p:cBhvr>
                                      <p:to>
                                        <p:strVal val="solid"/>
                                      </p:to>
                                    </p:set>
                                  </p:childTnLst>
                                </p:cTn>
                              </p:par>
                              <p:par>
                                <p:cTn id="37" presetID="22" presetClass="entr" presetSubtype="8" fill="hold" grpId="0" nodeType="withEffect">
                                  <p:stCondLst>
                                    <p:cond delay="0"/>
                                  </p:stCondLst>
                                  <p:childTnLst>
                                    <p:set>
                                      <p:cBhvr>
                                        <p:cTn id="38" dur="1" fill="hold">
                                          <p:stCondLst>
                                            <p:cond delay="0"/>
                                          </p:stCondLst>
                                        </p:cTn>
                                        <p:tgtEl>
                                          <p:spTgt spid="1029148"/>
                                        </p:tgtEl>
                                        <p:attrNameLst>
                                          <p:attrName>style.visibility</p:attrName>
                                        </p:attrNameLst>
                                      </p:cBhvr>
                                      <p:to>
                                        <p:strVal val="visible"/>
                                      </p:to>
                                    </p:set>
                                    <p:animEffect transition="in" filter="wipe(left)">
                                      <p:cBhvr>
                                        <p:cTn id="39" dur="500"/>
                                        <p:tgtEl>
                                          <p:spTgt spid="1029148"/>
                                        </p:tgtEl>
                                      </p:cBhvr>
                                    </p:animEffect>
                                  </p:childTnLst>
                                </p:cTn>
                              </p:par>
                            </p:childTnLst>
                          </p:cTn>
                        </p:par>
                        <p:par>
                          <p:cTn id="40" fill="hold" nodeType="afterGroup">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029156"/>
                                        </p:tgtEl>
                                        <p:attrNameLst>
                                          <p:attrName>style.visibility</p:attrName>
                                        </p:attrNameLst>
                                      </p:cBhvr>
                                      <p:to>
                                        <p:strVal val="visible"/>
                                      </p:to>
                                    </p:set>
                                    <p:animEffect transition="in" filter="wipe(left)">
                                      <p:cBhvr>
                                        <p:cTn id="43" dur="500"/>
                                        <p:tgtEl>
                                          <p:spTgt spid="1029156"/>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5" presetClass="emph" presetSubtype="0" fill="hold" grpId="1" nodeType="clickEffect">
                                  <p:stCondLst>
                                    <p:cond delay="0"/>
                                  </p:stCondLst>
                                  <p:childTnLst>
                                    <p:animClr clrSpc="hsl" dir="cw">
                                      <p:cBhvr override="childStyle">
                                        <p:cTn id="47" dur="500" fill="hold"/>
                                        <p:tgtEl>
                                          <p:spTgt spid="1029156"/>
                                        </p:tgtEl>
                                        <p:attrNameLst>
                                          <p:attrName>style.color</p:attrName>
                                        </p:attrNameLst>
                                      </p:cBhvr>
                                      <p:by>
                                        <p:hsl h="0" s="-70588" l="0"/>
                                      </p:by>
                                    </p:animClr>
                                    <p:animClr clrSpc="hsl" dir="cw">
                                      <p:cBhvr>
                                        <p:cTn id="48" dur="500" fill="hold"/>
                                        <p:tgtEl>
                                          <p:spTgt spid="1029156"/>
                                        </p:tgtEl>
                                        <p:attrNameLst>
                                          <p:attrName>fillcolor</p:attrName>
                                        </p:attrNameLst>
                                      </p:cBhvr>
                                      <p:by>
                                        <p:hsl h="0" s="-70588" l="0"/>
                                      </p:by>
                                    </p:animClr>
                                    <p:animClr clrSpc="hsl" dir="cw">
                                      <p:cBhvr>
                                        <p:cTn id="49" dur="500" fill="hold"/>
                                        <p:tgtEl>
                                          <p:spTgt spid="1029156"/>
                                        </p:tgtEl>
                                        <p:attrNameLst>
                                          <p:attrName>stroke.color</p:attrName>
                                        </p:attrNameLst>
                                      </p:cBhvr>
                                      <p:by>
                                        <p:hsl h="0" s="-70588" l="0"/>
                                      </p:by>
                                    </p:animClr>
                                    <p:set>
                                      <p:cBhvr>
                                        <p:cTn id="50" dur="500" fill="hold"/>
                                        <p:tgtEl>
                                          <p:spTgt spid="1029156"/>
                                        </p:tgtEl>
                                        <p:attrNameLst>
                                          <p:attrName>fill.type</p:attrName>
                                        </p:attrNameLst>
                                      </p:cBhvr>
                                      <p:to>
                                        <p:strVal val="solid"/>
                                      </p:to>
                                    </p:set>
                                  </p:childTnLst>
                                </p:cTn>
                              </p:par>
                              <p:par>
                                <p:cTn id="51" presetID="22" presetClass="entr" presetSubtype="1" fill="hold" grpId="0" nodeType="with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wipe(up)">
                                      <p:cBhvr>
                                        <p:cTn id="53" dur="500"/>
                                        <p:tgtEl>
                                          <p:spTgt spid="2"/>
                                        </p:tgtEl>
                                      </p:cBhvr>
                                    </p:animEffect>
                                  </p:childTnLst>
                                </p:cTn>
                              </p:par>
                            </p:childTnLst>
                          </p:cTn>
                        </p:par>
                        <p:par>
                          <p:cTn id="54" fill="hold" nodeType="afterGroup">
                            <p:stCondLst>
                              <p:cond delay="500"/>
                            </p:stCondLst>
                            <p:childTnLst>
                              <p:par>
                                <p:cTn id="55" presetID="22" presetClass="entr" presetSubtype="1" fill="hold" grpId="0" nodeType="afterEffect">
                                  <p:stCondLst>
                                    <p:cond delay="0"/>
                                  </p:stCondLst>
                                  <p:childTnLst>
                                    <p:set>
                                      <p:cBhvr>
                                        <p:cTn id="56" dur="1" fill="hold">
                                          <p:stCondLst>
                                            <p:cond delay="0"/>
                                          </p:stCondLst>
                                        </p:cTn>
                                        <p:tgtEl>
                                          <p:spTgt spid="1029157"/>
                                        </p:tgtEl>
                                        <p:attrNameLst>
                                          <p:attrName>style.visibility</p:attrName>
                                        </p:attrNameLst>
                                      </p:cBhvr>
                                      <p:to>
                                        <p:strVal val="visible"/>
                                      </p:to>
                                    </p:set>
                                    <p:animEffect transition="in" filter="wipe(up)">
                                      <p:cBhvr>
                                        <p:cTn id="57" dur="500"/>
                                        <p:tgtEl>
                                          <p:spTgt spid="1029157"/>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5" presetClass="emph" presetSubtype="0" fill="hold" grpId="1" nodeType="clickEffect">
                                  <p:stCondLst>
                                    <p:cond delay="0"/>
                                  </p:stCondLst>
                                  <p:childTnLst>
                                    <p:animClr clrSpc="hsl" dir="cw">
                                      <p:cBhvr override="childStyle">
                                        <p:cTn id="61" dur="500" fill="hold"/>
                                        <p:tgtEl>
                                          <p:spTgt spid="1029157"/>
                                        </p:tgtEl>
                                        <p:attrNameLst>
                                          <p:attrName>style.color</p:attrName>
                                        </p:attrNameLst>
                                      </p:cBhvr>
                                      <p:by>
                                        <p:hsl h="0" s="-70588" l="0"/>
                                      </p:by>
                                    </p:animClr>
                                    <p:animClr clrSpc="hsl" dir="cw">
                                      <p:cBhvr>
                                        <p:cTn id="62" dur="500" fill="hold"/>
                                        <p:tgtEl>
                                          <p:spTgt spid="1029157"/>
                                        </p:tgtEl>
                                        <p:attrNameLst>
                                          <p:attrName>fillcolor</p:attrName>
                                        </p:attrNameLst>
                                      </p:cBhvr>
                                      <p:by>
                                        <p:hsl h="0" s="-70588" l="0"/>
                                      </p:by>
                                    </p:animClr>
                                    <p:animClr clrSpc="hsl" dir="cw">
                                      <p:cBhvr>
                                        <p:cTn id="63" dur="500" fill="hold"/>
                                        <p:tgtEl>
                                          <p:spTgt spid="1029157"/>
                                        </p:tgtEl>
                                        <p:attrNameLst>
                                          <p:attrName>stroke.color</p:attrName>
                                        </p:attrNameLst>
                                      </p:cBhvr>
                                      <p:by>
                                        <p:hsl h="0" s="-70588" l="0"/>
                                      </p:by>
                                    </p:animClr>
                                    <p:set>
                                      <p:cBhvr>
                                        <p:cTn id="64" dur="500" fill="hold"/>
                                        <p:tgtEl>
                                          <p:spTgt spid="1029157"/>
                                        </p:tgtEl>
                                        <p:attrNameLst>
                                          <p:attrName>fill.type</p:attrName>
                                        </p:attrNameLst>
                                      </p:cBhvr>
                                      <p:to>
                                        <p:strVal val="solid"/>
                                      </p:to>
                                    </p:set>
                                  </p:childTnLst>
                                </p:cTn>
                              </p:par>
                              <p:par>
                                <p:cTn id="65" presetID="22" presetClass="entr" presetSubtype="1" fill="hold" grpId="0" nodeType="withEffect">
                                  <p:stCondLst>
                                    <p:cond delay="0"/>
                                  </p:stCondLst>
                                  <p:childTnLst>
                                    <p:set>
                                      <p:cBhvr>
                                        <p:cTn id="66" dur="1" fill="hold">
                                          <p:stCondLst>
                                            <p:cond delay="0"/>
                                          </p:stCondLst>
                                        </p:cTn>
                                        <p:tgtEl>
                                          <p:spTgt spid="1029151"/>
                                        </p:tgtEl>
                                        <p:attrNameLst>
                                          <p:attrName>style.visibility</p:attrName>
                                        </p:attrNameLst>
                                      </p:cBhvr>
                                      <p:to>
                                        <p:strVal val="visible"/>
                                      </p:to>
                                    </p:set>
                                    <p:animEffect transition="in" filter="wipe(up)">
                                      <p:cBhvr>
                                        <p:cTn id="67" dur="500"/>
                                        <p:tgtEl>
                                          <p:spTgt spid="1029151"/>
                                        </p:tgtEl>
                                      </p:cBhvr>
                                    </p:animEffect>
                                  </p:childTnLst>
                                </p:cTn>
                              </p:par>
                            </p:childTnLst>
                          </p:cTn>
                        </p:par>
                        <p:par>
                          <p:cTn id="68" fill="hold" nodeType="afterGroup">
                            <p:stCondLst>
                              <p:cond delay="500"/>
                            </p:stCondLst>
                            <p:childTnLst>
                              <p:par>
                                <p:cTn id="69" presetID="22" presetClass="entr" presetSubtype="1" fill="hold" grpId="0" nodeType="afterEffect">
                                  <p:stCondLst>
                                    <p:cond delay="0"/>
                                  </p:stCondLst>
                                  <p:childTnLst>
                                    <p:set>
                                      <p:cBhvr>
                                        <p:cTn id="70" dur="1" fill="hold">
                                          <p:stCondLst>
                                            <p:cond delay="0"/>
                                          </p:stCondLst>
                                        </p:cTn>
                                        <p:tgtEl>
                                          <p:spTgt spid="1029162"/>
                                        </p:tgtEl>
                                        <p:attrNameLst>
                                          <p:attrName>style.visibility</p:attrName>
                                        </p:attrNameLst>
                                      </p:cBhvr>
                                      <p:to>
                                        <p:strVal val="visible"/>
                                      </p:to>
                                    </p:set>
                                    <p:animEffect transition="in" filter="wipe(up)">
                                      <p:cBhvr>
                                        <p:cTn id="71" dur="500"/>
                                        <p:tgtEl>
                                          <p:spTgt spid="1029162"/>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25" presetClass="emph" presetSubtype="0" fill="hold" grpId="1" nodeType="clickEffect">
                                  <p:stCondLst>
                                    <p:cond delay="0"/>
                                  </p:stCondLst>
                                  <p:childTnLst>
                                    <p:animClr clrSpc="hsl" dir="cw">
                                      <p:cBhvr override="childStyle">
                                        <p:cTn id="75" dur="500" fill="hold"/>
                                        <p:tgtEl>
                                          <p:spTgt spid="1029162"/>
                                        </p:tgtEl>
                                        <p:attrNameLst>
                                          <p:attrName>style.color</p:attrName>
                                        </p:attrNameLst>
                                      </p:cBhvr>
                                      <p:by>
                                        <p:hsl h="0" s="-70588" l="0"/>
                                      </p:by>
                                    </p:animClr>
                                    <p:animClr clrSpc="hsl" dir="cw">
                                      <p:cBhvr>
                                        <p:cTn id="76" dur="500" fill="hold"/>
                                        <p:tgtEl>
                                          <p:spTgt spid="1029162"/>
                                        </p:tgtEl>
                                        <p:attrNameLst>
                                          <p:attrName>fillcolor</p:attrName>
                                        </p:attrNameLst>
                                      </p:cBhvr>
                                      <p:by>
                                        <p:hsl h="0" s="-70588" l="0"/>
                                      </p:by>
                                    </p:animClr>
                                    <p:animClr clrSpc="hsl" dir="cw">
                                      <p:cBhvr>
                                        <p:cTn id="77" dur="500" fill="hold"/>
                                        <p:tgtEl>
                                          <p:spTgt spid="1029162"/>
                                        </p:tgtEl>
                                        <p:attrNameLst>
                                          <p:attrName>stroke.color</p:attrName>
                                        </p:attrNameLst>
                                      </p:cBhvr>
                                      <p:by>
                                        <p:hsl h="0" s="-70588" l="0"/>
                                      </p:by>
                                    </p:animClr>
                                    <p:set>
                                      <p:cBhvr>
                                        <p:cTn id="78" dur="500" fill="hold"/>
                                        <p:tgtEl>
                                          <p:spTgt spid="1029162"/>
                                        </p:tgtEl>
                                        <p:attrNameLst>
                                          <p:attrName>fill.type</p:attrName>
                                        </p:attrNameLst>
                                      </p:cBhvr>
                                      <p:to>
                                        <p:strVal val="solid"/>
                                      </p:to>
                                    </p:set>
                                  </p:childTnLst>
                                </p:cTn>
                              </p:par>
                              <p:par>
                                <p:cTn id="79" presetID="22" presetClass="entr" presetSubtype="2" fill="hold" grpId="0" nodeType="withEffect">
                                  <p:stCondLst>
                                    <p:cond delay="0"/>
                                  </p:stCondLst>
                                  <p:childTnLst>
                                    <p:set>
                                      <p:cBhvr>
                                        <p:cTn id="80" dur="1" fill="hold">
                                          <p:stCondLst>
                                            <p:cond delay="0"/>
                                          </p:stCondLst>
                                        </p:cTn>
                                        <p:tgtEl>
                                          <p:spTgt spid="1029161"/>
                                        </p:tgtEl>
                                        <p:attrNameLst>
                                          <p:attrName>style.visibility</p:attrName>
                                        </p:attrNameLst>
                                      </p:cBhvr>
                                      <p:to>
                                        <p:strVal val="visible"/>
                                      </p:to>
                                    </p:set>
                                    <p:animEffect transition="in" filter="wipe(right)">
                                      <p:cBhvr>
                                        <p:cTn id="81" dur="500"/>
                                        <p:tgtEl>
                                          <p:spTgt spid="1029161"/>
                                        </p:tgtEl>
                                      </p:cBhvr>
                                    </p:animEffect>
                                  </p:childTnLst>
                                </p:cTn>
                              </p:par>
                            </p:childTnLst>
                          </p:cTn>
                        </p:par>
                        <p:par>
                          <p:cTn id="82" fill="hold" nodeType="afterGroup">
                            <p:stCondLst>
                              <p:cond delay="500"/>
                            </p:stCondLst>
                            <p:childTnLst>
                              <p:par>
                                <p:cTn id="83" presetID="22" presetClass="entr" presetSubtype="2" fill="hold" grpId="0" nodeType="afterEffect">
                                  <p:stCondLst>
                                    <p:cond delay="0"/>
                                  </p:stCondLst>
                                  <p:childTnLst>
                                    <p:set>
                                      <p:cBhvr>
                                        <p:cTn id="84" dur="1" fill="hold">
                                          <p:stCondLst>
                                            <p:cond delay="0"/>
                                          </p:stCondLst>
                                        </p:cTn>
                                        <p:tgtEl>
                                          <p:spTgt spid="1029163"/>
                                        </p:tgtEl>
                                        <p:attrNameLst>
                                          <p:attrName>style.visibility</p:attrName>
                                        </p:attrNameLst>
                                      </p:cBhvr>
                                      <p:to>
                                        <p:strVal val="visible"/>
                                      </p:to>
                                    </p:set>
                                    <p:animEffect transition="in" filter="wipe(right)">
                                      <p:cBhvr>
                                        <p:cTn id="85" dur="500"/>
                                        <p:tgtEl>
                                          <p:spTgt spid="1029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29145" grpId="0" animBg="1"/>
      <p:bldP spid="1029151" grpId="0" animBg="1"/>
      <p:bldP spid="1029158" grpId="0" animBg="1"/>
      <p:bldP spid="1029141" grpId="0" animBg="1"/>
      <p:bldP spid="1029148" grpId="0" animBg="1"/>
      <p:bldP spid="1029161" grpId="0" animBg="1"/>
      <p:bldP spid="1029142" grpId="0" animBg="1"/>
      <p:bldP spid="1029142" grpId="1" animBg="1"/>
      <p:bldP spid="1029155" grpId="0" animBg="1"/>
      <p:bldP spid="1029155" grpId="1" animBg="1"/>
      <p:bldP spid="1029156" grpId="0" animBg="1"/>
      <p:bldP spid="1029156" grpId="1" animBg="1"/>
      <p:bldP spid="1029157" grpId="0" animBg="1"/>
      <p:bldP spid="1029157" grpId="1" animBg="1"/>
      <p:bldP spid="1029162" grpId="0" animBg="1"/>
      <p:bldP spid="1029162" grpId="1" animBg="1"/>
      <p:bldP spid="102916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t>Identify Customer Needs</a:t>
            </a:r>
            <a:endParaRPr lang="en-US" dirty="0"/>
          </a:p>
        </p:txBody>
      </p:sp>
      <p:sp>
        <p:nvSpPr>
          <p:cNvPr id="2" name="TextBox 1"/>
          <p:cNvSpPr txBox="1"/>
          <p:nvPr/>
        </p:nvSpPr>
        <p:spPr>
          <a:xfrm>
            <a:off x="5486400" y="5958191"/>
            <a:ext cx="2514600" cy="246221"/>
          </a:xfrm>
          <a:prstGeom prst="rect">
            <a:avLst/>
          </a:prstGeom>
          <a:noFill/>
        </p:spPr>
        <p:txBody>
          <a:bodyPr wrap="square" rtlCol="0">
            <a:spAutoFit/>
          </a:bodyPr>
          <a:lstStyle/>
          <a:p>
            <a:pPr eaLnBrk="1" hangingPunct="1"/>
            <a:r>
              <a:rPr lang="en-US" sz="1000" i="1" dirty="0"/>
              <a:t>Source: Help Remedies, Inc.</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1197215"/>
            <a:ext cx="6705600" cy="4760976"/>
          </a:xfrm>
          <a:prstGeom prst="rect">
            <a:avLst/>
          </a:prstGeom>
        </p:spPr>
      </p:pic>
    </p:spTree>
    <p:extLst>
      <p:ext uri="{BB962C8B-B14F-4D97-AF65-F5344CB8AC3E}">
        <p14:creationId xmlns:p14="http://schemas.microsoft.com/office/powerpoint/2010/main" val="1018479711"/>
      </p:ext>
    </p:extLst>
  </p:cSld>
  <p:clrMapOvr>
    <a:masterClrMapping/>
  </p:clrMapOvr>
  <p:transition>
    <p:pull dir="ru"/>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a:t>Macro-Marketing</a:t>
            </a:r>
            <a:endParaRPr lang="en-US"/>
          </a:p>
        </p:txBody>
      </p:sp>
      <p:sp>
        <p:nvSpPr>
          <p:cNvPr id="1035268" name="Line 4"/>
          <p:cNvSpPr>
            <a:spLocks noChangeShapeType="1"/>
          </p:cNvSpPr>
          <p:nvPr/>
        </p:nvSpPr>
        <p:spPr bwMode="auto">
          <a:xfrm flipH="1">
            <a:off x="6019800" y="2438400"/>
            <a:ext cx="1371600" cy="838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1035271" name="Line 7"/>
          <p:cNvSpPr>
            <a:spLocks noChangeShapeType="1"/>
          </p:cNvSpPr>
          <p:nvPr/>
        </p:nvSpPr>
        <p:spPr bwMode="auto">
          <a:xfrm>
            <a:off x="1828800" y="2438400"/>
            <a:ext cx="1295400" cy="838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26629" name="Oval 8"/>
          <p:cNvSpPr>
            <a:spLocks noChangeArrowheads="1"/>
          </p:cNvSpPr>
          <p:nvPr/>
        </p:nvSpPr>
        <p:spPr bwMode="auto">
          <a:xfrm>
            <a:off x="3111500" y="2133600"/>
            <a:ext cx="2925763" cy="2671763"/>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r>
              <a:rPr lang="en-US" sz="2800" b="1">
                <a:cs typeface="Arial" pitchFamily="34" charset="0"/>
              </a:rPr>
              <a:t>Key</a:t>
            </a:r>
          </a:p>
          <a:p>
            <a:r>
              <a:rPr lang="en-US" sz="2800" b="1">
                <a:cs typeface="Arial" pitchFamily="34" charset="0"/>
              </a:rPr>
              <a:t>Characteristics</a:t>
            </a:r>
          </a:p>
        </p:txBody>
      </p:sp>
      <p:sp>
        <p:nvSpPr>
          <p:cNvPr id="26633" name="AutoShape 10"/>
          <p:cNvSpPr>
            <a:spLocks noChangeArrowheads="1"/>
          </p:cNvSpPr>
          <p:nvPr/>
        </p:nvSpPr>
        <p:spPr bwMode="auto">
          <a:xfrm>
            <a:off x="3124200" y="5118100"/>
            <a:ext cx="2895600" cy="1295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90000"/>
              </a:lnSpc>
            </a:pPr>
            <a:r>
              <a:rPr lang="en-US" sz="2800" b="1" dirty="0">
                <a:solidFill>
                  <a:schemeClr val="tx1">
                    <a:lumMod val="95000"/>
                  </a:schemeClr>
                </a:solidFill>
                <a:cs typeface="Arial" pitchFamily="34" charset="0"/>
              </a:rPr>
              <a:t>Matches Producers and Consumers</a:t>
            </a:r>
          </a:p>
        </p:txBody>
      </p:sp>
      <p:sp>
        <p:nvSpPr>
          <p:cNvPr id="26634" name="Line 11"/>
          <p:cNvSpPr>
            <a:spLocks noChangeShapeType="1"/>
          </p:cNvSpPr>
          <p:nvPr/>
        </p:nvSpPr>
        <p:spPr bwMode="auto">
          <a:xfrm flipV="1">
            <a:off x="4572000" y="4800600"/>
            <a:ext cx="0" cy="317500"/>
          </a:xfrm>
          <a:prstGeom prst="line">
            <a:avLst/>
          </a:prstGeom>
          <a:ln w="38100">
            <a:solidFill>
              <a:schemeClr val="tx1"/>
            </a:solidFill>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solidFill>
                <a:schemeClr val="tx1">
                  <a:lumMod val="95000"/>
                </a:schemeClr>
              </a:solidFill>
              <a:cs typeface="Arial" pitchFamily="34" charset="0"/>
            </a:endParaRPr>
          </a:p>
        </p:txBody>
      </p:sp>
      <p:sp>
        <p:nvSpPr>
          <p:cNvPr id="1035276" name="AutoShape 12">
            <a:hlinkHover r:id="" action="ppaction://macro?name=changecolor"/>
          </p:cNvPr>
          <p:cNvSpPr>
            <a:spLocks noChangeArrowheads="1"/>
          </p:cNvSpPr>
          <p:nvPr/>
        </p:nvSpPr>
        <p:spPr bwMode="auto">
          <a:xfrm>
            <a:off x="228600" y="1143000"/>
            <a:ext cx="2971800" cy="1295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800" b="1" dirty="0">
                <a:solidFill>
                  <a:schemeClr val="tx1">
                    <a:lumMod val="95000"/>
                  </a:schemeClr>
                </a:solidFill>
                <a:cs typeface="Arial" pitchFamily="34" charset="0"/>
              </a:rPr>
              <a:t>Emphasis Is on Whole System</a:t>
            </a:r>
          </a:p>
        </p:txBody>
      </p:sp>
      <p:sp>
        <p:nvSpPr>
          <p:cNvPr id="1035277" name="AutoShape 13"/>
          <p:cNvSpPr>
            <a:spLocks noChangeArrowheads="1"/>
          </p:cNvSpPr>
          <p:nvPr/>
        </p:nvSpPr>
        <p:spPr bwMode="auto">
          <a:xfrm>
            <a:off x="5943600" y="1143000"/>
            <a:ext cx="2971800" cy="1295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800" b="1" dirty="0">
                <a:solidFill>
                  <a:schemeClr val="tx1">
                    <a:lumMod val="95000"/>
                  </a:schemeClr>
                </a:solidFill>
                <a:cs typeface="Arial" pitchFamily="34" charset="0"/>
              </a:rPr>
              <a:t>Every Society Needs It</a:t>
            </a:r>
          </a:p>
        </p:txBody>
      </p:sp>
    </p:spTree>
    <p:custDataLst>
      <p:tags r:id="rId1"/>
    </p:custDataLst>
    <p:extLst>
      <p:ext uri="{BB962C8B-B14F-4D97-AF65-F5344CB8AC3E}">
        <p14:creationId xmlns:p14="http://schemas.microsoft.com/office/powerpoint/2010/main" val="97416554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35271"/>
                                        </p:tgtEl>
                                        <p:attrNameLst>
                                          <p:attrName>style.visibility</p:attrName>
                                        </p:attrNameLst>
                                      </p:cBhvr>
                                      <p:to>
                                        <p:strVal val="visible"/>
                                      </p:to>
                                    </p:set>
                                    <p:animEffect transition="in" filter="wipe(down)">
                                      <p:cBhvr>
                                        <p:cTn id="7" dur="500"/>
                                        <p:tgtEl>
                                          <p:spTgt spid="1035271"/>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35276"/>
                                        </p:tgtEl>
                                        <p:attrNameLst>
                                          <p:attrName>style.visibility</p:attrName>
                                        </p:attrNameLst>
                                      </p:cBhvr>
                                      <p:to>
                                        <p:strVal val="visible"/>
                                      </p:to>
                                    </p:set>
                                    <p:animEffect transition="in" filter="wipe(down)">
                                      <p:cBhvr>
                                        <p:cTn id="11" dur="500"/>
                                        <p:tgtEl>
                                          <p:spTgt spid="103527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0" presetClass="emph" presetSubtype="0" fill="hold" grpId="1" nodeType="clickEffect">
                                  <p:stCondLst>
                                    <p:cond delay="0"/>
                                  </p:stCondLst>
                                  <p:childTnLst>
                                    <p:animClr clrSpc="hsl" dir="cw">
                                      <p:cBhvr override="childStyle">
                                        <p:cTn id="15" dur="500" fill="hold"/>
                                        <p:tgtEl>
                                          <p:spTgt spid="1035276"/>
                                        </p:tgtEl>
                                        <p:attrNameLst>
                                          <p:attrName>style.color</p:attrName>
                                        </p:attrNameLst>
                                      </p:cBhvr>
                                      <p:by>
                                        <p:hsl h="0" s="12549" l="25098"/>
                                      </p:by>
                                    </p:animClr>
                                    <p:animClr clrSpc="hsl" dir="cw">
                                      <p:cBhvr>
                                        <p:cTn id="16" dur="500" fill="hold"/>
                                        <p:tgtEl>
                                          <p:spTgt spid="1035276"/>
                                        </p:tgtEl>
                                        <p:attrNameLst>
                                          <p:attrName>fillcolor</p:attrName>
                                        </p:attrNameLst>
                                      </p:cBhvr>
                                      <p:by>
                                        <p:hsl h="0" s="12549" l="25098"/>
                                      </p:by>
                                    </p:animClr>
                                    <p:animClr clrSpc="hsl" dir="cw">
                                      <p:cBhvr>
                                        <p:cTn id="17" dur="500" fill="hold"/>
                                        <p:tgtEl>
                                          <p:spTgt spid="1035276"/>
                                        </p:tgtEl>
                                        <p:attrNameLst>
                                          <p:attrName>stroke.color</p:attrName>
                                        </p:attrNameLst>
                                      </p:cBhvr>
                                      <p:by>
                                        <p:hsl h="0" s="12549" l="25098"/>
                                      </p:by>
                                    </p:animClr>
                                    <p:set>
                                      <p:cBhvr>
                                        <p:cTn id="18" dur="500" fill="hold"/>
                                        <p:tgtEl>
                                          <p:spTgt spid="1035276"/>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1035268"/>
                                        </p:tgtEl>
                                        <p:attrNameLst>
                                          <p:attrName>style.visibility</p:attrName>
                                        </p:attrNameLst>
                                      </p:cBhvr>
                                      <p:to>
                                        <p:strVal val="visible"/>
                                      </p:to>
                                    </p:set>
                                    <p:animEffect transition="in" filter="wipe(down)">
                                      <p:cBhvr>
                                        <p:cTn id="21" dur="500"/>
                                        <p:tgtEl>
                                          <p:spTgt spid="1035268"/>
                                        </p:tgtEl>
                                      </p:cBhvr>
                                    </p:animEffect>
                                  </p:childTnLst>
                                </p:cTn>
                              </p:par>
                            </p:childTnLst>
                          </p:cTn>
                        </p:par>
                        <p:par>
                          <p:cTn id="22" fill="hold" nodeType="afterGroup">
                            <p:stCondLst>
                              <p:cond delay="500"/>
                            </p:stCondLst>
                            <p:childTnLst>
                              <p:par>
                                <p:cTn id="23" presetID="22" presetClass="entr" presetSubtype="4" fill="hold" grpId="0" nodeType="afterEffect">
                                  <p:stCondLst>
                                    <p:cond delay="0"/>
                                  </p:stCondLst>
                                  <p:childTnLst>
                                    <p:set>
                                      <p:cBhvr>
                                        <p:cTn id="24" dur="1" fill="hold">
                                          <p:stCondLst>
                                            <p:cond delay="0"/>
                                          </p:stCondLst>
                                        </p:cTn>
                                        <p:tgtEl>
                                          <p:spTgt spid="1035277"/>
                                        </p:tgtEl>
                                        <p:attrNameLst>
                                          <p:attrName>style.visibility</p:attrName>
                                        </p:attrNameLst>
                                      </p:cBhvr>
                                      <p:to>
                                        <p:strVal val="visible"/>
                                      </p:to>
                                    </p:set>
                                    <p:animEffect transition="in" filter="wipe(down)">
                                      <p:cBhvr>
                                        <p:cTn id="25" dur="500"/>
                                        <p:tgtEl>
                                          <p:spTgt spid="1035277"/>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0" presetClass="emph" presetSubtype="0" fill="hold" grpId="1" nodeType="clickEffect">
                                  <p:stCondLst>
                                    <p:cond delay="0"/>
                                  </p:stCondLst>
                                  <p:childTnLst>
                                    <p:animClr clrSpc="hsl" dir="cw">
                                      <p:cBhvr override="childStyle">
                                        <p:cTn id="29" dur="500" fill="hold"/>
                                        <p:tgtEl>
                                          <p:spTgt spid="1035277"/>
                                        </p:tgtEl>
                                        <p:attrNameLst>
                                          <p:attrName>style.color</p:attrName>
                                        </p:attrNameLst>
                                      </p:cBhvr>
                                      <p:by>
                                        <p:hsl h="0" s="12549" l="25098"/>
                                      </p:by>
                                    </p:animClr>
                                    <p:animClr clrSpc="hsl" dir="cw">
                                      <p:cBhvr>
                                        <p:cTn id="30" dur="500" fill="hold"/>
                                        <p:tgtEl>
                                          <p:spTgt spid="1035277"/>
                                        </p:tgtEl>
                                        <p:attrNameLst>
                                          <p:attrName>fillcolor</p:attrName>
                                        </p:attrNameLst>
                                      </p:cBhvr>
                                      <p:by>
                                        <p:hsl h="0" s="12549" l="25098"/>
                                      </p:by>
                                    </p:animClr>
                                    <p:animClr clrSpc="hsl" dir="cw">
                                      <p:cBhvr>
                                        <p:cTn id="31" dur="500" fill="hold"/>
                                        <p:tgtEl>
                                          <p:spTgt spid="1035277"/>
                                        </p:tgtEl>
                                        <p:attrNameLst>
                                          <p:attrName>stroke.color</p:attrName>
                                        </p:attrNameLst>
                                      </p:cBhvr>
                                      <p:by>
                                        <p:hsl h="0" s="12549" l="25098"/>
                                      </p:by>
                                    </p:animClr>
                                    <p:set>
                                      <p:cBhvr>
                                        <p:cTn id="32" dur="500" fill="hold"/>
                                        <p:tgtEl>
                                          <p:spTgt spid="1035277"/>
                                        </p:tgtEl>
                                        <p:attrNameLst>
                                          <p:attrName>fill.type</p:attrName>
                                        </p:attrNameLst>
                                      </p:cBhvr>
                                      <p:to>
                                        <p:strVal val="solid"/>
                                      </p:to>
                                    </p:set>
                                  </p:childTnLst>
                                </p:cTn>
                              </p:par>
                            </p:childTnLst>
                          </p:cTn>
                        </p:par>
                        <p:par>
                          <p:cTn id="33" fill="hold">
                            <p:stCondLst>
                              <p:cond delay="500"/>
                            </p:stCondLst>
                            <p:childTnLst>
                              <p:par>
                                <p:cTn id="34" presetID="22" presetClass="entr" presetSubtype="1" fill="hold" grpId="0" nodeType="afterEffect">
                                  <p:stCondLst>
                                    <p:cond delay="0"/>
                                  </p:stCondLst>
                                  <p:childTnLst>
                                    <p:set>
                                      <p:cBhvr>
                                        <p:cTn id="35" dur="1" fill="hold">
                                          <p:stCondLst>
                                            <p:cond delay="0"/>
                                          </p:stCondLst>
                                        </p:cTn>
                                        <p:tgtEl>
                                          <p:spTgt spid="26634"/>
                                        </p:tgtEl>
                                        <p:attrNameLst>
                                          <p:attrName>style.visibility</p:attrName>
                                        </p:attrNameLst>
                                      </p:cBhvr>
                                      <p:to>
                                        <p:strVal val="visible"/>
                                      </p:to>
                                    </p:set>
                                    <p:animEffect transition="in" filter="wipe(up)">
                                      <p:cBhvr>
                                        <p:cTn id="36" dur="500"/>
                                        <p:tgtEl>
                                          <p:spTgt spid="26634"/>
                                        </p:tgtEl>
                                      </p:cBhvr>
                                    </p:animEffect>
                                  </p:childTnLst>
                                </p:cTn>
                              </p:par>
                            </p:childTnLst>
                          </p:cTn>
                        </p:par>
                        <p:par>
                          <p:cTn id="37" fill="hold">
                            <p:stCondLst>
                              <p:cond delay="1000"/>
                            </p:stCondLst>
                            <p:childTnLst>
                              <p:par>
                                <p:cTn id="38" presetID="22" presetClass="entr" presetSubtype="1" fill="hold" grpId="0" nodeType="afterEffect">
                                  <p:stCondLst>
                                    <p:cond delay="0"/>
                                  </p:stCondLst>
                                  <p:childTnLst>
                                    <p:set>
                                      <p:cBhvr>
                                        <p:cTn id="39" dur="1" fill="hold">
                                          <p:stCondLst>
                                            <p:cond delay="0"/>
                                          </p:stCondLst>
                                        </p:cTn>
                                        <p:tgtEl>
                                          <p:spTgt spid="26633"/>
                                        </p:tgtEl>
                                        <p:attrNameLst>
                                          <p:attrName>style.visibility</p:attrName>
                                        </p:attrNameLst>
                                      </p:cBhvr>
                                      <p:to>
                                        <p:strVal val="visible"/>
                                      </p:to>
                                    </p:set>
                                    <p:animEffect transition="in" filter="wipe(up)">
                                      <p:cBhvr>
                                        <p:cTn id="40" dur="500"/>
                                        <p:tgtEl>
                                          <p:spTgt spid="266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5268" grpId="0" animBg="1"/>
      <p:bldP spid="1035271" grpId="0" animBg="1"/>
      <p:bldP spid="26633" grpId="0" animBg="1"/>
      <p:bldP spid="26634" grpId="0" animBg="1"/>
      <p:bldP spid="1035276" grpId="0" animBg="1" autoUpdateAnimBg="0"/>
      <p:bldP spid="1035276" grpId="1" animBg="1"/>
      <p:bldP spid="1035277" grpId="0" animBg="1" autoUpdateAnimBg="0"/>
      <p:bldP spid="1035277" grpId="1"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6" name="Group 25"/>
          <p:cNvGrpSpPr>
            <a:grpSpLocks/>
          </p:cNvGrpSpPr>
          <p:nvPr/>
        </p:nvGrpSpPr>
        <p:grpSpPr bwMode="auto">
          <a:xfrm>
            <a:off x="76200" y="5650013"/>
            <a:ext cx="8991600" cy="609600"/>
            <a:chOff x="76200" y="6172200"/>
            <a:chExt cx="8991600" cy="609600"/>
          </a:xfrm>
        </p:grpSpPr>
        <p:sp>
          <p:nvSpPr>
            <p:cNvPr id="29707" name="AutoShape 34"/>
            <p:cNvSpPr>
              <a:spLocks noChangeArrowheads="1"/>
            </p:cNvSpPr>
            <p:nvPr/>
          </p:nvSpPr>
          <p:spPr bwMode="auto">
            <a:xfrm>
              <a:off x="76200" y="6172200"/>
              <a:ext cx="8991600" cy="609600"/>
            </a:xfrm>
            <a:prstGeom prst="roundRect">
              <a:avLst>
                <a:gd name="adj" fmla="val 16667"/>
              </a:avLst>
            </a:prstGeom>
            <a:solidFill>
              <a:srgbClr val="F0AD00"/>
            </a:solidFill>
            <a:ln>
              <a:solidFill>
                <a:srgbClr val="F0AD0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en-US"/>
            </a:p>
          </p:txBody>
        </p:sp>
        <p:sp>
          <p:nvSpPr>
            <p:cNvPr id="29708" name="Text Box 35"/>
            <p:cNvSpPr txBox="1">
              <a:spLocks noChangeArrowheads="1"/>
            </p:cNvSpPr>
            <p:nvPr/>
          </p:nvSpPr>
          <p:spPr bwMode="auto">
            <a:xfrm>
              <a:off x="152400" y="6172200"/>
              <a:ext cx="87630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lgn="ctr">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2800" b="1" dirty="0">
                  <a:latin typeface="+mn-lt"/>
                </a:rPr>
                <a:t>Consumption Sector</a:t>
              </a:r>
            </a:p>
          </p:txBody>
        </p:sp>
      </p:grpSp>
      <p:sp>
        <p:nvSpPr>
          <p:cNvPr id="29698" name="Rectangle 2"/>
          <p:cNvSpPr>
            <a:spLocks noGrp="1" noChangeArrowheads="1"/>
          </p:cNvSpPr>
          <p:nvPr>
            <p:ph type="title"/>
          </p:nvPr>
        </p:nvSpPr>
        <p:spPr>
          <a:xfrm>
            <a:off x="457200" y="0"/>
            <a:ext cx="8229600" cy="1398587"/>
          </a:xfrm>
        </p:spPr>
        <p:txBody>
          <a:bodyPr>
            <a:normAutofit fontScale="90000"/>
          </a:bodyPr>
          <a:lstStyle/>
          <a:p>
            <a:r>
              <a:rPr lang="en-US" dirty="0"/>
              <a:t>Marketing Facilitates Production and Consumption (Exhibit 1-1)</a:t>
            </a:r>
          </a:p>
        </p:txBody>
      </p:sp>
      <p:grpSp>
        <p:nvGrpSpPr>
          <p:cNvPr id="2" name="Group 24"/>
          <p:cNvGrpSpPr>
            <a:grpSpLocks/>
          </p:cNvGrpSpPr>
          <p:nvPr/>
        </p:nvGrpSpPr>
        <p:grpSpPr bwMode="auto">
          <a:xfrm>
            <a:off x="0" y="1219200"/>
            <a:ext cx="9144000" cy="609600"/>
            <a:chOff x="0" y="1219200"/>
            <a:chExt cx="9144000" cy="609600"/>
          </a:xfrm>
        </p:grpSpPr>
        <p:sp>
          <p:nvSpPr>
            <p:cNvPr id="29720" name="AutoShape 32"/>
            <p:cNvSpPr>
              <a:spLocks noChangeArrowheads="1"/>
            </p:cNvSpPr>
            <p:nvPr/>
          </p:nvSpPr>
          <p:spPr bwMode="auto">
            <a:xfrm>
              <a:off x="76200" y="1219200"/>
              <a:ext cx="8991600" cy="609600"/>
            </a:xfrm>
            <a:prstGeom prst="roundRect">
              <a:avLst>
                <a:gd name="adj" fmla="val 16667"/>
              </a:avLst>
            </a:prstGeom>
            <a:solidFill>
              <a:srgbClr val="F0AD00"/>
            </a:solidFill>
            <a:ln>
              <a:noFill/>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en-US"/>
            </a:p>
          </p:txBody>
        </p:sp>
        <p:sp>
          <p:nvSpPr>
            <p:cNvPr id="29721" name="Text Box 33"/>
            <p:cNvSpPr txBox="1">
              <a:spLocks noChangeArrowheads="1"/>
            </p:cNvSpPr>
            <p:nvPr/>
          </p:nvSpPr>
          <p:spPr bwMode="auto">
            <a:xfrm>
              <a:off x="0" y="1295400"/>
              <a:ext cx="9144000" cy="519113"/>
            </a:xfrm>
            <a:prstGeom prst="rect">
              <a:avLst/>
            </a:prstGeom>
            <a:noFill/>
            <a:ln w="38100" algn="ctr">
              <a:no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2800" b="1" dirty="0">
                  <a:latin typeface="+mn-lt"/>
                </a:rPr>
                <a:t>Production Sector</a:t>
              </a:r>
            </a:p>
          </p:txBody>
        </p:sp>
      </p:grpSp>
      <p:grpSp>
        <p:nvGrpSpPr>
          <p:cNvPr id="3" name="Group 1"/>
          <p:cNvGrpSpPr>
            <a:grpSpLocks/>
          </p:cNvGrpSpPr>
          <p:nvPr/>
        </p:nvGrpSpPr>
        <p:grpSpPr bwMode="auto">
          <a:xfrm>
            <a:off x="3352800" y="2362200"/>
            <a:ext cx="2286000" cy="2960132"/>
            <a:chOff x="3352800" y="2362200"/>
            <a:chExt cx="2286000" cy="3276600"/>
          </a:xfrm>
        </p:grpSpPr>
        <p:sp>
          <p:nvSpPr>
            <p:cNvPr id="29718" name="Oval 36"/>
            <p:cNvSpPr>
              <a:spLocks noChangeArrowheads="1"/>
            </p:cNvSpPr>
            <p:nvPr/>
          </p:nvSpPr>
          <p:spPr bwMode="auto">
            <a:xfrm>
              <a:off x="3352800" y="2362200"/>
              <a:ext cx="2286000" cy="3276600"/>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en-US"/>
            </a:p>
          </p:txBody>
        </p:sp>
        <p:sp>
          <p:nvSpPr>
            <p:cNvPr id="29719" name="Text Box 37"/>
            <p:cNvSpPr txBox="1">
              <a:spLocks noChangeArrowheads="1"/>
            </p:cNvSpPr>
            <p:nvPr/>
          </p:nvSpPr>
          <p:spPr bwMode="auto">
            <a:xfrm>
              <a:off x="3429000" y="3124200"/>
              <a:ext cx="2209800"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lgn="ctr">
                  <a:solidFill>
                    <a:srgbClr val="000000"/>
                  </a:solidFill>
                  <a:miter lim="800000"/>
                  <a:headEnd/>
                  <a:tailEnd/>
                </a14:hiddenLine>
              </a:ext>
            </a:extLst>
          </p:spPr>
          <p:txBody>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2000" dirty="0">
                  <a:latin typeface="+mn-lt"/>
                </a:rPr>
                <a:t>Marketing needed to overcome discrepancies and separations</a:t>
              </a:r>
            </a:p>
          </p:txBody>
        </p:sp>
      </p:grpSp>
      <p:grpSp>
        <p:nvGrpSpPr>
          <p:cNvPr id="4" name="Group 2"/>
          <p:cNvGrpSpPr>
            <a:grpSpLocks/>
          </p:cNvGrpSpPr>
          <p:nvPr/>
        </p:nvGrpSpPr>
        <p:grpSpPr bwMode="auto">
          <a:xfrm>
            <a:off x="-381000" y="2438400"/>
            <a:ext cx="3962400" cy="2667000"/>
            <a:chOff x="-381000" y="2438400"/>
            <a:chExt cx="3962400" cy="2667000"/>
          </a:xfrm>
        </p:grpSpPr>
        <p:sp>
          <p:nvSpPr>
            <p:cNvPr id="29715" name="Text Box 38"/>
            <p:cNvSpPr txBox="1">
              <a:spLocks noChangeArrowheads="1"/>
            </p:cNvSpPr>
            <p:nvPr/>
          </p:nvSpPr>
          <p:spPr bwMode="auto">
            <a:xfrm>
              <a:off x="0" y="3032125"/>
              <a:ext cx="31242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lgn="ctr">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2000" dirty="0">
                  <a:latin typeface="+mn-lt"/>
                </a:rPr>
                <a:t>Discrepancies of Quantity</a:t>
              </a:r>
            </a:p>
          </p:txBody>
        </p:sp>
        <p:sp>
          <p:nvSpPr>
            <p:cNvPr id="29716" name="Text Box 39"/>
            <p:cNvSpPr txBox="1">
              <a:spLocks noChangeArrowheads="1"/>
            </p:cNvSpPr>
            <p:nvPr/>
          </p:nvSpPr>
          <p:spPr bwMode="auto">
            <a:xfrm>
              <a:off x="-381000" y="4038600"/>
              <a:ext cx="3962400"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lgn="ctr">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000" dirty="0">
                  <a:latin typeface="+mn-lt"/>
                </a:rPr>
                <a:t>Discrepancies of </a:t>
              </a:r>
            </a:p>
            <a:p>
              <a:pPr eaLnBrk="1" hangingPunct="1"/>
              <a:r>
                <a:rPr lang="en-US" sz="2000" dirty="0">
                  <a:latin typeface="+mn-lt"/>
                </a:rPr>
                <a:t>Assortment</a:t>
              </a:r>
            </a:p>
          </p:txBody>
        </p:sp>
        <p:sp>
          <p:nvSpPr>
            <p:cNvPr id="29717" name="AutoShape 45"/>
            <p:cNvSpPr>
              <a:spLocks/>
            </p:cNvSpPr>
            <p:nvPr/>
          </p:nvSpPr>
          <p:spPr bwMode="auto">
            <a:xfrm>
              <a:off x="2971800" y="2438400"/>
              <a:ext cx="381000" cy="2667000"/>
            </a:xfrm>
            <a:prstGeom prst="rightBrace">
              <a:avLst>
                <a:gd name="adj1" fmla="val 58333"/>
                <a:gd name="adj2" fmla="val 50000"/>
              </a:avLst>
            </a:prstGeom>
            <a:noFill/>
            <a:ln w="381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solidFill>
                  <a:schemeClr val="bg1"/>
                </a:solidFill>
                <a:latin typeface="+mn-lt"/>
              </a:endParaRPr>
            </a:p>
          </p:txBody>
        </p:sp>
      </p:grpSp>
      <p:grpSp>
        <p:nvGrpSpPr>
          <p:cNvPr id="5" name="Group 3"/>
          <p:cNvGrpSpPr>
            <a:grpSpLocks/>
          </p:cNvGrpSpPr>
          <p:nvPr/>
        </p:nvGrpSpPr>
        <p:grpSpPr bwMode="auto">
          <a:xfrm>
            <a:off x="5638800" y="1981200"/>
            <a:ext cx="3505200" cy="3581400"/>
            <a:chOff x="5638800" y="1981200"/>
            <a:chExt cx="3505200" cy="3581400"/>
          </a:xfrm>
        </p:grpSpPr>
        <p:sp>
          <p:nvSpPr>
            <p:cNvPr id="29709" name="Text Box 40"/>
            <p:cNvSpPr txBox="1">
              <a:spLocks noChangeArrowheads="1"/>
            </p:cNvSpPr>
            <p:nvPr/>
          </p:nvSpPr>
          <p:spPr bwMode="auto">
            <a:xfrm>
              <a:off x="5867400" y="2057400"/>
              <a:ext cx="26670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lgn="ctr">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1800" dirty="0">
                  <a:latin typeface="+mn-lt"/>
                </a:rPr>
                <a:t>Spatial Separation</a:t>
              </a:r>
            </a:p>
          </p:txBody>
        </p:sp>
        <p:sp>
          <p:nvSpPr>
            <p:cNvPr id="29710" name="Text Box 41"/>
            <p:cNvSpPr txBox="1">
              <a:spLocks noChangeArrowheads="1"/>
            </p:cNvSpPr>
            <p:nvPr/>
          </p:nvSpPr>
          <p:spPr bwMode="auto">
            <a:xfrm>
              <a:off x="6019800" y="2819400"/>
              <a:ext cx="24384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lgn="ctr">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1800" dirty="0">
                  <a:latin typeface="+mn-lt"/>
                </a:rPr>
                <a:t>Separation in Time</a:t>
              </a:r>
            </a:p>
          </p:txBody>
        </p:sp>
        <p:sp>
          <p:nvSpPr>
            <p:cNvPr id="29711" name="Text Box 42"/>
            <p:cNvSpPr txBox="1">
              <a:spLocks noChangeArrowheads="1"/>
            </p:cNvSpPr>
            <p:nvPr/>
          </p:nvSpPr>
          <p:spPr bwMode="auto">
            <a:xfrm>
              <a:off x="6096000" y="3505200"/>
              <a:ext cx="30480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lgn="ctr">
                  <a:solidFill>
                    <a:srgbClr val="000000"/>
                  </a:solidFill>
                  <a:miter lim="800000"/>
                  <a:headEnd/>
                  <a:tailEnd/>
                </a14:hiddenLine>
              </a:ext>
            </a:extLst>
          </p:spPr>
          <p:txBody>
            <a:bodyPr wrap="squar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800" dirty="0">
                  <a:latin typeface="+mn-lt"/>
                </a:rPr>
                <a:t>Separation of Information</a:t>
              </a:r>
            </a:p>
          </p:txBody>
        </p:sp>
        <p:sp>
          <p:nvSpPr>
            <p:cNvPr id="29712" name="Text Box 43"/>
            <p:cNvSpPr txBox="1">
              <a:spLocks noChangeArrowheads="1"/>
            </p:cNvSpPr>
            <p:nvPr/>
          </p:nvSpPr>
          <p:spPr bwMode="auto">
            <a:xfrm>
              <a:off x="5867400" y="4191000"/>
              <a:ext cx="29718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lgn="ctr">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1800" dirty="0">
                  <a:latin typeface="+mn-lt"/>
                </a:rPr>
                <a:t>Separation in Values</a:t>
              </a:r>
            </a:p>
          </p:txBody>
        </p:sp>
        <p:sp>
          <p:nvSpPr>
            <p:cNvPr id="29713" name="Text Box 44"/>
            <p:cNvSpPr txBox="1">
              <a:spLocks noChangeArrowheads="1"/>
            </p:cNvSpPr>
            <p:nvPr/>
          </p:nvSpPr>
          <p:spPr bwMode="auto">
            <a:xfrm>
              <a:off x="6096000" y="4953000"/>
              <a:ext cx="29718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lgn="ctr">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1800" dirty="0">
                  <a:latin typeface="+mn-lt"/>
                </a:rPr>
                <a:t>Separation of Ownership</a:t>
              </a:r>
            </a:p>
          </p:txBody>
        </p:sp>
        <p:sp>
          <p:nvSpPr>
            <p:cNvPr id="29714" name="AutoShape 46"/>
            <p:cNvSpPr>
              <a:spLocks/>
            </p:cNvSpPr>
            <p:nvPr/>
          </p:nvSpPr>
          <p:spPr bwMode="auto">
            <a:xfrm>
              <a:off x="5638800" y="1981200"/>
              <a:ext cx="381000" cy="3581400"/>
            </a:xfrm>
            <a:prstGeom prst="leftBrace">
              <a:avLst>
                <a:gd name="adj1" fmla="val 78333"/>
                <a:gd name="adj2" fmla="val 50000"/>
              </a:avLst>
            </a:prstGeom>
            <a:noFill/>
            <a:ln w="381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latin typeface="+mn-lt"/>
              </a:endParaRPr>
            </a:p>
          </p:txBody>
        </p:sp>
      </p:grpSp>
      <p:sp>
        <p:nvSpPr>
          <p:cNvPr id="204847" name="Line 47"/>
          <p:cNvSpPr>
            <a:spLocks noChangeShapeType="1"/>
          </p:cNvSpPr>
          <p:nvPr/>
        </p:nvSpPr>
        <p:spPr bwMode="auto">
          <a:xfrm flipV="1">
            <a:off x="4495800" y="1828800"/>
            <a:ext cx="0" cy="533400"/>
          </a:xfrm>
          <a:prstGeom prst="line">
            <a:avLst/>
          </a:prstGeom>
          <a:ln>
            <a:headEnd/>
            <a:tailEnd type="triangle" w="med" len="med"/>
          </a:ln>
        </p:spPr>
        <p:style>
          <a:lnRef idx="2">
            <a:schemeClr val="accent1"/>
          </a:lnRef>
          <a:fillRef idx="0">
            <a:schemeClr val="accent1"/>
          </a:fillRef>
          <a:effectRef idx="1">
            <a:schemeClr val="accent1"/>
          </a:effectRef>
          <a:fontRef idx="minor">
            <a:schemeClr val="tx1"/>
          </a:fontRef>
        </p:style>
        <p:txBody>
          <a:bodyPr wrap="none" anchor="ctr"/>
          <a:lstStyle/>
          <a:p>
            <a:endParaRPr lang="en-US"/>
          </a:p>
        </p:txBody>
      </p:sp>
      <p:sp>
        <p:nvSpPr>
          <p:cNvPr id="26636" name="Line 48"/>
          <p:cNvSpPr>
            <a:spLocks noChangeShapeType="1"/>
          </p:cNvSpPr>
          <p:nvPr/>
        </p:nvSpPr>
        <p:spPr bwMode="auto">
          <a:xfrm>
            <a:off x="4495800" y="5333999"/>
            <a:ext cx="0" cy="316013"/>
          </a:xfrm>
          <a:prstGeom prst="line">
            <a:avLst/>
          </a:prstGeom>
          <a:ln>
            <a:headEnd/>
            <a:tailEnd type="triangle" w="med" len="med"/>
          </a:ln>
        </p:spPr>
        <p:style>
          <a:lnRef idx="2">
            <a:schemeClr val="accent1"/>
          </a:lnRef>
          <a:fillRef idx="0">
            <a:schemeClr val="accent1"/>
          </a:fillRef>
          <a:effectRef idx="1">
            <a:schemeClr val="accent1"/>
          </a:effectRef>
          <a:fontRef idx="minor">
            <a:schemeClr val="tx1"/>
          </a:fontRef>
        </p:style>
        <p:txBody>
          <a:bodyPr wrap="none" anchor="ctr"/>
          <a:lstStyle/>
          <a:p>
            <a:endParaRPr lang="en-US"/>
          </a:p>
        </p:txBody>
      </p:sp>
    </p:spTree>
    <p:extLst>
      <p:ext uri="{BB962C8B-B14F-4D97-AF65-F5344CB8AC3E}">
        <p14:creationId xmlns:p14="http://schemas.microsoft.com/office/powerpoint/2010/main" val="174269694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nodeType="afterGroup">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nodeType="afterGroup">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204847"/>
                                        </p:tgtEl>
                                        <p:attrNameLst>
                                          <p:attrName>style.visibility</p:attrName>
                                        </p:attrNameLst>
                                      </p:cBhvr>
                                      <p:to>
                                        <p:strVal val="visible"/>
                                      </p:to>
                                    </p:set>
                                    <p:animEffect transition="in" filter="wipe(down)">
                                      <p:cBhvr>
                                        <p:cTn id="19" dur="500"/>
                                        <p:tgtEl>
                                          <p:spTgt spid="204847"/>
                                        </p:tgtEl>
                                      </p:cBhvr>
                                    </p:animEffect>
                                  </p:childTnLst>
                                </p:cTn>
                              </p:par>
                              <p:par>
                                <p:cTn id="20" presetID="22" presetClass="entr" presetSubtype="4"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500"/>
                                        <p:tgtEl>
                                          <p:spTgt spid="2"/>
                                        </p:tgtEl>
                                      </p:cBhvr>
                                    </p:animEffect>
                                  </p:childTnLst>
                                </p:cTn>
                              </p:par>
                            </p:childTnLst>
                          </p:cTn>
                        </p:par>
                        <p:par>
                          <p:cTn id="23" fill="hold" nodeType="afterGroup">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26636"/>
                                        </p:tgtEl>
                                        <p:attrNameLst>
                                          <p:attrName>style.visibility</p:attrName>
                                        </p:attrNameLst>
                                      </p:cBhvr>
                                      <p:to>
                                        <p:strVal val="visible"/>
                                      </p:to>
                                    </p:set>
                                    <p:animEffect transition="in" filter="wipe(up)">
                                      <p:cBhvr>
                                        <p:cTn id="26" dur="500"/>
                                        <p:tgtEl>
                                          <p:spTgt spid="26636"/>
                                        </p:tgtEl>
                                      </p:cBhvr>
                                    </p:animEffect>
                                  </p:childTnLst>
                                </p:cTn>
                              </p:par>
                              <p:par>
                                <p:cTn id="27" presetID="22" presetClass="entr" presetSubtype="1"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up)">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7" grpId="0" animBg="1"/>
      <p:bldP spid="26636"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0"/>
            <a:ext cx="8229600" cy="1398587"/>
          </a:xfrm>
        </p:spPr>
        <p:txBody>
          <a:bodyPr>
            <a:normAutofit fontScale="90000"/>
          </a:bodyPr>
          <a:lstStyle/>
          <a:p>
            <a:r>
              <a:rPr lang="en-US" dirty="0"/>
              <a:t>Separation Between Producers and Consumers</a:t>
            </a:r>
          </a:p>
        </p:txBody>
      </p:sp>
      <p:pic>
        <p:nvPicPr>
          <p:cNvPr id="27651"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4927" b="27127"/>
          <a:stretch/>
        </p:blipFill>
        <p:spPr bwMode="auto">
          <a:xfrm>
            <a:off x="1447800" y="1981200"/>
            <a:ext cx="6324600" cy="2035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7325" name="Text Box 13"/>
          <p:cNvSpPr txBox="1">
            <a:spLocks noChangeArrowheads="1"/>
          </p:cNvSpPr>
          <p:nvPr/>
        </p:nvSpPr>
        <p:spPr bwMode="auto">
          <a:xfrm>
            <a:off x="0" y="1385887"/>
            <a:ext cx="9144000" cy="519113"/>
          </a:xfrm>
          <a:prstGeom prst="rect">
            <a:avLst/>
          </a:prstGeom>
          <a:noFill/>
          <a:ln w="38100">
            <a:noFill/>
            <a:miter lim="800000"/>
            <a:headEnd/>
            <a:tailEnd/>
          </a:ln>
          <a:effectLst/>
        </p:spPr>
        <p:txBody>
          <a:bodyPr>
            <a:spAutoFit/>
          </a:bodyPr>
          <a:lstStyle/>
          <a:p>
            <a:pPr>
              <a:defRPr/>
            </a:pPr>
            <a:r>
              <a:rPr lang="en-US" sz="2800" b="1" dirty="0">
                <a:latin typeface="+mn-lt"/>
              </a:rPr>
              <a:t>Economies of Scale - Lower Unit Cost</a:t>
            </a:r>
            <a:endParaRPr lang="en-US" sz="2800" dirty="0">
              <a:latin typeface="+mn-lt"/>
            </a:endParaRPr>
          </a:p>
        </p:txBody>
      </p:sp>
      <p:sp>
        <p:nvSpPr>
          <p:cNvPr id="27653" name="Text Box 10"/>
          <p:cNvSpPr txBox="1">
            <a:spLocks noChangeArrowheads="1"/>
          </p:cNvSpPr>
          <p:nvPr/>
        </p:nvSpPr>
        <p:spPr bwMode="auto">
          <a:xfrm>
            <a:off x="381000" y="2300287"/>
            <a:ext cx="98425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2800" dirty="0" err="1">
                <a:latin typeface="+mn-lt"/>
              </a:rPr>
              <a:t>UnitCost</a:t>
            </a:r>
            <a:r>
              <a:rPr lang="en-US" sz="2800" dirty="0">
                <a:latin typeface="+mn-lt"/>
              </a:rPr>
              <a:t> $</a:t>
            </a:r>
          </a:p>
        </p:txBody>
      </p:sp>
      <p:grpSp>
        <p:nvGrpSpPr>
          <p:cNvPr id="2" name="Group 4"/>
          <p:cNvGrpSpPr>
            <a:grpSpLocks/>
          </p:cNvGrpSpPr>
          <p:nvPr/>
        </p:nvGrpSpPr>
        <p:grpSpPr bwMode="auto">
          <a:xfrm>
            <a:off x="152400" y="4343400"/>
            <a:ext cx="9144000" cy="2119313"/>
            <a:chOff x="0" y="2745"/>
            <a:chExt cx="5760" cy="1335"/>
          </a:xfrm>
        </p:grpSpPr>
        <p:sp>
          <p:nvSpPr>
            <p:cNvPr id="27657" name="Line 5"/>
            <p:cNvSpPr>
              <a:spLocks noChangeShapeType="1"/>
            </p:cNvSpPr>
            <p:nvPr/>
          </p:nvSpPr>
          <p:spPr bwMode="auto">
            <a:xfrm flipV="1">
              <a:off x="1632" y="3600"/>
              <a:ext cx="2496" cy="9"/>
            </a:xfrm>
            <a:prstGeom prst="line">
              <a:avLst/>
            </a:prstGeom>
            <a:ln>
              <a:headEnd type="triangle" w="med" len="med"/>
              <a:tailEnd type="triangle" w="med" len="med"/>
            </a:ln>
            <a:effectLst>
              <a:outerShdw dist="25400" sx="1000" sy="1000" algn="t" rotWithShape="0">
                <a:srgbClr val="000000"/>
              </a:outerShdw>
            </a:effectLst>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7658" name="AutoShape 6"/>
            <p:cNvSpPr>
              <a:spLocks noChangeArrowheads="1"/>
            </p:cNvSpPr>
            <p:nvPr/>
          </p:nvSpPr>
          <p:spPr bwMode="auto">
            <a:xfrm>
              <a:off x="240" y="3360"/>
              <a:ext cx="1392" cy="480"/>
            </a:xfrm>
            <a:prstGeom prst="roundRect">
              <a:avLst>
                <a:gd name="adj" fmla="val 38333"/>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800" b="1" dirty="0">
                  <a:solidFill>
                    <a:schemeClr val="tx1">
                      <a:lumMod val="95000"/>
                    </a:schemeClr>
                  </a:solidFill>
                  <a:cs typeface="Arial" pitchFamily="34" charset="0"/>
                </a:rPr>
                <a:t>Producers</a:t>
              </a:r>
            </a:p>
          </p:txBody>
        </p:sp>
        <p:sp>
          <p:nvSpPr>
            <p:cNvPr id="27659" name="AutoShape 7"/>
            <p:cNvSpPr>
              <a:spLocks noChangeArrowheads="1"/>
            </p:cNvSpPr>
            <p:nvPr/>
          </p:nvSpPr>
          <p:spPr bwMode="auto">
            <a:xfrm>
              <a:off x="4128" y="3360"/>
              <a:ext cx="1392" cy="480"/>
            </a:xfrm>
            <a:prstGeom prst="roundRect">
              <a:avLst>
                <a:gd name="adj" fmla="val 4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800" b="1" dirty="0">
                  <a:solidFill>
                    <a:schemeClr val="tx1">
                      <a:lumMod val="95000"/>
                    </a:schemeClr>
                  </a:solidFill>
                  <a:cs typeface="Arial" pitchFamily="34" charset="0"/>
                </a:rPr>
                <a:t>Consumers</a:t>
              </a:r>
            </a:p>
          </p:txBody>
        </p:sp>
        <p:sp>
          <p:nvSpPr>
            <p:cNvPr id="27660" name="AutoShape 8"/>
            <p:cNvSpPr>
              <a:spLocks noChangeArrowheads="1"/>
            </p:cNvSpPr>
            <p:nvPr/>
          </p:nvSpPr>
          <p:spPr bwMode="auto">
            <a:xfrm>
              <a:off x="2016" y="3120"/>
              <a:ext cx="1824" cy="960"/>
            </a:xfrm>
            <a:prstGeom prst="star16">
              <a:avLst>
                <a:gd name="adj" fmla="val 37500"/>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r>
                <a:rPr lang="en-US" sz="2800" b="1" dirty="0"/>
                <a:t>Marketing</a:t>
              </a:r>
            </a:p>
            <a:p>
              <a:r>
                <a:rPr lang="en-US" sz="2800" b="1" dirty="0"/>
                <a:t>Functions</a:t>
              </a:r>
            </a:p>
          </p:txBody>
        </p:sp>
        <p:sp>
          <p:nvSpPr>
            <p:cNvPr id="1037321" name="Text Box 9"/>
            <p:cNvSpPr txBox="1">
              <a:spLocks noChangeArrowheads="1"/>
            </p:cNvSpPr>
            <p:nvPr/>
          </p:nvSpPr>
          <p:spPr bwMode="auto">
            <a:xfrm>
              <a:off x="0" y="2745"/>
              <a:ext cx="5760" cy="327"/>
            </a:xfrm>
            <a:prstGeom prst="rect">
              <a:avLst/>
            </a:prstGeom>
            <a:noFill/>
            <a:ln w="38100">
              <a:noFill/>
              <a:miter lim="800000"/>
              <a:headEnd/>
              <a:tailEnd/>
            </a:ln>
            <a:effectLst/>
          </p:spPr>
          <p:txBody>
            <a:bodyPr>
              <a:spAutoFit/>
            </a:bodyPr>
            <a:lstStyle/>
            <a:p>
              <a:pPr>
                <a:defRPr/>
              </a:pPr>
              <a:r>
                <a:rPr lang="en-US" sz="2800" b="1" dirty="0">
                  <a:latin typeface="+mn-lt"/>
                </a:rPr>
                <a:t>Marketing Bridges the Gap!</a:t>
              </a:r>
              <a:endParaRPr lang="en-US" sz="2800" dirty="0">
                <a:latin typeface="+mn-lt"/>
              </a:endParaRPr>
            </a:p>
          </p:txBody>
        </p:sp>
      </p:grpSp>
      <p:sp>
        <p:nvSpPr>
          <p:cNvPr id="27655" name="Text Box 11"/>
          <p:cNvSpPr txBox="1">
            <a:spLocks noChangeArrowheads="1"/>
          </p:cNvSpPr>
          <p:nvPr/>
        </p:nvSpPr>
        <p:spPr bwMode="auto">
          <a:xfrm>
            <a:off x="4148138" y="3962400"/>
            <a:ext cx="1414462"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2800" dirty="0">
                <a:latin typeface="+mn-lt"/>
              </a:rPr>
              <a:t>Output</a:t>
            </a:r>
          </a:p>
        </p:txBody>
      </p:sp>
      <p:sp>
        <p:nvSpPr>
          <p:cNvPr id="1037324" name="Line 12"/>
          <p:cNvSpPr>
            <a:spLocks noChangeShapeType="1"/>
          </p:cNvSpPr>
          <p:nvPr/>
        </p:nvSpPr>
        <p:spPr bwMode="auto">
          <a:xfrm>
            <a:off x="1447800" y="2071687"/>
            <a:ext cx="6248400" cy="1890713"/>
          </a:xfrm>
          <a:prstGeom prst="line">
            <a:avLst/>
          </a:prstGeom>
          <a:ln>
            <a:headEnd/>
            <a:tailEnd type="arrow" w="med" len="med"/>
          </a:ln>
        </p:spPr>
        <p:style>
          <a:lnRef idx="3">
            <a:schemeClr val="accent6"/>
          </a:lnRef>
          <a:fillRef idx="0">
            <a:schemeClr val="accent6"/>
          </a:fillRef>
          <a:effectRef idx="2">
            <a:schemeClr val="accent6"/>
          </a:effectRef>
          <a:fontRef idx="minor">
            <a:schemeClr val="tx1"/>
          </a:fontRef>
        </p:style>
        <p:txBody>
          <a:bodyPr/>
          <a:lstStyle/>
          <a:p>
            <a:endParaRPr lang="en-US"/>
          </a:p>
        </p:txBody>
      </p:sp>
      <p:sp>
        <p:nvSpPr>
          <p:cNvPr id="3" name="TextBox 2"/>
          <p:cNvSpPr txBox="1"/>
          <p:nvPr/>
        </p:nvSpPr>
        <p:spPr>
          <a:xfrm rot="16200000">
            <a:off x="6821608" y="2863771"/>
            <a:ext cx="2514600" cy="246221"/>
          </a:xfrm>
          <a:prstGeom prst="rect">
            <a:avLst/>
          </a:prstGeom>
          <a:noFill/>
        </p:spPr>
        <p:txBody>
          <a:bodyPr wrap="square" rtlCol="0">
            <a:spAutoFit/>
          </a:bodyPr>
          <a:lstStyle/>
          <a:p>
            <a:r>
              <a:rPr lang="de-DE" sz="1000" dirty="0"/>
              <a:t>©</a:t>
            </a:r>
            <a:r>
              <a:rPr lang="en-US" sz="1000" dirty="0"/>
              <a:t>Jetta Productions/Getty Images</a:t>
            </a:r>
          </a:p>
        </p:txBody>
      </p:sp>
    </p:spTree>
    <p:custDataLst>
      <p:tags r:id="rId1"/>
    </p:custDataLst>
    <p:extLst>
      <p:ext uri="{BB962C8B-B14F-4D97-AF65-F5344CB8AC3E}">
        <p14:creationId xmlns:p14="http://schemas.microsoft.com/office/powerpoint/2010/main" val="174424765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37324"/>
                                        </p:tgtEl>
                                        <p:attrNameLst>
                                          <p:attrName>style.visibility</p:attrName>
                                        </p:attrNameLst>
                                      </p:cBhvr>
                                      <p:to>
                                        <p:strVal val="visible"/>
                                      </p:to>
                                    </p:set>
                                    <p:animEffect transition="in" filter="wipe(left)">
                                      <p:cBhvr>
                                        <p:cTn id="7" dur="500"/>
                                        <p:tgtEl>
                                          <p:spTgt spid="10373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ox(ou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7324"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5761" name="Line 17"/>
          <p:cNvSpPr>
            <a:spLocks noChangeShapeType="1"/>
          </p:cNvSpPr>
          <p:nvPr/>
        </p:nvSpPr>
        <p:spPr bwMode="auto">
          <a:xfrm flipH="1" flipV="1">
            <a:off x="5759450" y="4303713"/>
            <a:ext cx="717550" cy="42068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30723" name="Rectangle 3"/>
          <p:cNvSpPr>
            <a:spLocks noGrp="1" noChangeArrowheads="1"/>
          </p:cNvSpPr>
          <p:nvPr>
            <p:ph type="title"/>
          </p:nvPr>
        </p:nvSpPr>
        <p:spPr>
          <a:xfrm>
            <a:off x="457200" y="268288"/>
            <a:ext cx="8686800" cy="1398587"/>
          </a:xfrm>
        </p:spPr>
        <p:txBody>
          <a:bodyPr>
            <a:normAutofit fontScale="90000"/>
          </a:bodyPr>
          <a:lstStyle/>
          <a:p>
            <a:r>
              <a:rPr lang="en-US" dirty="0"/>
              <a:t>Universal Functions of Marketing</a:t>
            </a:r>
          </a:p>
        </p:txBody>
      </p:sp>
      <p:sp>
        <p:nvSpPr>
          <p:cNvPr id="30724" name="Oval 3"/>
          <p:cNvSpPr>
            <a:spLocks noChangeArrowheads="1"/>
          </p:cNvSpPr>
          <p:nvPr/>
        </p:nvSpPr>
        <p:spPr bwMode="auto">
          <a:xfrm>
            <a:off x="3429000" y="2667000"/>
            <a:ext cx="2438400" cy="2438400"/>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eaLnBrk="0" hangingPunct="0">
              <a:lnSpc>
                <a:spcPct val="90000"/>
              </a:lnSpc>
            </a:pPr>
            <a:r>
              <a:rPr lang="en-US" altLang="en-US" sz="2800" b="1">
                <a:cs typeface="Arial" pitchFamily="34" charset="0"/>
              </a:rPr>
              <a:t>Marketing</a:t>
            </a:r>
          </a:p>
          <a:p>
            <a:pPr eaLnBrk="0" hangingPunct="0">
              <a:lnSpc>
                <a:spcPct val="90000"/>
              </a:lnSpc>
            </a:pPr>
            <a:r>
              <a:rPr lang="en-US" altLang="en-US" sz="2800" b="1">
                <a:cs typeface="Arial" pitchFamily="34" charset="0"/>
              </a:rPr>
              <a:t>Functions</a:t>
            </a:r>
            <a:endParaRPr lang="en-US" sz="2800" b="1">
              <a:cs typeface="Arial" pitchFamily="34" charset="0"/>
            </a:endParaRPr>
          </a:p>
        </p:txBody>
      </p:sp>
      <p:sp>
        <p:nvSpPr>
          <p:cNvPr id="1055749" name="Line 5"/>
          <p:cNvSpPr>
            <a:spLocks noChangeShapeType="1"/>
          </p:cNvSpPr>
          <p:nvPr/>
        </p:nvSpPr>
        <p:spPr bwMode="auto">
          <a:xfrm>
            <a:off x="3429000" y="2362200"/>
            <a:ext cx="533400" cy="533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1055752" name="Line 8"/>
          <p:cNvSpPr>
            <a:spLocks noChangeShapeType="1"/>
          </p:cNvSpPr>
          <p:nvPr/>
        </p:nvSpPr>
        <p:spPr bwMode="auto">
          <a:xfrm flipH="1">
            <a:off x="5334000" y="2362200"/>
            <a:ext cx="609600" cy="533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1055755" name="Line 11"/>
          <p:cNvSpPr>
            <a:spLocks noChangeShapeType="1"/>
          </p:cNvSpPr>
          <p:nvPr/>
        </p:nvSpPr>
        <p:spPr bwMode="auto">
          <a:xfrm flipH="1">
            <a:off x="5791200" y="3276600"/>
            <a:ext cx="3810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2" name="Line 17"/>
          <p:cNvSpPr>
            <a:spLocks noChangeShapeType="1"/>
          </p:cNvSpPr>
          <p:nvPr/>
        </p:nvSpPr>
        <p:spPr bwMode="auto">
          <a:xfrm flipH="1" flipV="1">
            <a:off x="5302250" y="4913313"/>
            <a:ext cx="717550" cy="42068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1055764" name="Line 20"/>
          <p:cNvSpPr>
            <a:spLocks noChangeShapeType="1"/>
          </p:cNvSpPr>
          <p:nvPr/>
        </p:nvSpPr>
        <p:spPr bwMode="auto">
          <a:xfrm flipV="1">
            <a:off x="3505200" y="4953000"/>
            <a:ext cx="5334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1055767" name="Line 23"/>
          <p:cNvSpPr>
            <a:spLocks noChangeShapeType="1"/>
          </p:cNvSpPr>
          <p:nvPr/>
        </p:nvSpPr>
        <p:spPr bwMode="auto">
          <a:xfrm flipV="1">
            <a:off x="2971800" y="4343400"/>
            <a:ext cx="5334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1055768" name="AutoShape 24"/>
          <p:cNvSpPr>
            <a:spLocks noChangeArrowheads="1"/>
          </p:cNvSpPr>
          <p:nvPr/>
        </p:nvSpPr>
        <p:spPr bwMode="auto">
          <a:xfrm>
            <a:off x="1600200" y="1371600"/>
            <a:ext cx="2667000" cy="990600"/>
          </a:xfrm>
          <a:prstGeom prst="roundRect">
            <a:avLst>
              <a:gd name="adj" fmla="val 2804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800" b="1" dirty="0">
                <a:solidFill>
                  <a:schemeClr val="tx1">
                    <a:lumMod val="95000"/>
                  </a:schemeClr>
                </a:solidFill>
                <a:cs typeface="Arial" pitchFamily="34" charset="0"/>
              </a:rPr>
              <a:t>Buying</a:t>
            </a:r>
          </a:p>
        </p:txBody>
      </p:sp>
      <p:sp>
        <p:nvSpPr>
          <p:cNvPr id="1055769" name="AutoShape 25"/>
          <p:cNvSpPr>
            <a:spLocks noChangeArrowheads="1"/>
          </p:cNvSpPr>
          <p:nvPr/>
        </p:nvSpPr>
        <p:spPr bwMode="auto">
          <a:xfrm>
            <a:off x="5181600" y="1371600"/>
            <a:ext cx="2667000" cy="990600"/>
          </a:xfrm>
          <a:prstGeom prst="roundRect">
            <a:avLst>
              <a:gd name="adj" fmla="val 2804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800" b="1">
                <a:solidFill>
                  <a:schemeClr val="tx1">
                    <a:lumMod val="95000"/>
                  </a:schemeClr>
                </a:solidFill>
                <a:cs typeface="Arial" pitchFamily="34" charset="0"/>
              </a:rPr>
              <a:t>Selling</a:t>
            </a:r>
          </a:p>
        </p:txBody>
      </p:sp>
      <p:sp>
        <p:nvSpPr>
          <p:cNvPr id="1055770" name="AutoShape 26"/>
          <p:cNvSpPr>
            <a:spLocks noChangeArrowheads="1"/>
          </p:cNvSpPr>
          <p:nvPr/>
        </p:nvSpPr>
        <p:spPr bwMode="auto">
          <a:xfrm>
            <a:off x="6172200" y="2743200"/>
            <a:ext cx="2667000" cy="990600"/>
          </a:xfrm>
          <a:prstGeom prst="roundRect">
            <a:avLst>
              <a:gd name="adj" fmla="val 2804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800" b="1">
                <a:solidFill>
                  <a:schemeClr val="tx1">
                    <a:lumMod val="95000"/>
                  </a:schemeClr>
                </a:solidFill>
                <a:cs typeface="Arial" pitchFamily="34" charset="0"/>
              </a:rPr>
              <a:t>Transporting</a:t>
            </a:r>
          </a:p>
        </p:txBody>
      </p:sp>
      <p:sp>
        <p:nvSpPr>
          <p:cNvPr id="1055771" name="AutoShape 27"/>
          <p:cNvSpPr>
            <a:spLocks noChangeArrowheads="1"/>
          </p:cNvSpPr>
          <p:nvPr/>
        </p:nvSpPr>
        <p:spPr bwMode="auto">
          <a:xfrm>
            <a:off x="6248400" y="4038600"/>
            <a:ext cx="2667000" cy="990600"/>
          </a:xfrm>
          <a:prstGeom prst="roundRect">
            <a:avLst>
              <a:gd name="adj" fmla="val 2804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800" b="1">
                <a:solidFill>
                  <a:schemeClr val="tx1">
                    <a:lumMod val="95000"/>
                  </a:schemeClr>
                </a:solidFill>
                <a:cs typeface="Arial" pitchFamily="34" charset="0"/>
              </a:rPr>
              <a:t>Storing</a:t>
            </a:r>
          </a:p>
        </p:txBody>
      </p:sp>
      <p:sp>
        <p:nvSpPr>
          <p:cNvPr id="1055772" name="AutoShape 28"/>
          <p:cNvSpPr>
            <a:spLocks noChangeArrowheads="1"/>
          </p:cNvSpPr>
          <p:nvPr/>
        </p:nvSpPr>
        <p:spPr bwMode="auto">
          <a:xfrm>
            <a:off x="5105400" y="5334000"/>
            <a:ext cx="2743200" cy="990600"/>
          </a:xfrm>
          <a:prstGeom prst="roundRect">
            <a:avLst>
              <a:gd name="adj" fmla="val 2804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800" b="1">
                <a:solidFill>
                  <a:schemeClr val="tx1">
                    <a:lumMod val="95000"/>
                  </a:schemeClr>
                </a:solidFill>
                <a:cs typeface="Arial" pitchFamily="34" charset="0"/>
              </a:rPr>
              <a:t>Standardization</a:t>
            </a:r>
          </a:p>
          <a:p>
            <a:r>
              <a:rPr lang="en-US" sz="2800" b="1">
                <a:solidFill>
                  <a:schemeClr val="tx1">
                    <a:lumMod val="95000"/>
                  </a:schemeClr>
                </a:solidFill>
                <a:cs typeface="Arial" pitchFamily="34" charset="0"/>
              </a:rPr>
              <a:t>&amp; Grading</a:t>
            </a:r>
          </a:p>
        </p:txBody>
      </p:sp>
      <p:sp>
        <p:nvSpPr>
          <p:cNvPr id="1055773" name="AutoShape 29"/>
          <p:cNvSpPr>
            <a:spLocks noChangeArrowheads="1"/>
          </p:cNvSpPr>
          <p:nvPr/>
        </p:nvSpPr>
        <p:spPr bwMode="auto">
          <a:xfrm>
            <a:off x="1828800" y="5334000"/>
            <a:ext cx="2667000" cy="990600"/>
          </a:xfrm>
          <a:prstGeom prst="roundRect">
            <a:avLst>
              <a:gd name="adj" fmla="val 2804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800" b="1">
                <a:solidFill>
                  <a:schemeClr val="tx1">
                    <a:lumMod val="95000"/>
                  </a:schemeClr>
                </a:solidFill>
                <a:cs typeface="Arial" pitchFamily="34" charset="0"/>
              </a:rPr>
              <a:t>Financing</a:t>
            </a:r>
          </a:p>
        </p:txBody>
      </p:sp>
      <p:sp>
        <p:nvSpPr>
          <p:cNvPr id="1055774" name="AutoShape 30"/>
          <p:cNvSpPr>
            <a:spLocks noChangeArrowheads="1"/>
          </p:cNvSpPr>
          <p:nvPr/>
        </p:nvSpPr>
        <p:spPr bwMode="auto">
          <a:xfrm>
            <a:off x="304800" y="4038600"/>
            <a:ext cx="2667000" cy="990600"/>
          </a:xfrm>
          <a:prstGeom prst="roundRect">
            <a:avLst>
              <a:gd name="adj" fmla="val 2804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800" b="1">
                <a:solidFill>
                  <a:schemeClr val="tx1">
                    <a:lumMod val="95000"/>
                  </a:schemeClr>
                </a:solidFill>
                <a:cs typeface="Arial" pitchFamily="34" charset="0"/>
              </a:rPr>
              <a:t>Risk Taking</a:t>
            </a:r>
          </a:p>
        </p:txBody>
      </p:sp>
      <p:sp>
        <p:nvSpPr>
          <p:cNvPr id="1055776" name="AutoShape 32"/>
          <p:cNvSpPr>
            <a:spLocks noChangeArrowheads="1"/>
          </p:cNvSpPr>
          <p:nvPr/>
        </p:nvSpPr>
        <p:spPr bwMode="auto">
          <a:xfrm>
            <a:off x="304800" y="2743200"/>
            <a:ext cx="2667000" cy="990600"/>
          </a:xfrm>
          <a:prstGeom prst="roundRect">
            <a:avLst>
              <a:gd name="adj" fmla="val 2804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800" b="1" dirty="0">
                <a:solidFill>
                  <a:schemeClr val="tx1">
                    <a:lumMod val="95000"/>
                  </a:schemeClr>
                </a:solidFill>
                <a:cs typeface="Arial" pitchFamily="34" charset="0"/>
              </a:rPr>
              <a:t>Market</a:t>
            </a:r>
          </a:p>
          <a:p>
            <a:r>
              <a:rPr lang="en-US" sz="2800" b="1" dirty="0">
                <a:solidFill>
                  <a:schemeClr val="tx1">
                    <a:lumMod val="95000"/>
                  </a:schemeClr>
                </a:solidFill>
                <a:cs typeface="Arial" pitchFamily="34" charset="0"/>
              </a:rPr>
              <a:t>Information</a:t>
            </a:r>
          </a:p>
        </p:txBody>
      </p:sp>
      <p:sp>
        <p:nvSpPr>
          <p:cNvPr id="1055777" name="Line 33"/>
          <p:cNvSpPr>
            <a:spLocks noChangeShapeType="1"/>
          </p:cNvSpPr>
          <p:nvPr/>
        </p:nvSpPr>
        <p:spPr bwMode="auto">
          <a:xfrm>
            <a:off x="2971800" y="3200400"/>
            <a:ext cx="5334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ndParaRPr>
          </a:p>
        </p:txBody>
      </p:sp>
    </p:spTree>
    <p:custDataLst>
      <p:tags r:id="rId1"/>
    </p:custDataLst>
    <p:extLst>
      <p:ext uri="{BB962C8B-B14F-4D97-AF65-F5344CB8AC3E}">
        <p14:creationId xmlns:p14="http://schemas.microsoft.com/office/powerpoint/2010/main" val="138328507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55749"/>
                                        </p:tgtEl>
                                        <p:attrNameLst>
                                          <p:attrName>style.visibility</p:attrName>
                                        </p:attrNameLst>
                                      </p:cBhvr>
                                      <p:to>
                                        <p:strVal val="visible"/>
                                      </p:to>
                                    </p:set>
                                    <p:animEffect transition="in" filter="wipe(down)">
                                      <p:cBhvr>
                                        <p:cTn id="7" dur="500"/>
                                        <p:tgtEl>
                                          <p:spTgt spid="1055749"/>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55768"/>
                                        </p:tgtEl>
                                        <p:attrNameLst>
                                          <p:attrName>style.visibility</p:attrName>
                                        </p:attrNameLst>
                                      </p:cBhvr>
                                      <p:to>
                                        <p:strVal val="visible"/>
                                      </p:to>
                                    </p:set>
                                    <p:animEffect transition="in" filter="wipe(down)">
                                      <p:cBhvr>
                                        <p:cTn id="11" dur="500"/>
                                        <p:tgtEl>
                                          <p:spTgt spid="105576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1055768"/>
                                        </p:tgtEl>
                                        <p:attrNameLst>
                                          <p:attrName>style.color</p:attrName>
                                        </p:attrNameLst>
                                      </p:cBhvr>
                                      <p:by>
                                        <p:hsl h="0" s="-70588" l="0"/>
                                      </p:by>
                                    </p:animClr>
                                    <p:animClr clrSpc="hsl" dir="cw">
                                      <p:cBhvr>
                                        <p:cTn id="16" dur="500" fill="hold"/>
                                        <p:tgtEl>
                                          <p:spTgt spid="1055768"/>
                                        </p:tgtEl>
                                        <p:attrNameLst>
                                          <p:attrName>fillcolor</p:attrName>
                                        </p:attrNameLst>
                                      </p:cBhvr>
                                      <p:by>
                                        <p:hsl h="0" s="-70588" l="0"/>
                                      </p:by>
                                    </p:animClr>
                                    <p:animClr clrSpc="hsl" dir="cw">
                                      <p:cBhvr>
                                        <p:cTn id="17" dur="500" fill="hold"/>
                                        <p:tgtEl>
                                          <p:spTgt spid="1055768"/>
                                        </p:tgtEl>
                                        <p:attrNameLst>
                                          <p:attrName>stroke.color</p:attrName>
                                        </p:attrNameLst>
                                      </p:cBhvr>
                                      <p:by>
                                        <p:hsl h="0" s="-70588" l="0"/>
                                      </p:by>
                                    </p:animClr>
                                    <p:set>
                                      <p:cBhvr>
                                        <p:cTn id="18" dur="500" fill="hold"/>
                                        <p:tgtEl>
                                          <p:spTgt spid="1055768"/>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1055752"/>
                                        </p:tgtEl>
                                        <p:attrNameLst>
                                          <p:attrName>style.visibility</p:attrName>
                                        </p:attrNameLst>
                                      </p:cBhvr>
                                      <p:to>
                                        <p:strVal val="visible"/>
                                      </p:to>
                                    </p:set>
                                    <p:animEffect transition="in" filter="wipe(down)">
                                      <p:cBhvr>
                                        <p:cTn id="21" dur="500"/>
                                        <p:tgtEl>
                                          <p:spTgt spid="1055752"/>
                                        </p:tgtEl>
                                      </p:cBhvr>
                                    </p:animEffect>
                                  </p:childTnLst>
                                </p:cTn>
                              </p:par>
                            </p:childTnLst>
                          </p:cTn>
                        </p:par>
                        <p:par>
                          <p:cTn id="22" fill="hold" nodeType="afterGroup">
                            <p:stCondLst>
                              <p:cond delay="500"/>
                            </p:stCondLst>
                            <p:childTnLst>
                              <p:par>
                                <p:cTn id="23" presetID="22" presetClass="entr" presetSubtype="4" fill="hold" grpId="0" nodeType="afterEffect">
                                  <p:stCondLst>
                                    <p:cond delay="0"/>
                                  </p:stCondLst>
                                  <p:childTnLst>
                                    <p:set>
                                      <p:cBhvr>
                                        <p:cTn id="24" dur="1" fill="hold">
                                          <p:stCondLst>
                                            <p:cond delay="0"/>
                                          </p:stCondLst>
                                        </p:cTn>
                                        <p:tgtEl>
                                          <p:spTgt spid="1055769"/>
                                        </p:tgtEl>
                                        <p:attrNameLst>
                                          <p:attrName>style.visibility</p:attrName>
                                        </p:attrNameLst>
                                      </p:cBhvr>
                                      <p:to>
                                        <p:strVal val="visible"/>
                                      </p:to>
                                    </p:set>
                                    <p:animEffect transition="in" filter="wipe(down)">
                                      <p:cBhvr>
                                        <p:cTn id="25" dur="500"/>
                                        <p:tgtEl>
                                          <p:spTgt spid="1055769"/>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1055769"/>
                                        </p:tgtEl>
                                        <p:attrNameLst>
                                          <p:attrName>style.color</p:attrName>
                                        </p:attrNameLst>
                                      </p:cBhvr>
                                      <p:by>
                                        <p:hsl h="0" s="-70588" l="0"/>
                                      </p:by>
                                    </p:animClr>
                                    <p:animClr clrSpc="hsl" dir="cw">
                                      <p:cBhvr>
                                        <p:cTn id="30" dur="500" fill="hold"/>
                                        <p:tgtEl>
                                          <p:spTgt spid="1055769"/>
                                        </p:tgtEl>
                                        <p:attrNameLst>
                                          <p:attrName>fillcolor</p:attrName>
                                        </p:attrNameLst>
                                      </p:cBhvr>
                                      <p:by>
                                        <p:hsl h="0" s="-70588" l="0"/>
                                      </p:by>
                                    </p:animClr>
                                    <p:animClr clrSpc="hsl" dir="cw">
                                      <p:cBhvr>
                                        <p:cTn id="31" dur="500" fill="hold"/>
                                        <p:tgtEl>
                                          <p:spTgt spid="1055769"/>
                                        </p:tgtEl>
                                        <p:attrNameLst>
                                          <p:attrName>stroke.color</p:attrName>
                                        </p:attrNameLst>
                                      </p:cBhvr>
                                      <p:by>
                                        <p:hsl h="0" s="-70588" l="0"/>
                                      </p:by>
                                    </p:animClr>
                                    <p:set>
                                      <p:cBhvr>
                                        <p:cTn id="32" dur="500" fill="hold"/>
                                        <p:tgtEl>
                                          <p:spTgt spid="1055769"/>
                                        </p:tgtEl>
                                        <p:attrNameLst>
                                          <p:attrName>fill.type</p:attrName>
                                        </p:attrNameLst>
                                      </p:cBhvr>
                                      <p:to>
                                        <p:strVal val="solid"/>
                                      </p:to>
                                    </p:set>
                                  </p:childTnLst>
                                </p:cTn>
                              </p:par>
                              <p:par>
                                <p:cTn id="33" presetID="22" presetClass="entr" presetSubtype="4" fill="hold" grpId="0" nodeType="withEffect">
                                  <p:stCondLst>
                                    <p:cond delay="0"/>
                                  </p:stCondLst>
                                  <p:childTnLst>
                                    <p:set>
                                      <p:cBhvr>
                                        <p:cTn id="34" dur="1" fill="hold">
                                          <p:stCondLst>
                                            <p:cond delay="0"/>
                                          </p:stCondLst>
                                        </p:cTn>
                                        <p:tgtEl>
                                          <p:spTgt spid="1055755"/>
                                        </p:tgtEl>
                                        <p:attrNameLst>
                                          <p:attrName>style.visibility</p:attrName>
                                        </p:attrNameLst>
                                      </p:cBhvr>
                                      <p:to>
                                        <p:strVal val="visible"/>
                                      </p:to>
                                    </p:set>
                                    <p:animEffect transition="in" filter="wipe(down)">
                                      <p:cBhvr>
                                        <p:cTn id="35" dur="500"/>
                                        <p:tgtEl>
                                          <p:spTgt spid="1055755"/>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055770"/>
                                        </p:tgtEl>
                                        <p:attrNameLst>
                                          <p:attrName>style.visibility</p:attrName>
                                        </p:attrNameLst>
                                      </p:cBhvr>
                                      <p:to>
                                        <p:strVal val="visible"/>
                                      </p:to>
                                    </p:set>
                                    <p:animEffect transition="in" filter="wipe(left)">
                                      <p:cBhvr>
                                        <p:cTn id="39" dur="500"/>
                                        <p:tgtEl>
                                          <p:spTgt spid="1055770"/>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1055770"/>
                                        </p:tgtEl>
                                        <p:attrNameLst>
                                          <p:attrName>style.color</p:attrName>
                                        </p:attrNameLst>
                                      </p:cBhvr>
                                      <p:by>
                                        <p:hsl h="0" s="-70588" l="0"/>
                                      </p:by>
                                    </p:animClr>
                                    <p:animClr clrSpc="hsl" dir="cw">
                                      <p:cBhvr>
                                        <p:cTn id="44" dur="500" fill="hold"/>
                                        <p:tgtEl>
                                          <p:spTgt spid="1055770"/>
                                        </p:tgtEl>
                                        <p:attrNameLst>
                                          <p:attrName>fillcolor</p:attrName>
                                        </p:attrNameLst>
                                      </p:cBhvr>
                                      <p:by>
                                        <p:hsl h="0" s="-70588" l="0"/>
                                      </p:by>
                                    </p:animClr>
                                    <p:animClr clrSpc="hsl" dir="cw">
                                      <p:cBhvr>
                                        <p:cTn id="45" dur="500" fill="hold"/>
                                        <p:tgtEl>
                                          <p:spTgt spid="1055770"/>
                                        </p:tgtEl>
                                        <p:attrNameLst>
                                          <p:attrName>stroke.color</p:attrName>
                                        </p:attrNameLst>
                                      </p:cBhvr>
                                      <p:by>
                                        <p:hsl h="0" s="-70588" l="0"/>
                                      </p:by>
                                    </p:animClr>
                                    <p:set>
                                      <p:cBhvr>
                                        <p:cTn id="46" dur="500" fill="hold"/>
                                        <p:tgtEl>
                                          <p:spTgt spid="1055770"/>
                                        </p:tgtEl>
                                        <p:attrNameLst>
                                          <p:attrName>fill.type</p:attrName>
                                        </p:attrNameLst>
                                      </p:cBhvr>
                                      <p:to>
                                        <p:strVal val="solid"/>
                                      </p:to>
                                    </p:set>
                                  </p:childTnLst>
                                </p:cTn>
                              </p:par>
                              <p:par>
                                <p:cTn id="47" presetID="22" presetClass="entr" presetSubtype="1" fill="hold" grpId="0" nodeType="withEffect">
                                  <p:stCondLst>
                                    <p:cond delay="0"/>
                                  </p:stCondLst>
                                  <p:childTnLst>
                                    <p:set>
                                      <p:cBhvr>
                                        <p:cTn id="48" dur="1" fill="hold">
                                          <p:stCondLst>
                                            <p:cond delay="0"/>
                                          </p:stCondLst>
                                        </p:cTn>
                                        <p:tgtEl>
                                          <p:spTgt spid="1055761"/>
                                        </p:tgtEl>
                                        <p:attrNameLst>
                                          <p:attrName>style.visibility</p:attrName>
                                        </p:attrNameLst>
                                      </p:cBhvr>
                                      <p:to>
                                        <p:strVal val="visible"/>
                                      </p:to>
                                    </p:set>
                                    <p:animEffect transition="in" filter="wipe(up)">
                                      <p:cBhvr>
                                        <p:cTn id="49" dur="500"/>
                                        <p:tgtEl>
                                          <p:spTgt spid="1055761"/>
                                        </p:tgtEl>
                                      </p:cBhvr>
                                    </p:animEffect>
                                  </p:childTnLst>
                                </p:cTn>
                              </p:par>
                            </p:childTnLst>
                          </p:cTn>
                        </p:par>
                        <p:par>
                          <p:cTn id="50" fill="hold" nodeType="afterGroup">
                            <p:stCondLst>
                              <p:cond delay="500"/>
                            </p:stCondLst>
                            <p:childTnLst>
                              <p:par>
                                <p:cTn id="51" presetID="22" presetClass="entr" presetSubtype="8" fill="hold" grpId="0" nodeType="afterEffect">
                                  <p:stCondLst>
                                    <p:cond delay="0"/>
                                  </p:stCondLst>
                                  <p:childTnLst>
                                    <p:set>
                                      <p:cBhvr>
                                        <p:cTn id="52" dur="1" fill="hold">
                                          <p:stCondLst>
                                            <p:cond delay="0"/>
                                          </p:stCondLst>
                                        </p:cTn>
                                        <p:tgtEl>
                                          <p:spTgt spid="1055771"/>
                                        </p:tgtEl>
                                        <p:attrNameLst>
                                          <p:attrName>style.visibility</p:attrName>
                                        </p:attrNameLst>
                                      </p:cBhvr>
                                      <p:to>
                                        <p:strVal val="visible"/>
                                      </p:to>
                                    </p:set>
                                    <p:animEffect transition="in" filter="wipe(left)">
                                      <p:cBhvr>
                                        <p:cTn id="53" dur="500"/>
                                        <p:tgtEl>
                                          <p:spTgt spid="1055771"/>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5" presetClass="emph" presetSubtype="0" fill="hold" grpId="1" nodeType="clickEffect">
                                  <p:stCondLst>
                                    <p:cond delay="0"/>
                                  </p:stCondLst>
                                  <p:childTnLst>
                                    <p:animClr clrSpc="hsl" dir="cw">
                                      <p:cBhvr override="childStyle">
                                        <p:cTn id="57" dur="500" fill="hold"/>
                                        <p:tgtEl>
                                          <p:spTgt spid="1055771"/>
                                        </p:tgtEl>
                                        <p:attrNameLst>
                                          <p:attrName>style.color</p:attrName>
                                        </p:attrNameLst>
                                      </p:cBhvr>
                                      <p:by>
                                        <p:hsl h="0" s="-70588" l="0"/>
                                      </p:by>
                                    </p:animClr>
                                    <p:animClr clrSpc="hsl" dir="cw">
                                      <p:cBhvr>
                                        <p:cTn id="58" dur="500" fill="hold"/>
                                        <p:tgtEl>
                                          <p:spTgt spid="1055771"/>
                                        </p:tgtEl>
                                        <p:attrNameLst>
                                          <p:attrName>fillcolor</p:attrName>
                                        </p:attrNameLst>
                                      </p:cBhvr>
                                      <p:by>
                                        <p:hsl h="0" s="-70588" l="0"/>
                                      </p:by>
                                    </p:animClr>
                                    <p:animClr clrSpc="hsl" dir="cw">
                                      <p:cBhvr>
                                        <p:cTn id="59" dur="500" fill="hold"/>
                                        <p:tgtEl>
                                          <p:spTgt spid="1055771"/>
                                        </p:tgtEl>
                                        <p:attrNameLst>
                                          <p:attrName>stroke.color</p:attrName>
                                        </p:attrNameLst>
                                      </p:cBhvr>
                                      <p:by>
                                        <p:hsl h="0" s="-70588" l="0"/>
                                      </p:by>
                                    </p:animClr>
                                    <p:set>
                                      <p:cBhvr>
                                        <p:cTn id="60" dur="500" fill="hold"/>
                                        <p:tgtEl>
                                          <p:spTgt spid="1055771"/>
                                        </p:tgtEl>
                                        <p:attrNameLst>
                                          <p:attrName>fill.type</p:attrName>
                                        </p:attrNameLst>
                                      </p:cBhvr>
                                      <p:to>
                                        <p:strVal val="solid"/>
                                      </p:to>
                                    </p:set>
                                  </p:childTnLst>
                                </p:cTn>
                              </p:par>
                              <p:par>
                                <p:cTn id="61" presetID="22" presetClass="entr" presetSubtype="1" fill="hold" grpId="0" nodeType="withEffect">
                                  <p:stCondLst>
                                    <p:cond delay="0"/>
                                  </p:stCondLst>
                                  <p:childTnLst>
                                    <p:set>
                                      <p:cBhvr>
                                        <p:cTn id="62" dur="1" fill="hold">
                                          <p:stCondLst>
                                            <p:cond delay="0"/>
                                          </p:stCondLst>
                                        </p:cTn>
                                        <p:tgtEl>
                                          <p:spTgt spid="2"/>
                                        </p:tgtEl>
                                        <p:attrNameLst>
                                          <p:attrName>style.visibility</p:attrName>
                                        </p:attrNameLst>
                                      </p:cBhvr>
                                      <p:to>
                                        <p:strVal val="visible"/>
                                      </p:to>
                                    </p:set>
                                    <p:animEffect transition="in" filter="wipe(up)">
                                      <p:cBhvr>
                                        <p:cTn id="63" dur="500"/>
                                        <p:tgtEl>
                                          <p:spTgt spid="2"/>
                                        </p:tgtEl>
                                      </p:cBhvr>
                                    </p:animEffect>
                                  </p:childTnLst>
                                </p:cTn>
                              </p:par>
                            </p:childTnLst>
                          </p:cTn>
                        </p:par>
                        <p:par>
                          <p:cTn id="64" fill="hold" nodeType="afterGroup">
                            <p:stCondLst>
                              <p:cond delay="500"/>
                            </p:stCondLst>
                            <p:childTnLst>
                              <p:par>
                                <p:cTn id="65" presetID="22" presetClass="entr" presetSubtype="1" fill="hold" grpId="0" nodeType="afterEffect">
                                  <p:stCondLst>
                                    <p:cond delay="0"/>
                                  </p:stCondLst>
                                  <p:childTnLst>
                                    <p:set>
                                      <p:cBhvr>
                                        <p:cTn id="66" dur="1" fill="hold">
                                          <p:stCondLst>
                                            <p:cond delay="0"/>
                                          </p:stCondLst>
                                        </p:cTn>
                                        <p:tgtEl>
                                          <p:spTgt spid="1055772"/>
                                        </p:tgtEl>
                                        <p:attrNameLst>
                                          <p:attrName>style.visibility</p:attrName>
                                        </p:attrNameLst>
                                      </p:cBhvr>
                                      <p:to>
                                        <p:strVal val="visible"/>
                                      </p:to>
                                    </p:set>
                                    <p:animEffect transition="in" filter="wipe(up)">
                                      <p:cBhvr>
                                        <p:cTn id="67" dur="500"/>
                                        <p:tgtEl>
                                          <p:spTgt spid="1055772"/>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25" presetClass="emph" presetSubtype="0" fill="hold" grpId="1" nodeType="clickEffect">
                                  <p:stCondLst>
                                    <p:cond delay="0"/>
                                  </p:stCondLst>
                                  <p:childTnLst>
                                    <p:animClr clrSpc="hsl" dir="cw">
                                      <p:cBhvr override="childStyle">
                                        <p:cTn id="71" dur="500" fill="hold"/>
                                        <p:tgtEl>
                                          <p:spTgt spid="1055772"/>
                                        </p:tgtEl>
                                        <p:attrNameLst>
                                          <p:attrName>style.color</p:attrName>
                                        </p:attrNameLst>
                                      </p:cBhvr>
                                      <p:by>
                                        <p:hsl h="0" s="-70588" l="0"/>
                                      </p:by>
                                    </p:animClr>
                                    <p:animClr clrSpc="hsl" dir="cw">
                                      <p:cBhvr>
                                        <p:cTn id="72" dur="500" fill="hold"/>
                                        <p:tgtEl>
                                          <p:spTgt spid="1055772"/>
                                        </p:tgtEl>
                                        <p:attrNameLst>
                                          <p:attrName>fillcolor</p:attrName>
                                        </p:attrNameLst>
                                      </p:cBhvr>
                                      <p:by>
                                        <p:hsl h="0" s="-70588" l="0"/>
                                      </p:by>
                                    </p:animClr>
                                    <p:animClr clrSpc="hsl" dir="cw">
                                      <p:cBhvr>
                                        <p:cTn id="73" dur="500" fill="hold"/>
                                        <p:tgtEl>
                                          <p:spTgt spid="1055772"/>
                                        </p:tgtEl>
                                        <p:attrNameLst>
                                          <p:attrName>stroke.color</p:attrName>
                                        </p:attrNameLst>
                                      </p:cBhvr>
                                      <p:by>
                                        <p:hsl h="0" s="-70588" l="0"/>
                                      </p:by>
                                    </p:animClr>
                                    <p:set>
                                      <p:cBhvr>
                                        <p:cTn id="74" dur="500" fill="hold"/>
                                        <p:tgtEl>
                                          <p:spTgt spid="1055772"/>
                                        </p:tgtEl>
                                        <p:attrNameLst>
                                          <p:attrName>fill.type</p:attrName>
                                        </p:attrNameLst>
                                      </p:cBhvr>
                                      <p:to>
                                        <p:strVal val="solid"/>
                                      </p:to>
                                    </p:set>
                                  </p:childTnLst>
                                </p:cTn>
                              </p:par>
                              <p:par>
                                <p:cTn id="75" presetID="22" presetClass="entr" presetSubtype="1" fill="hold" grpId="0" nodeType="withEffect">
                                  <p:stCondLst>
                                    <p:cond delay="0"/>
                                  </p:stCondLst>
                                  <p:childTnLst>
                                    <p:set>
                                      <p:cBhvr>
                                        <p:cTn id="76" dur="1" fill="hold">
                                          <p:stCondLst>
                                            <p:cond delay="0"/>
                                          </p:stCondLst>
                                        </p:cTn>
                                        <p:tgtEl>
                                          <p:spTgt spid="1055764"/>
                                        </p:tgtEl>
                                        <p:attrNameLst>
                                          <p:attrName>style.visibility</p:attrName>
                                        </p:attrNameLst>
                                      </p:cBhvr>
                                      <p:to>
                                        <p:strVal val="visible"/>
                                      </p:to>
                                    </p:set>
                                    <p:animEffect transition="in" filter="wipe(up)">
                                      <p:cBhvr>
                                        <p:cTn id="77" dur="500"/>
                                        <p:tgtEl>
                                          <p:spTgt spid="1055764"/>
                                        </p:tgtEl>
                                      </p:cBhvr>
                                    </p:animEffect>
                                  </p:childTnLst>
                                </p:cTn>
                              </p:par>
                            </p:childTnLst>
                          </p:cTn>
                        </p:par>
                        <p:par>
                          <p:cTn id="78" fill="hold" nodeType="afterGroup">
                            <p:stCondLst>
                              <p:cond delay="500"/>
                            </p:stCondLst>
                            <p:childTnLst>
                              <p:par>
                                <p:cTn id="79" presetID="22" presetClass="entr" presetSubtype="1" fill="hold" grpId="0" nodeType="afterEffect">
                                  <p:stCondLst>
                                    <p:cond delay="0"/>
                                  </p:stCondLst>
                                  <p:childTnLst>
                                    <p:set>
                                      <p:cBhvr>
                                        <p:cTn id="80" dur="1" fill="hold">
                                          <p:stCondLst>
                                            <p:cond delay="0"/>
                                          </p:stCondLst>
                                        </p:cTn>
                                        <p:tgtEl>
                                          <p:spTgt spid="1055773"/>
                                        </p:tgtEl>
                                        <p:attrNameLst>
                                          <p:attrName>style.visibility</p:attrName>
                                        </p:attrNameLst>
                                      </p:cBhvr>
                                      <p:to>
                                        <p:strVal val="visible"/>
                                      </p:to>
                                    </p:set>
                                    <p:animEffect transition="in" filter="wipe(up)">
                                      <p:cBhvr>
                                        <p:cTn id="81" dur="500"/>
                                        <p:tgtEl>
                                          <p:spTgt spid="1055773"/>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25" presetClass="emph" presetSubtype="0" fill="hold" grpId="1" nodeType="clickEffect">
                                  <p:stCondLst>
                                    <p:cond delay="0"/>
                                  </p:stCondLst>
                                  <p:childTnLst>
                                    <p:animClr clrSpc="hsl" dir="cw">
                                      <p:cBhvr override="childStyle">
                                        <p:cTn id="85" dur="500" fill="hold"/>
                                        <p:tgtEl>
                                          <p:spTgt spid="1055773"/>
                                        </p:tgtEl>
                                        <p:attrNameLst>
                                          <p:attrName>style.color</p:attrName>
                                        </p:attrNameLst>
                                      </p:cBhvr>
                                      <p:by>
                                        <p:hsl h="0" s="-70588" l="0"/>
                                      </p:by>
                                    </p:animClr>
                                    <p:animClr clrSpc="hsl" dir="cw">
                                      <p:cBhvr>
                                        <p:cTn id="86" dur="500" fill="hold"/>
                                        <p:tgtEl>
                                          <p:spTgt spid="1055773"/>
                                        </p:tgtEl>
                                        <p:attrNameLst>
                                          <p:attrName>fillcolor</p:attrName>
                                        </p:attrNameLst>
                                      </p:cBhvr>
                                      <p:by>
                                        <p:hsl h="0" s="-70588" l="0"/>
                                      </p:by>
                                    </p:animClr>
                                    <p:animClr clrSpc="hsl" dir="cw">
                                      <p:cBhvr>
                                        <p:cTn id="87" dur="500" fill="hold"/>
                                        <p:tgtEl>
                                          <p:spTgt spid="1055773"/>
                                        </p:tgtEl>
                                        <p:attrNameLst>
                                          <p:attrName>stroke.color</p:attrName>
                                        </p:attrNameLst>
                                      </p:cBhvr>
                                      <p:by>
                                        <p:hsl h="0" s="-70588" l="0"/>
                                      </p:by>
                                    </p:animClr>
                                    <p:set>
                                      <p:cBhvr>
                                        <p:cTn id="88" dur="500" fill="hold"/>
                                        <p:tgtEl>
                                          <p:spTgt spid="1055773"/>
                                        </p:tgtEl>
                                        <p:attrNameLst>
                                          <p:attrName>fill.type</p:attrName>
                                        </p:attrNameLst>
                                      </p:cBhvr>
                                      <p:to>
                                        <p:strVal val="solid"/>
                                      </p:to>
                                    </p:set>
                                  </p:childTnLst>
                                </p:cTn>
                              </p:par>
                              <p:par>
                                <p:cTn id="89" presetID="22" presetClass="entr" presetSubtype="1" fill="hold" grpId="0" nodeType="withEffect">
                                  <p:stCondLst>
                                    <p:cond delay="0"/>
                                  </p:stCondLst>
                                  <p:childTnLst>
                                    <p:set>
                                      <p:cBhvr>
                                        <p:cTn id="90" dur="1" fill="hold">
                                          <p:stCondLst>
                                            <p:cond delay="0"/>
                                          </p:stCondLst>
                                        </p:cTn>
                                        <p:tgtEl>
                                          <p:spTgt spid="1055767"/>
                                        </p:tgtEl>
                                        <p:attrNameLst>
                                          <p:attrName>style.visibility</p:attrName>
                                        </p:attrNameLst>
                                      </p:cBhvr>
                                      <p:to>
                                        <p:strVal val="visible"/>
                                      </p:to>
                                    </p:set>
                                    <p:animEffect transition="in" filter="wipe(up)">
                                      <p:cBhvr>
                                        <p:cTn id="91" dur="500"/>
                                        <p:tgtEl>
                                          <p:spTgt spid="1055767"/>
                                        </p:tgtEl>
                                      </p:cBhvr>
                                    </p:animEffect>
                                  </p:childTnLst>
                                </p:cTn>
                              </p:par>
                            </p:childTnLst>
                          </p:cTn>
                        </p:par>
                        <p:par>
                          <p:cTn id="92" fill="hold" nodeType="afterGroup">
                            <p:stCondLst>
                              <p:cond delay="500"/>
                            </p:stCondLst>
                            <p:childTnLst>
                              <p:par>
                                <p:cTn id="93" presetID="22" presetClass="entr" presetSubtype="2" fill="hold" grpId="0" nodeType="afterEffect">
                                  <p:stCondLst>
                                    <p:cond delay="0"/>
                                  </p:stCondLst>
                                  <p:childTnLst>
                                    <p:set>
                                      <p:cBhvr>
                                        <p:cTn id="94" dur="1" fill="hold">
                                          <p:stCondLst>
                                            <p:cond delay="0"/>
                                          </p:stCondLst>
                                        </p:cTn>
                                        <p:tgtEl>
                                          <p:spTgt spid="1055774"/>
                                        </p:tgtEl>
                                        <p:attrNameLst>
                                          <p:attrName>style.visibility</p:attrName>
                                        </p:attrNameLst>
                                      </p:cBhvr>
                                      <p:to>
                                        <p:strVal val="visible"/>
                                      </p:to>
                                    </p:set>
                                    <p:animEffect transition="in" filter="wipe(right)">
                                      <p:cBhvr>
                                        <p:cTn id="95" dur="500"/>
                                        <p:tgtEl>
                                          <p:spTgt spid="1055774"/>
                                        </p:tgtEl>
                                      </p:cBhvr>
                                    </p:animEffect>
                                  </p:childTnLst>
                                </p:cTn>
                              </p:par>
                            </p:childTnLst>
                          </p:cTn>
                        </p:par>
                      </p:childTnLst>
                    </p:cTn>
                  </p:par>
                  <p:par>
                    <p:cTn id="96" fill="hold" nodeType="clickPar">
                      <p:stCondLst>
                        <p:cond delay="indefinite"/>
                      </p:stCondLst>
                      <p:childTnLst>
                        <p:par>
                          <p:cTn id="97" fill="hold" nodeType="withGroup">
                            <p:stCondLst>
                              <p:cond delay="0"/>
                            </p:stCondLst>
                            <p:childTnLst>
                              <p:par>
                                <p:cTn id="98" presetID="25" presetClass="emph" presetSubtype="0" fill="hold" grpId="1" nodeType="clickEffect">
                                  <p:stCondLst>
                                    <p:cond delay="0"/>
                                  </p:stCondLst>
                                  <p:childTnLst>
                                    <p:animClr clrSpc="hsl" dir="cw">
                                      <p:cBhvr override="childStyle">
                                        <p:cTn id="99" dur="500" fill="hold"/>
                                        <p:tgtEl>
                                          <p:spTgt spid="1055774"/>
                                        </p:tgtEl>
                                        <p:attrNameLst>
                                          <p:attrName>style.color</p:attrName>
                                        </p:attrNameLst>
                                      </p:cBhvr>
                                      <p:by>
                                        <p:hsl h="0" s="-70588" l="0"/>
                                      </p:by>
                                    </p:animClr>
                                    <p:animClr clrSpc="hsl" dir="cw">
                                      <p:cBhvr>
                                        <p:cTn id="100" dur="500" fill="hold"/>
                                        <p:tgtEl>
                                          <p:spTgt spid="1055774"/>
                                        </p:tgtEl>
                                        <p:attrNameLst>
                                          <p:attrName>fillcolor</p:attrName>
                                        </p:attrNameLst>
                                      </p:cBhvr>
                                      <p:by>
                                        <p:hsl h="0" s="-70588" l="0"/>
                                      </p:by>
                                    </p:animClr>
                                    <p:animClr clrSpc="hsl" dir="cw">
                                      <p:cBhvr>
                                        <p:cTn id="101" dur="500" fill="hold"/>
                                        <p:tgtEl>
                                          <p:spTgt spid="1055774"/>
                                        </p:tgtEl>
                                        <p:attrNameLst>
                                          <p:attrName>stroke.color</p:attrName>
                                        </p:attrNameLst>
                                      </p:cBhvr>
                                      <p:by>
                                        <p:hsl h="0" s="-70588" l="0"/>
                                      </p:by>
                                    </p:animClr>
                                    <p:set>
                                      <p:cBhvr>
                                        <p:cTn id="102" dur="500" fill="hold"/>
                                        <p:tgtEl>
                                          <p:spTgt spid="1055774"/>
                                        </p:tgtEl>
                                        <p:attrNameLst>
                                          <p:attrName>fill.type</p:attrName>
                                        </p:attrNameLst>
                                      </p:cBhvr>
                                      <p:to>
                                        <p:strVal val="solid"/>
                                      </p:to>
                                    </p:set>
                                  </p:childTnLst>
                                </p:cTn>
                              </p:par>
                              <p:par>
                                <p:cTn id="103" presetID="22" presetClass="entr" presetSubtype="4" fill="hold" grpId="0" nodeType="withEffect">
                                  <p:stCondLst>
                                    <p:cond delay="0"/>
                                  </p:stCondLst>
                                  <p:childTnLst>
                                    <p:set>
                                      <p:cBhvr>
                                        <p:cTn id="104" dur="1" fill="hold">
                                          <p:stCondLst>
                                            <p:cond delay="0"/>
                                          </p:stCondLst>
                                        </p:cTn>
                                        <p:tgtEl>
                                          <p:spTgt spid="1055777"/>
                                        </p:tgtEl>
                                        <p:attrNameLst>
                                          <p:attrName>style.visibility</p:attrName>
                                        </p:attrNameLst>
                                      </p:cBhvr>
                                      <p:to>
                                        <p:strVal val="visible"/>
                                      </p:to>
                                    </p:set>
                                    <p:animEffect transition="in" filter="wipe(down)">
                                      <p:cBhvr>
                                        <p:cTn id="105" dur="500"/>
                                        <p:tgtEl>
                                          <p:spTgt spid="1055777"/>
                                        </p:tgtEl>
                                      </p:cBhvr>
                                    </p:animEffect>
                                  </p:childTnLst>
                                </p:cTn>
                              </p:par>
                            </p:childTnLst>
                          </p:cTn>
                        </p:par>
                        <p:par>
                          <p:cTn id="106" fill="hold" nodeType="afterGroup">
                            <p:stCondLst>
                              <p:cond delay="500"/>
                            </p:stCondLst>
                            <p:childTnLst>
                              <p:par>
                                <p:cTn id="107" presetID="22" presetClass="entr" presetSubtype="2" fill="hold" grpId="0" nodeType="afterEffect">
                                  <p:stCondLst>
                                    <p:cond delay="0"/>
                                  </p:stCondLst>
                                  <p:childTnLst>
                                    <p:set>
                                      <p:cBhvr>
                                        <p:cTn id="108" dur="1" fill="hold">
                                          <p:stCondLst>
                                            <p:cond delay="0"/>
                                          </p:stCondLst>
                                        </p:cTn>
                                        <p:tgtEl>
                                          <p:spTgt spid="1055776"/>
                                        </p:tgtEl>
                                        <p:attrNameLst>
                                          <p:attrName>style.visibility</p:attrName>
                                        </p:attrNameLst>
                                      </p:cBhvr>
                                      <p:to>
                                        <p:strVal val="visible"/>
                                      </p:to>
                                    </p:set>
                                    <p:animEffect transition="in" filter="wipe(right)">
                                      <p:cBhvr>
                                        <p:cTn id="109" dur="500"/>
                                        <p:tgtEl>
                                          <p:spTgt spid="10557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5761" grpId="0" animBg="1"/>
      <p:bldP spid="1055749" grpId="0" animBg="1"/>
      <p:bldP spid="1055752" grpId="0" animBg="1"/>
      <p:bldP spid="1055755" grpId="0" animBg="1"/>
      <p:bldP spid="2" grpId="0" animBg="1"/>
      <p:bldP spid="1055764" grpId="0" animBg="1"/>
      <p:bldP spid="1055767" grpId="0" animBg="1"/>
      <p:bldP spid="1055768" grpId="0" animBg="1" autoUpdateAnimBg="0"/>
      <p:bldP spid="1055768" grpId="1" animBg="1"/>
      <p:bldP spid="1055769" grpId="0" animBg="1" autoUpdateAnimBg="0"/>
      <p:bldP spid="1055769" grpId="1" animBg="1"/>
      <p:bldP spid="1055770" grpId="0" animBg="1" autoUpdateAnimBg="0"/>
      <p:bldP spid="1055770" grpId="1" animBg="1"/>
      <p:bldP spid="1055771" grpId="0" animBg="1" autoUpdateAnimBg="0"/>
      <p:bldP spid="1055771" grpId="1" animBg="1"/>
      <p:bldP spid="1055772" grpId="0" animBg="1" autoUpdateAnimBg="0"/>
      <p:bldP spid="1055772" grpId="1" animBg="1"/>
      <p:bldP spid="1055773" grpId="0" animBg="1" autoUpdateAnimBg="0"/>
      <p:bldP spid="1055773" grpId="1" animBg="1"/>
      <p:bldP spid="1055774" grpId="0" animBg="1" autoUpdateAnimBg="0"/>
      <p:bldP spid="1055774" grpId="1" animBg="1"/>
      <p:bldP spid="1055776" grpId="0" animBg="1"/>
      <p:bldP spid="105577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288"/>
            <a:ext cx="3657600" cy="1941512"/>
          </a:xfrm>
        </p:spPr>
        <p:txBody>
          <a:bodyPr>
            <a:normAutofit fontScale="90000"/>
          </a:bodyPr>
          <a:lstStyle/>
          <a:p>
            <a:r>
              <a:rPr lang="en-US" dirty="0"/>
              <a:t>Overcoming Spatial Separation</a:t>
            </a:r>
            <a:br>
              <a:rPr lang="en-US" dirty="0"/>
            </a:br>
            <a:endParaRPr lang="en-US" dirty="0"/>
          </a:p>
        </p:txBody>
      </p:sp>
      <p:sp>
        <p:nvSpPr>
          <p:cNvPr id="4" name="TextBox 3"/>
          <p:cNvSpPr txBox="1"/>
          <p:nvPr/>
        </p:nvSpPr>
        <p:spPr>
          <a:xfrm>
            <a:off x="3896239" y="5506244"/>
            <a:ext cx="4419600" cy="400110"/>
          </a:xfrm>
          <a:prstGeom prst="rect">
            <a:avLst/>
          </a:prstGeom>
          <a:noFill/>
        </p:spPr>
        <p:txBody>
          <a:bodyPr wrap="square" rtlCol="0">
            <a:spAutoFit/>
          </a:bodyPr>
          <a:lstStyle/>
          <a:p>
            <a:r>
              <a:rPr lang="en-US" sz="1000" i="1"/>
              <a:t>(top-left): ©</a:t>
            </a:r>
            <a:r>
              <a:rPr lang="en-US" sz="1000" i="1" dirty="0" err="1"/>
              <a:t>SambaPhoto</a:t>
            </a:r>
            <a:r>
              <a:rPr lang="en-US" sz="1000" i="1" dirty="0"/>
              <a:t>/</a:t>
            </a:r>
            <a:r>
              <a:rPr lang="en-US" sz="1000" i="1" dirty="0" err="1"/>
              <a:t>Rogerio</a:t>
            </a:r>
            <a:r>
              <a:rPr lang="en-US" sz="1000" i="1" dirty="0"/>
              <a:t> Assis/Getty Images; (top-right): ©Andre </a:t>
            </a:r>
            <a:r>
              <a:rPr lang="en-US" sz="1000" i="1" dirty="0" err="1"/>
              <a:t>Penner</a:t>
            </a:r>
            <a:r>
              <a:rPr lang="en-US" sz="1000" i="1" dirty="0"/>
              <a:t>/AP Photo; (bottom): ©Brandon </a:t>
            </a:r>
            <a:r>
              <a:rPr lang="en-US" sz="1000" i="1" dirty="0" err="1"/>
              <a:t>Tabiolo</a:t>
            </a:r>
            <a:r>
              <a:rPr lang="en-US" sz="1000" i="1" dirty="0"/>
              <a:t>/Perspectives/Getty Images</a:t>
            </a:r>
            <a:endParaRPr lang="en-US" sz="1000"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9000" y="1239044"/>
            <a:ext cx="5354078" cy="4267200"/>
          </a:xfrm>
          <a:prstGeom prst="rect">
            <a:avLst/>
          </a:prstGeom>
        </p:spPr>
      </p:pic>
    </p:spTree>
    <p:custDataLst>
      <p:tags r:id="rId1"/>
    </p:custDataLst>
    <p:extLst>
      <p:ext uri="{BB962C8B-B14F-4D97-AF65-F5344CB8AC3E}">
        <p14:creationId xmlns:p14="http://schemas.microsoft.com/office/powerpoint/2010/main" val="1141531849"/>
      </p:ext>
    </p:extLst>
  </p:cSld>
  <p:clrMapOvr>
    <a:masterClrMapping/>
  </p:clrMapOvr>
  <p:transition>
    <p:pull dir="ru"/>
  </p:transition>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52400" y="-19050"/>
            <a:ext cx="8991600" cy="1399032"/>
          </a:xfrm>
        </p:spPr>
        <p:txBody>
          <a:bodyPr>
            <a:normAutofit/>
          </a:bodyPr>
          <a:lstStyle/>
          <a:p>
            <a:r>
              <a:rPr lang="en-US" sz="4000" dirty="0"/>
              <a:t>Who Performs Marketing Functions?</a:t>
            </a:r>
          </a:p>
        </p:txBody>
      </p:sp>
      <p:sp>
        <p:nvSpPr>
          <p:cNvPr id="4" name="Content Placeholder 3"/>
          <p:cNvSpPr>
            <a:spLocks noGrp="1"/>
          </p:cNvSpPr>
          <p:nvPr>
            <p:ph idx="1"/>
          </p:nvPr>
        </p:nvSpPr>
        <p:spPr>
          <a:xfrm>
            <a:off x="457200" y="1596264"/>
            <a:ext cx="8229600" cy="4572000"/>
          </a:xfrm>
        </p:spPr>
        <p:txBody>
          <a:bodyPr/>
          <a:lstStyle/>
          <a:p>
            <a:endParaRPr lang="en-US"/>
          </a:p>
        </p:txBody>
      </p:sp>
      <p:grpSp>
        <p:nvGrpSpPr>
          <p:cNvPr id="2" name="Group 2"/>
          <p:cNvGrpSpPr>
            <a:grpSpLocks/>
          </p:cNvGrpSpPr>
          <p:nvPr/>
        </p:nvGrpSpPr>
        <p:grpSpPr bwMode="auto">
          <a:xfrm>
            <a:off x="193288" y="1949450"/>
            <a:ext cx="8686800" cy="4298950"/>
            <a:chOff x="156" y="1432"/>
            <a:chExt cx="5472" cy="2708"/>
          </a:xfrm>
        </p:grpSpPr>
        <p:grpSp>
          <p:nvGrpSpPr>
            <p:cNvPr id="31765" name="Group 3"/>
            <p:cNvGrpSpPr>
              <a:grpSpLocks/>
            </p:cNvGrpSpPr>
            <p:nvPr/>
          </p:nvGrpSpPr>
          <p:grpSpPr bwMode="auto">
            <a:xfrm>
              <a:off x="156" y="1432"/>
              <a:ext cx="5472" cy="2708"/>
              <a:chOff x="156" y="1432"/>
              <a:chExt cx="5472" cy="2708"/>
            </a:xfrm>
          </p:grpSpPr>
          <p:grpSp>
            <p:nvGrpSpPr>
              <p:cNvPr id="31767" name="Group 4"/>
              <p:cNvGrpSpPr>
                <a:grpSpLocks/>
              </p:cNvGrpSpPr>
              <p:nvPr/>
            </p:nvGrpSpPr>
            <p:grpSpPr bwMode="auto">
              <a:xfrm>
                <a:off x="156" y="1432"/>
                <a:ext cx="1894" cy="1396"/>
                <a:chOff x="156" y="1432"/>
                <a:chExt cx="1894" cy="1396"/>
              </a:xfrm>
            </p:grpSpPr>
            <p:grpSp>
              <p:nvGrpSpPr>
                <p:cNvPr id="31782" name="Group 5"/>
                <p:cNvGrpSpPr>
                  <a:grpSpLocks/>
                </p:cNvGrpSpPr>
                <p:nvPr/>
              </p:nvGrpSpPr>
              <p:grpSpPr bwMode="auto">
                <a:xfrm>
                  <a:off x="156" y="1432"/>
                  <a:ext cx="1894" cy="1396"/>
                  <a:chOff x="156" y="1432"/>
                  <a:chExt cx="1894" cy="1396"/>
                </a:xfrm>
              </p:grpSpPr>
              <p:sp>
                <p:nvSpPr>
                  <p:cNvPr id="31784" name="Freeform 6"/>
                  <p:cNvSpPr>
                    <a:spLocks/>
                  </p:cNvSpPr>
                  <p:nvPr/>
                </p:nvSpPr>
                <p:spPr bwMode="auto">
                  <a:xfrm>
                    <a:off x="156" y="1432"/>
                    <a:ext cx="1894" cy="1396"/>
                  </a:xfrm>
                  <a:custGeom>
                    <a:avLst/>
                    <a:gdLst>
                      <a:gd name="T0" fmla="*/ 90 w 1894"/>
                      <a:gd name="T1" fmla="*/ 1086 h 1396"/>
                      <a:gd name="T2" fmla="*/ 126 w 1894"/>
                      <a:gd name="T3" fmla="*/ 1126 h 1396"/>
                      <a:gd name="T4" fmla="*/ 160 w 1894"/>
                      <a:gd name="T5" fmla="*/ 1246 h 1396"/>
                      <a:gd name="T6" fmla="*/ 218 w 1894"/>
                      <a:gd name="T7" fmla="*/ 1344 h 1396"/>
                      <a:gd name="T8" fmla="*/ 296 w 1894"/>
                      <a:gd name="T9" fmla="*/ 1388 h 1396"/>
                      <a:gd name="T10" fmla="*/ 374 w 1894"/>
                      <a:gd name="T11" fmla="*/ 1394 h 1396"/>
                      <a:gd name="T12" fmla="*/ 448 w 1894"/>
                      <a:gd name="T13" fmla="*/ 1368 h 1396"/>
                      <a:gd name="T14" fmla="*/ 520 w 1894"/>
                      <a:gd name="T15" fmla="*/ 1298 h 1396"/>
                      <a:gd name="T16" fmla="*/ 576 w 1894"/>
                      <a:gd name="T17" fmla="*/ 1244 h 1396"/>
                      <a:gd name="T18" fmla="*/ 686 w 1894"/>
                      <a:gd name="T19" fmla="*/ 1240 h 1396"/>
                      <a:gd name="T20" fmla="*/ 806 w 1894"/>
                      <a:gd name="T21" fmla="*/ 1266 h 1396"/>
                      <a:gd name="T22" fmla="*/ 958 w 1894"/>
                      <a:gd name="T23" fmla="*/ 1316 h 1396"/>
                      <a:gd name="T24" fmla="*/ 1076 w 1894"/>
                      <a:gd name="T25" fmla="*/ 1296 h 1396"/>
                      <a:gd name="T26" fmla="*/ 1156 w 1894"/>
                      <a:gd name="T27" fmla="*/ 1224 h 1396"/>
                      <a:gd name="T28" fmla="*/ 1232 w 1894"/>
                      <a:gd name="T29" fmla="*/ 1072 h 1396"/>
                      <a:gd name="T30" fmla="*/ 1302 w 1894"/>
                      <a:gd name="T31" fmla="*/ 956 h 1396"/>
                      <a:gd name="T32" fmla="*/ 1428 w 1894"/>
                      <a:gd name="T33" fmla="*/ 834 h 1396"/>
                      <a:gd name="T34" fmla="*/ 1502 w 1894"/>
                      <a:gd name="T35" fmla="*/ 806 h 1396"/>
                      <a:gd name="T36" fmla="*/ 1630 w 1894"/>
                      <a:gd name="T37" fmla="*/ 794 h 1396"/>
                      <a:gd name="T38" fmla="*/ 1610 w 1894"/>
                      <a:gd name="T39" fmla="*/ 718 h 1396"/>
                      <a:gd name="T40" fmla="*/ 1712 w 1894"/>
                      <a:gd name="T41" fmla="*/ 710 h 1396"/>
                      <a:gd name="T42" fmla="*/ 1842 w 1894"/>
                      <a:gd name="T43" fmla="*/ 662 h 1396"/>
                      <a:gd name="T44" fmla="*/ 1882 w 1894"/>
                      <a:gd name="T45" fmla="*/ 622 h 1396"/>
                      <a:gd name="T46" fmla="*/ 1886 w 1894"/>
                      <a:gd name="T47" fmla="*/ 612 h 1396"/>
                      <a:gd name="T48" fmla="*/ 1886 w 1894"/>
                      <a:gd name="T49" fmla="*/ 462 h 1396"/>
                      <a:gd name="T50" fmla="*/ 1852 w 1894"/>
                      <a:gd name="T51" fmla="*/ 290 h 1396"/>
                      <a:gd name="T52" fmla="*/ 1776 w 1894"/>
                      <a:gd name="T53" fmla="*/ 106 h 1396"/>
                      <a:gd name="T54" fmla="*/ 1662 w 1894"/>
                      <a:gd name="T55" fmla="*/ 198 h 1396"/>
                      <a:gd name="T56" fmla="*/ 1580 w 1894"/>
                      <a:gd name="T57" fmla="*/ 218 h 1396"/>
                      <a:gd name="T58" fmla="*/ 1490 w 1894"/>
                      <a:gd name="T59" fmla="*/ 198 h 1396"/>
                      <a:gd name="T60" fmla="*/ 1326 w 1894"/>
                      <a:gd name="T61" fmla="*/ 104 h 1396"/>
                      <a:gd name="T62" fmla="*/ 1192 w 1894"/>
                      <a:gd name="T63" fmla="*/ 54 h 1396"/>
                      <a:gd name="T64" fmla="*/ 1068 w 1894"/>
                      <a:gd name="T65" fmla="*/ 48 h 1396"/>
                      <a:gd name="T66" fmla="*/ 1006 w 1894"/>
                      <a:gd name="T67" fmla="*/ 66 h 1396"/>
                      <a:gd name="T68" fmla="*/ 982 w 1894"/>
                      <a:gd name="T69" fmla="*/ 112 h 1396"/>
                      <a:gd name="T70" fmla="*/ 1006 w 1894"/>
                      <a:gd name="T71" fmla="*/ 202 h 1396"/>
                      <a:gd name="T72" fmla="*/ 1000 w 1894"/>
                      <a:gd name="T73" fmla="*/ 260 h 1396"/>
                      <a:gd name="T74" fmla="*/ 922 w 1894"/>
                      <a:gd name="T75" fmla="*/ 338 h 1396"/>
                      <a:gd name="T76" fmla="*/ 818 w 1894"/>
                      <a:gd name="T77" fmla="*/ 352 h 1396"/>
                      <a:gd name="T78" fmla="*/ 780 w 1894"/>
                      <a:gd name="T79" fmla="*/ 324 h 1396"/>
                      <a:gd name="T80" fmla="*/ 766 w 1894"/>
                      <a:gd name="T81" fmla="*/ 284 h 1396"/>
                      <a:gd name="T82" fmla="*/ 798 w 1894"/>
                      <a:gd name="T83" fmla="*/ 198 h 1396"/>
                      <a:gd name="T84" fmla="*/ 816 w 1894"/>
                      <a:gd name="T85" fmla="*/ 114 h 1396"/>
                      <a:gd name="T86" fmla="*/ 762 w 1894"/>
                      <a:gd name="T87" fmla="*/ 40 h 1396"/>
                      <a:gd name="T88" fmla="*/ 672 w 1894"/>
                      <a:gd name="T89" fmla="*/ 8 h 1396"/>
                      <a:gd name="T90" fmla="*/ 530 w 1894"/>
                      <a:gd name="T91" fmla="*/ 6 h 1396"/>
                      <a:gd name="T92" fmla="*/ 336 w 1894"/>
                      <a:gd name="T93" fmla="*/ 44 h 1396"/>
                      <a:gd name="T94" fmla="*/ 40 w 1894"/>
                      <a:gd name="T95" fmla="*/ 90 h 1396"/>
                      <a:gd name="T96" fmla="*/ 0 w 1894"/>
                      <a:gd name="T97" fmla="*/ 1238 h 1396"/>
                      <a:gd name="T98" fmla="*/ 20 w 1894"/>
                      <a:gd name="T99" fmla="*/ 1160 h 1396"/>
                      <a:gd name="T100" fmla="*/ 46 w 1894"/>
                      <a:gd name="T101" fmla="*/ 1094 h 139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94"/>
                      <a:gd name="T154" fmla="*/ 0 h 1396"/>
                      <a:gd name="T155" fmla="*/ 1894 w 1894"/>
                      <a:gd name="T156" fmla="*/ 1396 h 139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94" h="1396">
                        <a:moveTo>
                          <a:pt x="54" y="1090"/>
                        </a:moveTo>
                        <a:lnTo>
                          <a:pt x="54" y="1090"/>
                        </a:lnTo>
                        <a:lnTo>
                          <a:pt x="68" y="1086"/>
                        </a:lnTo>
                        <a:lnTo>
                          <a:pt x="78" y="1084"/>
                        </a:lnTo>
                        <a:lnTo>
                          <a:pt x="90" y="1086"/>
                        </a:lnTo>
                        <a:lnTo>
                          <a:pt x="98" y="1090"/>
                        </a:lnTo>
                        <a:lnTo>
                          <a:pt x="108" y="1096"/>
                        </a:lnTo>
                        <a:lnTo>
                          <a:pt x="114" y="1106"/>
                        </a:lnTo>
                        <a:lnTo>
                          <a:pt x="120" y="1116"/>
                        </a:lnTo>
                        <a:lnTo>
                          <a:pt x="126" y="1126"/>
                        </a:lnTo>
                        <a:lnTo>
                          <a:pt x="136" y="1152"/>
                        </a:lnTo>
                        <a:lnTo>
                          <a:pt x="142" y="1178"/>
                        </a:lnTo>
                        <a:lnTo>
                          <a:pt x="152" y="1220"/>
                        </a:lnTo>
                        <a:lnTo>
                          <a:pt x="160" y="1246"/>
                        </a:lnTo>
                        <a:lnTo>
                          <a:pt x="168" y="1270"/>
                        </a:lnTo>
                        <a:lnTo>
                          <a:pt x="176" y="1292"/>
                        </a:lnTo>
                        <a:lnTo>
                          <a:pt x="188" y="1310"/>
                        </a:lnTo>
                        <a:lnTo>
                          <a:pt x="202" y="1328"/>
                        </a:lnTo>
                        <a:lnTo>
                          <a:pt x="218" y="1344"/>
                        </a:lnTo>
                        <a:lnTo>
                          <a:pt x="238" y="1358"/>
                        </a:lnTo>
                        <a:lnTo>
                          <a:pt x="264" y="1374"/>
                        </a:lnTo>
                        <a:lnTo>
                          <a:pt x="280" y="1382"/>
                        </a:lnTo>
                        <a:lnTo>
                          <a:pt x="296" y="1388"/>
                        </a:lnTo>
                        <a:lnTo>
                          <a:pt x="312" y="1392"/>
                        </a:lnTo>
                        <a:lnTo>
                          <a:pt x="326" y="1394"/>
                        </a:lnTo>
                        <a:lnTo>
                          <a:pt x="342" y="1396"/>
                        </a:lnTo>
                        <a:lnTo>
                          <a:pt x="358" y="1396"/>
                        </a:lnTo>
                        <a:lnTo>
                          <a:pt x="374" y="1394"/>
                        </a:lnTo>
                        <a:lnTo>
                          <a:pt x="388" y="1392"/>
                        </a:lnTo>
                        <a:lnTo>
                          <a:pt x="404" y="1388"/>
                        </a:lnTo>
                        <a:lnTo>
                          <a:pt x="418" y="1382"/>
                        </a:lnTo>
                        <a:lnTo>
                          <a:pt x="434" y="1376"/>
                        </a:lnTo>
                        <a:lnTo>
                          <a:pt x="448" y="1368"/>
                        </a:lnTo>
                        <a:lnTo>
                          <a:pt x="476" y="1348"/>
                        </a:lnTo>
                        <a:lnTo>
                          <a:pt x="502" y="1322"/>
                        </a:lnTo>
                        <a:lnTo>
                          <a:pt x="512" y="1310"/>
                        </a:lnTo>
                        <a:lnTo>
                          <a:pt x="520" y="1298"/>
                        </a:lnTo>
                        <a:lnTo>
                          <a:pt x="532" y="1278"/>
                        </a:lnTo>
                        <a:lnTo>
                          <a:pt x="540" y="1268"/>
                        </a:lnTo>
                        <a:lnTo>
                          <a:pt x="548" y="1258"/>
                        </a:lnTo>
                        <a:lnTo>
                          <a:pt x="560" y="1250"/>
                        </a:lnTo>
                        <a:lnTo>
                          <a:pt x="576" y="1244"/>
                        </a:lnTo>
                        <a:lnTo>
                          <a:pt x="590" y="1240"/>
                        </a:lnTo>
                        <a:lnTo>
                          <a:pt x="606" y="1238"/>
                        </a:lnTo>
                        <a:lnTo>
                          <a:pt x="646" y="1238"/>
                        </a:lnTo>
                        <a:lnTo>
                          <a:pt x="686" y="1240"/>
                        </a:lnTo>
                        <a:lnTo>
                          <a:pt x="720" y="1244"/>
                        </a:lnTo>
                        <a:lnTo>
                          <a:pt x="750" y="1250"/>
                        </a:lnTo>
                        <a:lnTo>
                          <a:pt x="780" y="1256"/>
                        </a:lnTo>
                        <a:lnTo>
                          <a:pt x="806" y="1266"/>
                        </a:lnTo>
                        <a:lnTo>
                          <a:pt x="834" y="1274"/>
                        </a:lnTo>
                        <a:lnTo>
                          <a:pt x="886" y="1294"/>
                        </a:lnTo>
                        <a:lnTo>
                          <a:pt x="910" y="1302"/>
                        </a:lnTo>
                        <a:lnTo>
                          <a:pt x="934" y="1310"/>
                        </a:lnTo>
                        <a:lnTo>
                          <a:pt x="958" y="1316"/>
                        </a:lnTo>
                        <a:lnTo>
                          <a:pt x="982" y="1318"/>
                        </a:lnTo>
                        <a:lnTo>
                          <a:pt x="1006" y="1318"/>
                        </a:lnTo>
                        <a:lnTo>
                          <a:pt x="1028" y="1316"/>
                        </a:lnTo>
                        <a:lnTo>
                          <a:pt x="1052" y="1308"/>
                        </a:lnTo>
                        <a:lnTo>
                          <a:pt x="1076" y="1296"/>
                        </a:lnTo>
                        <a:lnTo>
                          <a:pt x="1100" y="1280"/>
                        </a:lnTo>
                        <a:lnTo>
                          <a:pt x="1126" y="1258"/>
                        </a:lnTo>
                        <a:lnTo>
                          <a:pt x="1142" y="1240"/>
                        </a:lnTo>
                        <a:lnTo>
                          <a:pt x="1156" y="1224"/>
                        </a:lnTo>
                        <a:lnTo>
                          <a:pt x="1168" y="1206"/>
                        </a:lnTo>
                        <a:lnTo>
                          <a:pt x="1180" y="1186"/>
                        </a:lnTo>
                        <a:lnTo>
                          <a:pt x="1198" y="1150"/>
                        </a:lnTo>
                        <a:lnTo>
                          <a:pt x="1216" y="1112"/>
                        </a:lnTo>
                        <a:lnTo>
                          <a:pt x="1232" y="1072"/>
                        </a:lnTo>
                        <a:lnTo>
                          <a:pt x="1252" y="1032"/>
                        </a:lnTo>
                        <a:lnTo>
                          <a:pt x="1274" y="994"/>
                        </a:lnTo>
                        <a:lnTo>
                          <a:pt x="1286" y="974"/>
                        </a:lnTo>
                        <a:lnTo>
                          <a:pt x="1302" y="956"/>
                        </a:lnTo>
                        <a:lnTo>
                          <a:pt x="1334" y="918"/>
                        </a:lnTo>
                        <a:lnTo>
                          <a:pt x="1368" y="880"/>
                        </a:lnTo>
                        <a:lnTo>
                          <a:pt x="1386" y="864"/>
                        </a:lnTo>
                        <a:lnTo>
                          <a:pt x="1406" y="848"/>
                        </a:lnTo>
                        <a:lnTo>
                          <a:pt x="1428" y="834"/>
                        </a:lnTo>
                        <a:lnTo>
                          <a:pt x="1450" y="822"/>
                        </a:lnTo>
                        <a:lnTo>
                          <a:pt x="1462" y="816"/>
                        </a:lnTo>
                        <a:lnTo>
                          <a:pt x="1476" y="812"/>
                        </a:lnTo>
                        <a:lnTo>
                          <a:pt x="1502" y="806"/>
                        </a:lnTo>
                        <a:lnTo>
                          <a:pt x="1528" y="804"/>
                        </a:lnTo>
                        <a:lnTo>
                          <a:pt x="1554" y="802"/>
                        </a:lnTo>
                        <a:lnTo>
                          <a:pt x="1578" y="802"/>
                        </a:lnTo>
                        <a:lnTo>
                          <a:pt x="1604" y="800"/>
                        </a:lnTo>
                        <a:lnTo>
                          <a:pt x="1630" y="794"/>
                        </a:lnTo>
                        <a:lnTo>
                          <a:pt x="1656" y="786"/>
                        </a:lnTo>
                        <a:lnTo>
                          <a:pt x="1630" y="752"/>
                        </a:lnTo>
                        <a:lnTo>
                          <a:pt x="1618" y="736"/>
                        </a:lnTo>
                        <a:lnTo>
                          <a:pt x="1610" y="718"/>
                        </a:lnTo>
                        <a:lnTo>
                          <a:pt x="1662" y="714"/>
                        </a:lnTo>
                        <a:lnTo>
                          <a:pt x="1686" y="714"/>
                        </a:lnTo>
                        <a:lnTo>
                          <a:pt x="1712" y="710"/>
                        </a:lnTo>
                        <a:lnTo>
                          <a:pt x="1750" y="700"/>
                        </a:lnTo>
                        <a:lnTo>
                          <a:pt x="1774" y="692"/>
                        </a:lnTo>
                        <a:lnTo>
                          <a:pt x="1798" y="684"/>
                        </a:lnTo>
                        <a:lnTo>
                          <a:pt x="1822" y="674"/>
                        </a:lnTo>
                        <a:lnTo>
                          <a:pt x="1842" y="662"/>
                        </a:lnTo>
                        <a:lnTo>
                          <a:pt x="1860" y="650"/>
                        </a:lnTo>
                        <a:lnTo>
                          <a:pt x="1872" y="638"/>
                        </a:lnTo>
                        <a:lnTo>
                          <a:pt x="1882" y="622"/>
                        </a:lnTo>
                        <a:lnTo>
                          <a:pt x="1880" y="612"/>
                        </a:lnTo>
                        <a:lnTo>
                          <a:pt x="1882" y="622"/>
                        </a:lnTo>
                        <a:lnTo>
                          <a:pt x="1886" y="612"/>
                        </a:lnTo>
                        <a:lnTo>
                          <a:pt x="1888" y="600"/>
                        </a:lnTo>
                        <a:lnTo>
                          <a:pt x="1892" y="574"/>
                        </a:lnTo>
                        <a:lnTo>
                          <a:pt x="1894" y="546"/>
                        </a:lnTo>
                        <a:lnTo>
                          <a:pt x="1892" y="518"/>
                        </a:lnTo>
                        <a:lnTo>
                          <a:pt x="1886" y="462"/>
                        </a:lnTo>
                        <a:lnTo>
                          <a:pt x="1880" y="412"/>
                        </a:lnTo>
                        <a:lnTo>
                          <a:pt x="1874" y="368"/>
                        </a:lnTo>
                        <a:lnTo>
                          <a:pt x="1864" y="328"/>
                        </a:lnTo>
                        <a:lnTo>
                          <a:pt x="1852" y="290"/>
                        </a:lnTo>
                        <a:lnTo>
                          <a:pt x="1838" y="252"/>
                        </a:lnTo>
                        <a:lnTo>
                          <a:pt x="1808" y="180"/>
                        </a:lnTo>
                        <a:lnTo>
                          <a:pt x="1792" y="144"/>
                        </a:lnTo>
                        <a:lnTo>
                          <a:pt x="1776" y="106"/>
                        </a:lnTo>
                        <a:lnTo>
                          <a:pt x="1750" y="128"/>
                        </a:lnTo>
                        <a:lnTo>
                          <a:pt x="1726" y="150"/>
                        </a:lnTo>
                        <a:lnTo>
                          <a:pt x="1702" y="172"/>
                        </a:lnTo>
                        <a:lnTo>
                          <a:pt x="1676" y="190"/>
                        </a:lnTo>
                        <a:lnTo>
                          <a:pt x="1662" y="198"/>
                        </a:lnTo>
                        <a:lnTo>
                          <a:pt x="1648" y="206"/>
                        </a:lnTo>
                        <a:lnTo>
                          <a:pt x="1634" y="210"/>
                        </a:lnTo>
                        <a:lnTo>
                          <a:pt x="1616" y="214"/>
                        </a:lnTo>
                        <a:lnTo>
                          <a:pt x="1600" y="218"/>
                        </a:lnTo>
                        <a:lnTo>
                          <a:pt x="1580" y="218"/>
                        </a:lnTo>
                        <a:lnTo>
                          <a:pt x="1558" y="216"/>
                        </a:lnTo>
                        <a:lnTo>
                          <a:pt x="1536" y="212"/>
                        </a:lnTo>
                        <a:lnTo>
                          <a:pt x="1512" y="206"/>
                        </a:lnTo>
                        <a:lnTo>
                          <a:pt x="1490" y="198"/>
                        </a:lnTo>
                        <a:lnTo>
                          <a:pt x="1468" y="190"/>
                        </a:lnTo>
                        <a:lnTo>
                          <a:pt x="1446" y="178"/>
                        </a:lnTo>
                        <a:lnTo>
                          <a:pt x="1406" y="156"/>
                        </a:lnTo>
                        <a:lnTo>
                          <a:pt x="1366" y="130"/>
                        </a:lnTo>
                        <a:lnTo>
                          <a:pt x="1326" y="104"/>
                        </a:lnTo>
                        <a:lnTo>
                          <a:pt x="1284" y="82"/>
                        </a:lnTo>
                        <a:lnTo>
                          <a:pt x="1262" y="72"/>
                        </a:lnTo>
                        <a:lnTo>
                          <a:pt x="1240" y="64"/>
                        </a:lnTo>
                        <a:lnTo>
                          <a:pt x="1216" y="58"/>
                        </a:lnTo>
                        <a:lnTo>
                          <a:pt x="1192" y="54"/>
                        </a:lnTo>
                        <a:lnTo>
                          <a:pt x="1150" y="50"/>
                        </a:lnTo>
                        <a:lnTo>
                          <a:pt x="1122" y="48"/>
                        </a:lnTo>
                        <a:lnTo>
                          <a:pt x="1094" y="48"/>
                        </a:lnTo>
                        <a:lnTo>
                          <a:pt x="1068" y="48"/>
                        </a:lnTo>
                        <a:lnTo>
                          <a:pt x="1042" y="52"/>
                        </a:lnTo>
                        <a:lnTo>
                          <a:pt x="1022" y="56"/>
                        </a:lnTo>
                        <a:lnTo>
                          <a:pt x="1012" y="60"/>
                        </a:lnTo>
                        <a:lnTo>
                          <a:pt x="1006" y="66"/>
                        </a:lnTo>
                        <a:lnTo>
                          <a:pt x="998" y="74"/>
                        </a:lnTo>
                        <a:lnTo>
                          <a:pt x="990" y="84"/>
                        </a:lnTo>
                        <a:lnTo>
                          <a:pt x="986" y="94"/>
                        </a:lnTo>
                        <a:lnTo>
                          <a:pt x="984" y="102"/>
                        </a:lnTo>
                        <a:lnTo>
                          <a:pt x="982" y="112"/>
                        </a:lnTo>
                        <a:lnTo>
                          <a:pt x="984" y="122"/>
                        </a:lnTo>
                        <a:lnTo>
                          <a:pt x="986" y="142"/>
                        </a:lnTo>
                        <a:lnTo>
                          <a:pt x="994" y="162"/>
                        </a:lnTo>
                        <a:lnTo>
                          <a:pt x="1000" y="182"/>
                        </a:lnTo>
                        <a:lnTo>
                          <a:pt x="1006" y="202"/>
                        </a:lnTo>
                        <a:lnTo>
                          <a:pt x="1008" y="220"/>
                        </a:lnTo>
                        <a:lnTo>
                          <a:pt x="1008" y="230"/>
                        </a:lnTo>
                        <a:lnTo>
                          <a:pt x="1006" y="240"/>
                        </a:lnTo>
                        <a:lnTo>
                          <a:pt x="1000" y="260"/>
                        </a:lnTo>
                        <a:lnTo>
                          <a:pt x="990" y="278"/>
                        </a:lnTo>
                        <a:lnTo>
                          <a:pt x="976" y="296"/>
                        </a:lnTo>
                        <a:lnTo>
                          <a:pt x="960" y="312"/>
                        </a:lnTo>
                        <a:lnTo>
                          <a:pt x="942" y="326"/>
                        </a:lnTo>
                        <a:lnTo>
                          <a:pt x="922" y="338"/>
                        </a:lnTo>
                        <a:lnTo>
                          <a:pt x="900" y="346"/>
                        </a:lnTo>
                        <a:lnTo>
                          <a:pt x="878" y="352"/>
                        </a:lnTo>
                        <a:lnTo>
                          <a:pt x="858" y="356"/>
                        </a:lnTo>
                        <a:lnTo>
                          <a:pt x="836" y="356"/>
                        </a:lnTo>
                        <a:lnTo>
                          <a:pt x="818" y="352"/>
                        </a:lnTo>
                        <a:lnTo>
                          <a:pt x="810" y="348"/>
                        </a:lnTo>
                        <a:lnTo>
                          <a:pt x="800" y="344"/>
                        </a:lnTo>
                        <a:lnTo>
                          <a:pt x="794" y="338"/>
                        </a:lnTo>
                        <a:lnTo>
                          <a:pt x="786" y="332"/>
                        </a:lnTo>
                        <a:lnTo>
                          <a:pt x="780" y="324"/>
                        </a:lnTo>
                        <a:lnTo>
                          <a:pt x="774" y="314"/>
                        </a:lnTo>
                        <a:lnTo>
                          <a:pt x="770" y="304"/>
                        </a:lnTo>
                        <a:lnTo>
                          <a:pt x="768" y="292"/>
                        </a:lnTo>
                        <a:lnTo>
                          <a:pt x="766" y="284"/>
                        </a:lnTo>
                        <a:lnTo>
                          <a:pt x="766" y="274"/>
                        </a:lnTo>
                        <a:lnTo>
                          <a:pt x="770" y="256"/>
                        </a:lnTo>
                        <a:lnTo>
                          <a:pt x="778" y="238"/>
                        </a:lnTo>
                        <a:lnTo>
                          <a:pt x="788" y="218"/>
                        </a:lnTo>
                        <a:lnTo>
                          <a:pt x="798" y="198"/>
                        </a:lnTo>
                        <a:lnTo>
                          <a:pt x="806" y="178"/>
                        </a:lnTo>
                        <a:lnTo>
                          <a:pt x="814" y="160"/>
                        </a:lnTo>
                        <a:lnTo>
                          <a:pt x="816" y="140"/>
                        </a:lnTo>
                        <a:lnTo>
                          <a:pt x="816" y="114"/>
                        </a:lnTo>
                        <a:lnTo>
                          <a:pt x="810" y="94"/>
                        </a:lnTo>
                        <a:lnTo>
                          <a:pt x="802" y="76"/>
                        </a:lnTo>
                        <a:lnTo>
                          <a:pt x="792" y="62"/>
                        </a:lnTo>
                        <a:lnTo>
                          <a:pt x="778" y="50"/>
                        </a:lnTo>
                        <a:lnTo>
                          <a:pt x="762" y="40"/>
                        </a:lnTo>
                        <a:lnTo>
                          <a:pt x="742" y="32"/>
                        </a:lnTo>
                        <a:lnTo>
                          <a:pt x="720" y="22"/>
                        </a:lnTo>
                        <a:lnTo>
                          <a:pt x="696" y="14"/>
                        </a:lnTo>
                        <a:lnTo>
                          <a:pt x="672" y="8"/>
                        </a:lnTo>
                        <a:lnTo>
                          <a:pt x="648" y="4"/>
                        </a:lnTo>
                        <a:lnTo>
                          <a:pt x="624" y="0"/>
                        </a:lnTo>
                        <a:lnTo>
                          <a:pt x="600" y="0"/>
                        </a:lnTo>
                        <a:lnTo>
                          <a:pt x="578" y="2"/>
                        </a:lnTo>
                        <a:lnTo>
                          <a:pt x="530" y="6"/>
                        </a:lnTo>
                        <a:lnTo>
                          <a:pt x="482" y="14"/>
                        </a:lnTo>
                        <a:lnTo>
                          <a:pt x="432" y="24"/>
                        </a:lnTo>
                        <a:lnTo>
                          <a:pt x="384" y="36"/>
                        </a:lnTo>
                        <a:lnTo>
                          <a:pt x="336" y="44"/>
                        </a:lnTo>
                        <a:lnTo>
                          <a:pt x="250" y="56"/>
                        </a:lnTo>
                        <a:lnTo>
                          <a:pt x="164" y="66"/>
                        </a:lnTo>
                        <a:lnTo>
                          <a:pt x="122" y="72"/>
                        </a:lnTo>
                        <a:lnTo>
                          <a:pt x="80" y="80"/>
                        </a:lnTo>
                        <a:lnTo>
                          <a:pt x="40" y="90"/>
                        </a:lnTo>
                        <a:lnTo>
                          <a:pt x="0" y="102"/>
                        </a:lnTo>
                        <a:lnTo>
                          <a:pt x="0" y="1238"/>
                        </a:lnTo>
                        <a:lnTo>
                          <a:pt x="6" y="1232"/>
                        </a:lnTo>
                        <a:lnTo>
                          <a:pt x="10" y="1222"/>
                        </a:lnTo>
                        <a:lnTo>
                          <a:pt x="16" y="1204"/>
                        </a:lnTo>
                        <a:lnTo>
                          <a:pt x="18" y="1182"/>
                        </a:lnTo>
                        <a:lnTo>
                          <a:pt x="20" y="1160"/>
                        </a:lnTo>
                        <a:lnTo>
                          <a:pt x="24" y="1138"/>
                        </a:lnTo>
                        <a:lnTo>
                          <a:pt x="28" y="1118"/>
                        </a:lnTo>
                        <a:lnTo>
                          <a:pt x="34" y="1108"/>
                        </a:lnTo>
                        <a:lnTo>
                          <a:pt x="38" y="1102"/>
                        </a:lnTo>
                        <a:lnTo>
                          <a:pt x="46" y="1094"/>
                        </a:lnTo>
                        <a:lnTo>
                          <a:pt x="54" y="1090"/>
                        </a:lnTo>
                        <a:close/>
                      </a:path>
                    </a:pathLst>
                  </a:custGeom>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1785" name="Rectangle 7"/>
                  <p:cNvSpPr>
                    <a:spLocks noChangeArrowheads="1"/>
                  </p:cNvSpPr>
                  <p:nvPr/>
                </p:nvSpPr>
                <p:spPr bwMode="auto">
                  <a:xfrm>
                    <a:off x="597" y="1906"/>
                    <a:ext cx="845"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400" b="1">
                        <a:solidFill>
                          <a:srgbClr val="000000"/>
                        </a:solidFill>
                        <a:latin typeface="+mn-lt"/>
                      </a:rPr>
                      <a:t>Transport</a:t>
                    </a:r>
                    <a:endParaRPr lang="en-US" sz="2800" b="1">
                      <a:latin typeface="+mn-lt"/>
                    </a:endParaRPr>
                  </a:p>
                </p:txBody>
              </p:sp>
            </p:grpSp>
            <p:sp>
              <p:nvSpPr>
                <p:cNvPr id="31783" name="Rectangle 8"/>
                <p:cNvSpPr>
                  <a:spLocks noChangeArrowheads="1"/>
                </p:cNvSpPr>
                <p:nvPr/>
              </p:nvSpPr>
              <p:spPr bwMode="auto">
                <a:xfrm>
                  <a:off x="783" y="2138"/>
                  <a:ext cx="46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400" b="1">
                      <a:solidFill>
                        <a:srgbClr val="000000"/>
                      </a:solidFill>
                      <a:latin typeface="+mn-lt"/>
                    </a:rPr>
                    <a:t>Firms</a:t>
                  </a:r>
                  <a:endParaRPr lang="en-US" sz="2800">
                    <a:latin typeface="+mn-lt"/>
                  </a:endParaRPr>
                </a:p>
              </p:txBody>
            </p:sp>
          </p:grpSp>
          <p:grpSp>
            <p:nvGrpSpPr>
              <p:cNvPr id="31768" name="Group 9"/>
              <p:cNvGrpSpPr>
                <a:grpSpLocks/>
              </p:cNvGrpSpPr>
              <p:nvPr/>
            </p:nvGrpSpPr>
            <p:grpSpPr bwMode="auto">
              <a:xfrm>
                <a:off x="1178" y="2054"/>
                <a:ext cx="1496" cy="1376"/>
                <a:chOff x="1178" y="2054"/>
                <a:chExt cx="1496" cy="1376"/>
              </a:xfrm>
            </p:grpSpPr>
            <p:sp>
              <p:nvSpPr>
                <p:cNvPr id="31780" name="Freeform 10"/>
                <p:cNvSpPr>
                  <a:spLocks/>
                </p:cNvSpPr>
                <p:nvPr/>
              </p:nvSpPr>
              <p:spPr bwMode="auto">
                <a:xfrm>
                  <a:off x="1178" y="2054"/>
                  <a:ext cx="1496" cy="1376"/>
                </a:xfrm>
                <a:custGeom>
                  <a:avLst/>
                  <a:gdLst>
                    <a:gd name="T0" fmla="*/ 1480 w 1496"/>
                    <a:gd name="T1" fmla="*/ 942 h 1376"/>
                    <a:gd name="T2" fmla="*/ 1494 w 1496"/>
                    <a:gd name="T3" fmla="*/ 900 h 1376"/>
                    <a:gd name="T4" fmla="*/ 1490 w 1496"/>
                    <a:gd name="T5" fmla="*/ 814 h 1376"/>
                    <a:gd name="T6" fmla="*/ 1456 w 1496"/>
                    <a:gd name="T7" fmla="*/ 732 h 1376"/>
                    <a:gd name="T8" fmla="*/ 1398 w 1496"/>
                    <a:gd name="T9" fmla="*/ 660 h 1376"/>
                    <a:gd name="T10" fmla="*/ 1330 w 1496"/>
                    <a:gd name="T11" fmla="*/ 600 h 1376"/>
                    <a:gd name="T12" fmla="*/ 1282 w 1496"/>
                    <a:gd name="T13" fmla="*/ 572 h 1376"/>
                    <a:gd name="T14" fmla="*/ 1196 w 1496"/>
                    <a:gd name="T15" fmla="*/ 520 h 1376"/>
                    <a:gd name="T16" fmla="*/ 1156 w 1496"/>
                    <a:gd name="T17" fmla="*/ 476 h 1376"/>
                    <a:gd name="T18" fmla="*/ 1134 w 1496"/>
                    <a:gd name="T19" fmla="*/ 434 h 1376"/>
                    <a:gd name="T20" fmla="*/ 1122 w 1496"/>
                    <a:gd name="T21" fmla="*/ 382 h 1376"/>
                    <a:gd name="T22" fmla="*/ 1118 w 1496"/>
                    <a:gd name="T23" fmla="*/ 328 h 1376"/>
                    <a:gd name="T24" fmla="*/ 1110 w 1496"/>
                    <a:gd name="T25" fmla="*/ 254 h 1376"/>
                    <a:gd name="T26" fmla="*/ 1074 w 1496"/>
                    <a:gd name="T27" fmla="*/ 182 h 1376"/>
                    <a:gd name="T28" fmla="*/ 1042 w 1496"/>
                    <a:gd name="T29" fmla="*/ 146 h 1376"/>
                    <a:gd name="T30" fmla="*/ 928 w 1496"/>
                    <a:gd name="T31" fmla="*/ 48 h 1376"/>
                    <a:gd name="T32" fmla="*/ 860 w 1496"/>
                    <a:gd name="T33" fmla="*/ 0 h 1376"/>
                    <a:gd name="T34" fmla="*/ 860 w 1496"/>
                    <a:gd name="T35" fmla="*/ 0 h 1376"/>
                    <a:gd name="T36" fmla="*/ 838 w 1496"/>
                    <a:gd name="T37" fmla="*/ 28 h 1376"/>
                    <a:gd name="T38" fmla="*/ 776 w 1496"/>
                    <a:gd name="T39" fmla="*/ 62 h 1376"/>
                    <a:gd name="T40" fmla="*/ 690 w 1496"/>
                    <a:gd name="T41" fmla="*/ 88 h 1376"/>
                    <a:gd name="T42" fmla="*/ 640 w 1496"/>
                    <a:gd name="T43" fmla="*/ 92 h 1376"/>
                    <a:gd name="T44" fmla="*/ 596 w 1496"/>
                    <a:gd name="T45" fmla="*/ 114 h 1376"/>
                    <a:gd name="T46" fmla="*/ 634 w 1496"/>
                    <a:gd name="T47" fmla="*/ 164 h 1376"/>
                    <a:gd name="T48" fmla="*/ 556 w 1496"/>
                    <a:gd name="T49" fmla="*/ 180 h 1376"/>
                    <a:gd name="T50" fmla="*/ 480 w 1496"/>
                    <a:gd name="T51" fmla="*/ 184 h 1376"/>
                    <a:gd name="T52" fmla="*/ 428 w 1496"/>
                    <a:gd name="T53" fmla="*/ 200 h 1376"/>
                    <a:gd name="T54" fmla="*/ 384 w 1496"/>
                    <a:gd name="T55" fmla="*/ 226 h 1376"/>
                    <a:gd name="T56" fmla="*/ 312 w 1496"/>
                    <a:gd name="T57" fmla="*/ 296 h 1376"/>
                    <a:gd name="T58" fmla="*/ 264 w 1496"/>
                    <a:gd name="T59" fmla="*/ 352 h 1376"/>
                    <a:gd name="T60" fmla="*/ 210 w 1496"/>
                    <a:gd name="T61" fmla="*/ 450 h 1376"/>
                    <a:gd name="T62" fmla="*/ 158 w 1496"/>
                    <a:gd name="T63" fmla="*/ 564 h 1376"/>
                    <a:gd name="T64" fmla="*/ 120 w 1496"/>
                    <a:gd name="T65" fmla="*/ 618 h 1376"/>
                    <a:gd name="T66" fmla="*/ 78 w 1496"/>
                    <a:gd name="T67" fmla="*/ 660 h 1376"/>
                    <a:gd name="T68" fmla="*/ 0 w 1496"/>
                    <a:gd name="T69" fmla="*/ 694 h 1376"/>
                    <a:gd name="T70" fmla="*/ 68 w 1496"/>
                    <a:gd name="T71" fmla="*/ 772 h 1376"/>
                    <a:gd name="T72" fmla="*/ 108 w 1496"/>
                    <a:gd name="T73" fmla="*/ 822 h 1376"/>
                    <a:gd name="T74" fmla="*/ 156 w 1496"/>
                    <a:gd name="T75" fmla="*/ 872 h 1376"/>
                    <a:gd name="T76" fmla="*/ 240 w 1496"/>
                    <a:gd name="T77" fmla="*/ 926 h 1376"/>
                    <a:gd name="T78" fmla="*/ 274 w 1496"/>
                    <a:gd name="T79" fmla="*/ 948 h 1376"/>
                    <a:gd name="T80" fmla="*/ 358 w 1496"/>
                    <a:gd name="T81" fmla="*/ 1038 h 1376"/>
                    <a:gd name="T82" fmla="*/ 458 w 1496"/>
                    <a:gd name="T83" fmla="*/ 1182 h 1376"/>
                    <a:gd name="T84" fmla="*/ 536 w 1496"/>
                    <a:gd name="T85" fmla="*/ 1282 h 1376"/>
                    <a:gd name="T86" fmla="*/ 596 w 1496"/>
                    <a:gd name="T87" fmla="*/ 1334 h 1376"/>
                    <a:gd name="T88" fmla="*/ 646 w 1496"/>
                    <a:gd name="T89" fmla="*/ 1360 h 1376"/>
                    <a:gd name="T90" fmla="*/ 706 w 1496"/>
                    <a:gd name="T91" fmla="*/ 1374 h 1376"/>
                    <a:gd name="T92" fmla="*/ 732 w 1496"/>
                    <a:gd name="T93" fmla="*/ 1376 h 1376"/>
                    <a:gd name="T94" fmla="*/ 740 w 1496"/>
                    <a:gd name="T95" fmla="*/ 1334 h 1376"/>
                    <a:gd name="T96" fmla="*/ 732 w 1496"/>
                    <a:gd name="T97" fmla="*/ 1262 h 1376"/>
                    <a:gd name="T98" fmla="*/ 726 w 1496"/>
                    <a:gd name="T99" fmla="*/ 1190 h 1376"/>
                    <a:gd name="T100" fmla="*/ 736 w 1496"/>
                    <a:gd name="T101" fmla="*/ 1146 h 1376"/>
                    <a:gd name="T102" fmla="*/ 772 w 1496"/>
                    <a:gd name="T103" fmla="*/ 1086 h 1376"/>
                    <a:gd name="T104" fmla="*/ 824 w 1496"/>
                    <a:gd name="T105" fmla="*/ 1034 h 1376"/>
                    <a:gd name="T106" fmla="*/ 888 w 1496"/>
                    <a:gd name="T107" fmla="*/ 992 h 1376"/>
                    <a:gd name="T108" fmla="*/ 976 w 1496"/>
                    <a:gd name="T109" fmla="*/ 952 h 1376"/>
                    <a:gd name="T110" fmla="*/ 1018 w 1496"/>
                    <a:gd name="T111" fmla="*/ 940 h 1376"/>
                    <a:gd name="T112" fmla="*/ 1136 w 1496"/>
                    <a:gd name="T113" fmla="*/ 930 h 1376"/>
                    <a:gd name="T114" fmla="*/ 1252 w 1496"/>
                    <a:gd name="T115" fmla="*/ 948 h 1376"/>
                    <a:gd name="T116" fmla="*/ 1324 w 1496"/>
                    <a:gd name="T117" fmla="*/ 974 h 1376"/>
                    <a:gd name="T118" fmla="*/ 1418 w 1496"/>
                    <a:gd name="T119" fmla="*/ 1010 h 1376"/>
                    <a:gd name="T120" fmla="*/ 1462 w 1496"/>
                    <a:gd name="T121" fmla="*/ 972 h 137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96"/>
                    <a:gd name="T184" fmla="*/ 0 h 1376"/>
                    <a:gd name="T185" fmla="*/ 1496 w 1496"/>
                    <a:gd name="T186" fmla="*/ 1376 h 137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96" h="1376">
                      <a:moveTo>
                        <a:pt x="1472" y="956"/>
                      </a:moveTo>
                      <a:lnTo>
                        <a:pt x="1472" y="956"/>
                      </a:lnTo>
                      <a:lnTo>
                        <a:pt x="1480" y="942"/>
                      </a:lnTo>
                      <a:lnTo>
                        <a:pt x="1486" y="928"/>
                      </a:lnTo>
                      <a:lnTo>
                        <a:pt x="1490" y="914"/>
                      </a:lnTo>
                      <a:lnTo>
                        <a:pt x="1494" y="900"/>
                      </a:lnTo>
                      <a:lnTo>
                        <a:pt x="1496" y="872"/>
                      </a:lnTo>
                      <a:lnTo>
                        <a:pt x="1496" y="842"/>
                      </a:lnTo>
                      <a:lnTo>
                        <a:pt x="1490" y="814"/>
                      </a:lnTo>
                      <a:lnTo>
                        <a:pt x="1482" y="786"/>
                      </a:lnTo>
                      <a:lnTo>
                        <a:pt x="1470" y="760"/>
                      </a:lnTo>
                      <a:lnTo>
                        <a:pt x="1456" y="732"/>
                      </a:lnTo>
                      <a:lnTo>
                        <a:pt x="1438" y="708"/>
                      </a:lnTo>
                      <a:lnTo>
                        <a:pt x="1420" y="682"/>
                      </a:lnTo>
                      <a:lnTo>
                        <a:pt x="1398" y="660"/>
                      </a:lnTo>
                      <a:lnTo>
                        <a:pt x="1376" y="638"/>
                      </a:lnTo>
                      <a:lnTo>
                        <a:pt x="1354" y="618"/>
                      </a:lnTo>
                      <a:lnTo>
                        <a:pt x="1330" y="600"/>
                      </a:lnTo>
                      <a:lnTo>
                        <a:pt x="1306" y="586"/>
                      </a:lnTo>
                      <a:lnTo>
                        <a:pt x="1282" y="572"/>
                      </a:lnTo>
                      <a:lnTo>
                        <a:pt x="1250" y="554"/>
                      </a:lnTo>
                      <a:lnTo>
                        <a:pt x="1222" y="538"/>
                      </a:lnTo>
                      <a:lnTo>
                        <a:pt x="1196" y="520"/>
                      </a:lnTo>
                      <a:lnTo>
                        <a:pt x="1174" y="500"/>
                      </a:lnTo>
                      <a:lnTo>
                        <a:pt x="1166" y="488"/>
                      </a:lnTo>
                      <a:lnTo>
                        <a:pt x="1156" y="476"/>
                      </a:lnTo>
                      <a:lnTo>
                        <a:pt x="1148" y="464"/>
                      </a:lnTo>
                      <a:lnTo>
                        <a:pt x="1142" y="450"/>
                      </a:lnTo>
                      <a:lnTo>
                        <a:pt x="1134" y="434"/>
                      </a:lnTo>
                      <a:lnTo>
                        <a:pt x="1130" y="418"/>
                      </a:lnTo>
                      <a:lnTo>
                        <a:pt x="1126" y="402"/>
                      </a:lnTo>
                      <a:lnTo>
                        <a:pt x="1122" y="382"/>
                      </a:lnTo>
                      <a:lnTo>
                        <a:pt x="1118" y="354"/>
                      </a:lnTo>
                      <a:lnTo>
                        <a:pt x="1118" y="328"/>
                      </a:lnTo>
                      <a:lnTo>
                        <a:pt x="1116" y="302"/>
                      </a:lnTo>
                      <a:lnTo>
                        <a:pt x="1114" y="278"/>
                      </a:lnTo>
                      <a:lnTo>
                        <a:pt x="1110" y="254"/>
                      </a:lnTo>
                      <a:lnTo>
                        <a:pt x="1102" y="230"/>
                      </a:lnTo>
                      <a:lnTo>
                        <a:pt x="1090" y="206"/>
                      </a:lnTo>
                      <a:lnTo>
                        <a:pt x="1074" y="182"/>
                      </a:lnTo>
                      <a:lnTo>
                        <a:pt x="1058" y="164"/>
                      </a:lnTo>
                      <a:lnTo>
                        <a:pt x="1042" y="146"/>
                      </a:lnTo>
                      <a:lnTo>
                        <a:pt x="1006" y="112"/>
                      </a:lnTo>
                      <a:lnTo>
                        <a:pt x="966" y="78"/>
                      </a:lnTo>
                      <a:lnTo>
                        <a:pt x="928" y="48"/>
                      </a:lnTo>
                      <a:lnTo>
                        <a:pt x="896" y="24"/>
                      </a:lnTo>
                      <a:lnTo>
                        <a:pt x="860" y="0"/>
                      </a:lnTo>
                      <a:lnTo>
                        <a:pt x="850" y="16"/>
                      </a:lnTo>
                      <a:lnTo>
                        <a:pt x="838" y="28"/>
                      </a:lnTo>
                      <a:lnTo>
                        <a:pt x="820" y="40"/>
                      </a:lnTo>
                      <a:lnTo>
                        <a:pt x="800" y="52"/>
                      </a:lnTo>
                      <a:lnTo>
                        <a:pt x="776" y="62"/>
                      </a:lnTo>
                      <a:lnTo>
                        <a:pt x="752" y="70"/>
                      </a:lnTo>
                      <a:lnTo>
                        <a:pt x="728" y="78"/>
                      </a:lnTo>
                      <a:lnTo>
                        <a:pt x="690" y="88"/>
                      </a:lnTo>
                      <a:lnTo>
                        <a:pt x="664" y="92"/>
                      </a:lnTo>
                      <a:lnTo>
                        <a:pt x="640" y="92"/>
                      </a:lnTo>
                      <a:lnTo>
                        <a:pt x="588" y="96"/>
                      </a:lnTo>
                      <a:lnTo>
                        <a:pt x="596" y="114"/>
                      </a:lnTo>
                      <a:lnTo>
                        <a:pt x="608" y="130"/>
                      </a:lnTo>
                      <a:lnTo>
                        <a:pt x="634" y="164"/>
                      </a:lnTo>
                      <a:lnTo>
                        <a:pt x="608" y="172"/>
                      </a:lnTo>
                      <a:lnTo>
                        <a:pt x="582" y="178"/>
                      </a:lnTo>
                      <a:lnTo>
                        <a:pt x="556" y="180"/>
                      </a:lnTo>
                      <a:lnTo>
                        <a:pt x="532" y="180"/>
                      </a:lnTo>
                      <a:lnTo>
                        <a:pt x="506" y="182"/>
                      </a:lnTo>
                      <a:lnTo>
                        <a:pt x="480" y="184"/>
                      </a:lnTo>
                      <a:lnTo>
                        <a:pt x="454" y="190"/>
                      </a:lnTo>
                      <a:lnTo>
                        <a:pt x="440" y="194"/>
                      </a:lnTo>
                      <a:lnTo>
                        <a:pt x="428" y="200"/>
                      </a:lnTo>
                      <a:lnTo>
                        <a:pt x="406" y="212"/>
                      </a:lnTo>
                      <a:lnTo>
                        <a:pt x="384" y="226"/>
                      </a:lnTo>
                      <a:lnTo>
                        <a:pt x="364" y="242"/>
                      </a:lnTo>
                      <a:lnTo>
                        <a:pt x="346" y="258"/>
                      </a:lnTo>
                      <a:lnTo>
                        <a:pt x="312" y="296"/>
                      </a:lnTo>
                      <a:lnTo>
                        <a:pt x="280" y="334"/>
                      </a:lnTo>
                      <a:lnTo>
                        <a:pt x="264" y="352"/>
                      </a:lnTo>
                      <a:lnTo>
                        <a:pt x="252" y="372"/>
                      </a:lnTo>
                      <a:lnTo>
                        <a:pt x="230" y="410"/>
                      </a:lnTo>
                      <a:lnTo>
                        <a:pt x="210" y="450"/>
                      </a:lnTo>
                      <a:lnTo>
                        <a:pt x="194" y="490"/>
                      </a:lnTo>
                      <a:lnTo>
                        <a:pt x="176" y="528"/>
                      </a:lnTo>
                      <a:lnTo>
                        <a:pt x="158" y="564"/>
                      </a:lnTo>
                      <a:lnTo>
                        <a:pt x="146" y="584"/>
                      </a:lnTo>
                      <a:lnTo>
                        <a:pt x="134" y="602"/>
                      </a:lnTo>
                      <a:lnTo>
                        <a:pt x="120" y="618"/>
                      </a:lnTo>
                      <a:lnTo>
                        <a:pt x="104" y="636"/>
                      </a:lnTo>
                      <a:lnTo>
                        <a:pt x="78" y="660"/>
                      </a:lnTo>
                      <a:lnTo>
                        <a:pt x="52" y="676"/>
                      </a:lnTo>
                      <a:lnTo>
                        <a:pt x="26" y="688"/>
                      </a:lnTo>
                      <a:lnTo>
                        <a:pt x="0" y="694"/>
                      </a:lnTo>
                      <a:lnTo>
                        <a:pt x="46" y="746"/>
                      </a:lnTo>
                      <a:lnTo>
                        <a:pt x="68" y="772"/>
                      </a:lnTo>
                      <a:lnTo>
                        <a:pt x="88" y="798"/>
                      </a:lnTo>
                      <a:lnTo>
                        <a:pt x="108" y="822"/>
                      </a:lnTo>
                      <a:lnTo>
                        <a:pt x="126" y="842"/>
                      </a:lnTo>
                      <a:lnTo>
                        <a:pt x="142" y="860"/>
                      </a:lnTo>
                      <a:lnTo>
                        <a:pt x="156" y="872"/>
                      </a:lnTo>
                      <a:lnTo>
                        <a:pt x="174" y="884"/>
                      </a:lnTo>
                      <a:lnTo>
                        <a:pt x="192" y="896"/>
                      </a:lnTo>
                      <a:lnTo>
                        <a:pt x="240" y="926"/>
                      </a:lnTo>
                      <a:lnTo>
                        <a:pt x="258" y="936"/>
                      </a:lnTo>
                      <a:lnTo>
                        <a:pt x="274" y="948"/>
                      </a:lnTo>
                      <a:lnTo>
                        <a:pt x="304" y="976"/>
                      </a:lnTo>
                      <a:lnTo>
                        <a:pt x="332" y="1006"/>
                      </a:lnTo>
                      <a:lnTo>
                        <a:pt x="358" y="1038"/>
                      </a:lnTo>
                      <a:lnTo>
                        <a:pt x="384" y="1074"/>
                      </a:lnTo>
                      <a:lnTo>
                        <a:pt x="408" y="1110"/>
                      </a:lnTo>
                      <a:lnTo>
                        <a:pt x="458" y="1182"/>
                      </a:lnTo>
                      <a:lnTo>
                        <a:pt x="482" y="1218"/>
                      </a:lnTo>
                      <a:lnTo>
                        <a:pt x="508" y="1250"/>
                      </a:lnTo>
                      <a:lnTo>
                        <a:pt x="536" y="1282"/>
                      </a:lnTo>
                      <a:lnTo>
                        <a:pt x="564" y="1310"/>
                      </a:lnTo>
                      <a:lnTo>
                        <a:pt x="580" y="1322"/>
                      </a:lnTo>
                      <a:lnTo>
                        <a:pt x="596" y="1334"/>
                      </a:lnTo>
                      <a:lnTo>
                        <a:pt x="612" y="1344"/>
                      </a:lnTo>
                      <a:lnTo>
                        <a:pt x="628" y="1352"/>
                      </a:lnTo>
                      <a:lnTo>
                        <a:pt x="646" y="1360"/>
                      </a:lnTo>
                      <a:lnTo>
                        <a:pt x="666" y="1366"/>
                      </a:lnTo>
                      <a:lnTo>
                        <a:pt x="686" y="1372"/>
                      </a:lnTo>
                      <a:lnTo>
                        <a:pt x="706" y="1374"/>
                      </a:lnTo>
                      <a:lnTo>
                        <a:pt x="732" y="1376"/>
                      </a:lnTo>
                      <a:lnTo>
                        <a:pt x="738" y="1358"/>
                      </a:lnTo>
                      <a:lnTo>
                        <a:pt x="740" y="1334"/>
                      </a:lnTo>
                      <a:lnTo>
                        <a:pt x="740" y="1310"/>
                      </a:lnTo>
                      <a:lnTo>
                        <a:pt x="736" y="1286"/>
                      </a:lnTo>
                      <a:lnTo>
                        <a:pt x="732" y="1262"/>
                      </a:lnTo>
                      <a:lnTo>
                        <a:pt x="728" y="1238"/>
                      </a:lnTo>
                      <a:lnTo>
                        <a:pt x="726" y="1214"/>
                      </a:lnTo>
                      <a:lnTo>
                        <a:pt x="726" y="1190"/>
                      </a:lnTo>
                      <a:lnTo>
                        <a:pt x="730" y="1166"/>
                      </a:lnTo>
                      <a:lnTo>
                        <a:pt x="736" y="1146"/>
                      </a:lnTo>
                      <a:lnTo>
                        <a:pt x="746" y="1124"/>
                      </a:lnTo>
                      <a:lnTo>
                        <a:pt x="758" y="1106"/>
                      </a:lnTo>
                      <a:lnTo>
                        <a:pt x="772" y="1086"/>
                      </a:lnTo>
                      <a:lnTo>
                        <a:pt x="788" y="1068"/>
                      </a:lnTo>
                      <a:lnTo>
                        <a:pt x="804" y="1050"/>
                      </a:lnTo>
                      <a:lnTo>
                        <a:pt x="824" y="1034"/>
                      </a:lnTo>
                      <a:lnTo>
                        <a:pt x="844" y="1020"/>
                      </a:lnTo>
                      <a:lnTo>
                        <a:pt x="866" y="1004"/>
                      </a:lnTo>
                      <a:lnTo>
                        <a:pt x="888" y="992"/>
                      </a:lnTo>
                      <a:lnTo>
                        <a:pt x="910" y="980"/>
                      </a:lnTo>
                      <a:lnTo>
                        <a:pt x="932" y="968"/>
                      </a:lnTo>
                      <a:lnTo>
                        <a:pt x="976" y="952"/>
                      </a:lnTo>
                      <a:lnTo>
                        <a:pt x="998" y="946"/>
                      </a:lnTo>
                      <a:lnTo>
                        <a:pt x="1018" y="940"/>
                      </a:lnTo>
                      <a:lnTo>
                        <a:pt x="1056" y="934"/>
                      </a:lnTo>
                      <a:lnTo>
                        <a:pt x="1096" y="930"/>
                      </a:lnTo>
                      <a:lnTo>
                        <a:pt x="1136" y="930"/>
                      </a:lnTo>
                      <a:lnTo>
                        <a:pt x="1174" y="932"/>
                      </a:lnTo>
                      <a:lnTo>
                        <a:pt x="1214" y="938"/>
                      </a:lnTo>
                      <a:lnTo>
                        <a:pt x="1252" y="948"/>
                      </a:lnTo>
                      <a:lnTo>
                        <a:pt x="1288" y="960"/>
                      </a:lnTo>
                      <a:lnTo>
                        <a:pt x="1324" y="974"/>
                      </a:lnTo>
                      <a:lnTo>
                        <a:pt x="1370" y="994"/>
                      </a:lnTo>
                      <a:lnTo>
                        <a:pt x="1418" y="1010"/>
                      </a:lnTo>
                      <a:lnTo>
                        <a:pt x="1434" y="998"/>
                      </a:lnTo>
                      <a:lnTo>
                        <a:pt x="1448" y="986"/>
                      </a:lnTo>
                      <a:lnTo>
                        <a:pt x="1462" y="972"/>
                      </a:lnTo>
                      <a:lnTo>
                        <a:pt x="1472" y="956"/>
                      </a:lnTo>
                      <a:close/>
                    </a:path>
                  </a:pathLst>
                </a:custGeom>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1781" name="Rectangle 11"/>
                <p:cNvSpPr>
                  <a:spLocks noChangeArrowheads="1"/>
                </p:cNvSpPr>
                <p:nvPr/>
              </p:nvSpPr>
              <p:spPr bwMode="auto">
                <a:xfrm>
                  <a:off x="1754" y="2592"/>
                  <a:ext cx="34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400" b="1" dirty="0">
                      <a:solidFill>
                        <a:srgbClr val="000000"/>
                      </a:solidFill>
                      <a:latin typeface="+mn-lt"/>
                    </a:rPr>
                    <a:t>ISPs</a:t>
                  </a:r>
                  <a:endParaRPr lang="en-US" sz="2800" b="1" dirty="0">
                    <a:latin typeface="+mn-lt"/>
                  </a:endParaRPr>
                </a:p>
              </p:txBody>
            </p:sp>
          </p:grpSp>
          <p:grpSp>
            <p:nvGrpSpPr>
              <p:cNvPr id="31769" name="Group 12"/>
              <p:cNvGrpSpPr>
                <a:grpSpLocks/>
              </p:cNvGrpSpPr>
              <p:nvPr/>
            </p:nvGrpSpPr>
            <p:grpSpPr bwMode="auto">
              <a:xfrm>
                <a:off x="156" y="2516"/>
                <a:ext cx="1754" cy="1624"/>
                <a:chOff x="156" y="2516"/>
                <a:chExt cx="1754" cy="1624"/>
              </a:xfrm>
            </p:grpSpPr>
            <p:sp>
              <p:nvSpPr>
                <p:cNvPr id="31776" name="Freeform 13"/>
                <p:cNvSpPr>
                  <a:spLocks/>
                </p:cNvSpPr>
                <p:nvPr/>
              </p:nvSpPr>
              <p:spPr bwMode="auto">
                <a:xfrm>
                  <a:off x="156" y="2516"/>
                  <a:ext cx="1754" cy="1624"/>
                </a:xfrm>
                <a:custGeom>
                  <a:avLst/>
                  <a:gdLst>
                    <a:gd name="T0" fmla="*/ 1214 w 1754"/>
                    <a:gd name="T1" fmla="*/ 434 h 1624"/>
                    <a:gd name="T2" fmla="*/ 1164 w 1754"/>
                    <a:gd name="T3" fmla="*/ 398 h 1624"/>
                    <a:gd name="T4" fmla="*/ 1110 w 1754"/>
                    <a:gd name="T5" fmla="*/ 336 h 1624"/>
                    <a:gd name="T6" fmla="*/ 1068 w 1754"/>
                    <a:gd name="T7" fmla="*/ 284 h 1624"/>
                    <a:gd name="T8" fmla="*/ 1006 w 1754"/>
                    <a:gd name="T9" fmla="*/ 234 h 1624"/>
                    <a:gd name="T10" fmla="*/ 954 w 1754"/>
                    <a:gd name="T11" fmla="*/ 230 h 1624"/>
                    <a:gd name="T12" fmla="*/ 844 w 1754"/>
                    <a:gd name="T13" fmla="*/ 194 h 1624"/>
                    <a:gd name="T14" fmla="*/ 742 w 1754"/>
                    <a:gd name="T15" fmla="*/ 164 h 1624"/>
                    <a:gd name="T16" fmla="*/ 686 w 1754"/>
                    <a:gd name="T17" fmla="*/ 156 h 1624"/>
                    <a:gd name="T18" fmla="*/ 590 w 1754"/>
                    <a:gd name="T19" fmla="*/ 156 h 1624"/>
                    <a:gd name="T20" fmla="*/ 560 w 1754"/>
                    <a:gd name="T21" fmla="*/ 166 h 1624"/>
                    <a:gd name="T22" fmla="*/ 532 w 1754"/>
                    <a:gd name="T23" fmla="*/ 194 h 1624"/>
                    <a:gd name="T24" fmla="*/ 502 w 1754"/>
                    <a:gd name="T25" fmla="*/ 238 h 1624"/>
                    <a:gd name="T26" fmla="*/ 448 w 1754"/>
                    <a:gd name="T27" fmla="*/ 284 h 1624"/>
                    <a:gd name="T28" fmla="*/ 404 w 1754"/>
                    <a:gd name="T29" fmla="*/ 304 h 1624"/>
                    <a:gd name="T30" fmla="*/ 358 w 1754"/>
                    <a:gd name="T31" fmla="*/ 312 h 1624"/>
                    <a:gd name="T32" fmla="*/ 312 w 1754"/>
                    <a:gd name="T33" fmla="*/ 308 h 1624"/>
                    <a:gd name="T34" fmla="*/ 264 w 1754"/>
                    <a:gd name="T35" fmla="*/ 290 h 1624"/>
                    <a:gd name="T36" fmla="*/ 218 w 1754"/>
                    <a:gd name="T37" fmla="*/ 260 h 1624"/>
                    <a:gd name="T38" fmla="*/ 176 w 1754"/>
                    <a:gd name="T39" fmla="*/ 208 h 1624"/>
                    <a:gd name="T40" fmla="*/ 152 w 1754"/>
                    <a:gd name="T41" fmla="*/ 136 h 1624"/>
                    <a:gd name="T42" fmla="*/ 136 w 1754"/>
                    <a:gd name="T43" fmla="*/ 68 h 1624"/>
                    <a:gd name="T44" fmla="*/ 114 w 1754"/>
                    <a:gd name="T45" fmla="*/ 22 h 1624"/>
                    <a:gd name="T46" fmla="*/ 90 w 1754"/>
                    <a:gd name="T47" fmla="*/ 2 h 1624"/>
                    <a:gd name="T48" fmla="*/ 54 w 1754"/>
                    <a:gd name="T49" fmla="*/ 6 h 1624"/>
                    <a:gd name="T50" fmla="*/ 38 w 1754"/>
                    <a:gd name="T51" fmla="*/ 18 h 1624"/>
                    <a:gd name="T52" fmla="*/ 24 w 1754"/>
                    <a:gd name="T53" fmla="*/ 54 h 1624"/>
                    <a:gd name="T54" fmla="*/ 16 w 1754"/>
                    <a:gd name="T55" fmla="*/ 120 h 1624"/>
                    <a:gd name="T56" fmla="*/ 0 w 1754"/>
                    <a:gd name="T57" fmla="*/ 154 h 1624"/>
                    <a:gd name="T58" fmla="*/ 0 w 1754"/>
                    <a:gd name="T59" fmla="*/ 1624 h 1624"/>
                    <a:gd name="T60" fmla="*/ 1560 w 1754"/>
                    <a:gd name="T61" fmla="*/ 1578 h 1624"/>
                    <a:gd name="T62" fmla="*/ 1580 w 1754"/>
                    <a:gd name="T63" fmla="*/ 1514 h 1624"/>
                    <a:gd name="T64" fmla="*/ 1578 w 1754"/>
                    <a:gd name="T65" fmla="*/ 1440 h 1624"/>
                    <a:gd name="T66" fmla="*/ 1556 w 1754"/>
                    <a:gd name="T67" fmla="*/ 1378 h 1624"/>
                    <a:gd name="T68" fmla="*/ 1512 w 1754"/>
                    <a:gd name="T69" fmla="*/ 1274 h 1624"/>
                    <a:gd name="T70" fmla="*/ 1506 w 1754"/>
                    <a:gd name="T71" fmla="*/ 1226 h 1624"/>
                    <a:gd name="T72" fmla="*/ 1510 w 1754"/>
                    <a:gd name="T73" fmla="*/ 1192 h 1624"/>
                    <a:gd name="T74" fmla="*/ 1550 w 1754"/>
                    <a:gd name="T75" fmla="*/ 1110 h 1624"/>
                    <a:gd name="T76" fmla="*/ 1584 w 1754"/>
                    <a:gd name="T77" fmla="*/ 1070 h 1624"/>
                    <a:gd name="T78" fmla="*/ 1630 w 1754"/>
                    <a:gd name="T79" fmla="*/ 1030 h 1624"/>
                    <a:gd name="T80" fmla="*/ 1650 w 1754"/>
                    <a:gd name="T81" fmla="*/ 1018 h 1624"/>
                    <a:gd name="T82" fmla="*/ 1714 w 1754"/>
                    <a:gd name="T83" fmla="*/ 978 h 1624"/>
                    <a:gd name="T84" fmla="*/ 1746 w 1754"/>
                    <a:gd name="T85" fmla="*/ 936 h 1624"/>
                    <a:gd name="T86" fmla="*/ 1728 w 1754"/>
                    <a:gd name="T87" fmla="*/ 912 h 1624"/>
                    <a:gd name="T88" fmla="*/ 1688 w 1754"/>
                    <a:gd name="T89" fmla="*/ 904 h 1624"/>
                    <a:gd name="T90" fmla="*/ 1634 w 1754"/>
                    <a:gd name="T91" fmla="*/ 882 h 1624"/>
                    <a:gd name="T92" fmla="*/ 1586 w 1754"/>
                    <a:gd name="T93" fmla="*/ 848 h 1624"/>
                    <a:gd name="T94" fmla="*/ 1504 w 1754"/>
                    <a:gd name="T95" fmla="*/ 756 h 1624"/>
                    <a:gd name="T96" fmla="*/ 1406 w 1754"/>
                    <a:gd name="T97" fmla="*/ 612 h 1624"/>
                    <a:gd name="T98" fmla="*/ 1326 w 1754"/>
                    <a:gd name="T99" fmla="*/ 514 h 1624"/>
                    <a:gd name="T100" fmla="*/ 1262 w 1754"/>
                    <a:gd name="T101" fmla="*/ 464 h 162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54"/>
                    <a:gd name="T154" fmla="*/ 0 h 1624"/>
                    <a:gd name="T155" fmla="*/ 1754 w 1754"/>
                    <a:gd name="T156" fmla="*/ 1624 h 162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54" h="1624">
                      <a:moveTo>
                        <a:pt x="1262" y="464"/>
                      </a:moveTo>
                      <a:lnTo>
                        <a:pt x="1262" y="464"/>
                      </a:lnTo>
                      <a:lnTo>
                        <a:pt x="1214" y="434"/>
                      </a:lnTo>
                      <a:lnTo>
                        <a:pt x="1196" y="422"/>
                      </a:lnTo>
                      <a:lnTo>
                        <a:pt x="1178" y="410"/>
                      </a:lnTo>
                      <a:lnTo>
                        <a:pt x="1164" y="398"/>
                      </a:lnTo>
                      <a:lnTo>
                        <a:pt x="1148" y="380"/>
                      </a:lnTo>
                      <a:lnTo>
                        <a:pt x="1130" y="360"/>
                      </a:lnTo>
                      <a:lnTo>
                        <a:pt x="1110" y="336"/>
                      </a:lnTo>
                      <a:lnTo>
                        <a:pt x="1090" y="310"/>
                      </a:lnTo>
                      <a:lnTo>
                        <a:pt x="1068" y="284"/>
                      </a:lnTo>
                      <a:lnTo>
                        <a:pt x="1022" y="232"/>
                      </a:lnTo>
                      <a:lnTo>
                        <a:pt x="1006" y="234"/>
                      </a:lnTo>
                      <a:lnTo>
                        <a:pt x="988" y="234"/>
                      </a:lnTo>
                      <a:lnTo>
                        <a:pt x="970" y="234"/>
                      </a:lnTo>
                      <a:lnTo>
                        <a:pt x="954" y="230"/>
                      </a:lnTo>
                      <a:lnTo>
                        <a:pt x="918" y="222"/>
                      </a:lnTo>
                      <a:lnTo>
                        <a:pt x="882" y="208"/>
                      </a:lnTo>
                      <a:lnTo>
                        <a:pt x="844" y="194"/>
                      </a:lnTo>
                      <a:lnTo>
                        <a:pt x="806" y="180"/>
                      </a:lnTo>
                      <a:lnTo>
                        <a:pt x="764" y="168"/>
                      </a:lnTo>
                      <a:lnTo>
                        <a:pt x="742" y="164"/>
                      </a:lnTo>
                      <a:lnTo>
                        <a:pt x="720" y="160"/>
                      </a:lnTo>
                      <a:lnTo>
                        <a:pt x="686" y="156"/>
                      </a:lnTo>
                      <a:lnTo>
                        <a:pt x="646" y="154"/>
                      </a:lnTo>
                      <a:lnTo>
                        <a:pt x="606" y="154"/>
                      </a:lnTo>
                      <a:lnTo>
                        <a:pt x="590" y="156"/>
                      </a:lnTo>
                      <a:lnTo>
                        <a:pt x="576" y="160"/>
                      </a:lnTo>
                      <a:lnTo>
                        <a:pt x="560" y="166"/>
                      </a:lnTo>
                      <a:lnTo>
                        <a:pt x="548" y="174"/>
                      </a:lnTo>
                      <a:lnTo>
                        <a:pt x="540" y="184"/>
                      </a:lnTo>
                      <a:lnTo>
                        <a:pt x="532" y="194"/>
                      </a:lnTo>
                      <a:lnTo>
                        <a:pt x="520" y="214"/>
                      </a:lnTo>
                      <a:lnTo>
                        <a:pt x="512" y="226"/>
                      </a:lnTo>
                      <a:lnTo>
                        <a:pt x="502" y="238"/>
                      </a:lnTo>
                      <a:lnTo>
                        <a:pt x="476" y="264"/>
                      </a:lnTo>
                      <a:lnTo>
                        <a:pt x="448" y="284"/>
                      </a:lnTo>
                      <a:lnTo>
                        <a:pt x="434" y="292"/>
                      </a:lnTo>
                      <a:lnTo>
                        <a:pt x="418" y="298"/>
                      </a:lnTo>
                      <a:lnTo>
                        <a:pt x="404" y="304"/>
                      </a:lnTo>
                      <a:lnTo>
                        <a:pt x="388" y="308"/>
                      </a:lnTo>
                      <a:lnTo>
                        <a:pt x="374" y="310"/>
                      </a:lnTo>
                      <a:lnTo>
                        <a:pt x="358" y="312"/>
                      </a:lnTo>
                      <a:lnTo>
                        <a:pt x="342" y="312"/>
                      </a:lnTo>
                      <a:lnTo>
                        <a:pt x="326" y="310"/>
                      </a:lnTo>
                      <a:lnTo>
                        <a:pt x="312" y="308"/>
                      </a:lnTo>
                      <a:lnTo>
                        <a:pt x="296" y="304"/>
                      </a:lnTo>
                      <a:lnTo>
                        <a:pt x="280" y="298"/>
                      </a:lnTo>
                      <a:lnTo>
                        <a:pt x="264" y="290"/>
                      </a:lnTo>
                      <a:lnTo>
                        <a:pt x="238" y="274"/>
                      </a:lnTo>
                      <a:lnTo>
                        <a:pt x="218" y="260"/>
                      </a:lnTo>
                      <a:lnTo>
                        <a:pt x="202" y="244"/>
                      </a:lnTo>
                      <a:lnTo>
                        <a:pt x="188" y="226"/>
                      </a:lnTo>
                      <a:lnTo>
                        <a:pt x="176" y="208"/>
                      </a:lnTo>
                      <a:lnTo>
                        <a:pt x="168" y="186"/>
                      </a:lnTo>
                      <a:lnTo>
                        <a:pt x="160" y="162"/>
                      </a:lnTo>
                      <a:lnTo>
                        <a:pt x="152" y="136"/>
                      </a:lnTo>
                      <a:lnTo>
                        <a:pt x="142" y="94"/>
                      </a:lnTo>
                      <a:lnTo>
                        <a:pt x="136" y="68"/>
                      </a:lnTo>
                      <a:lnTo>
                        <a:pt x="126" y="42"/>
                      </a:lnTo>
                      <a:lnTo>
                        <a:pt x="120" y="32"/>
                      </a:lnTo>
                      <a:lnTo>
                        <a:pt x="114" y="22"/>
                      </a:lnTo>
                      <a:lnTo>
                        <a:pt x="108" y="12"/>
                      </a:lnTo>
                      <a:lnTo>
                        <a:pt x="98" y="6"/>
                      </a:lnTo>
                      <a:lnTo>
                        <a:pt x="90" y="2"/>
                      </a:lnTo>
                      <a:lnTo>
                        <a:pt x="78" y="0"/>
                      </a:lnTo>
                      <a:lnTo>
                        <a:pt x="68" y="2"/>
                      </a:lnTo>
                      <a:lnTo>
                        <a:pt x="54" y="6"/>
                      </a:lnTo>
                      <a:lnTo>
                        <a:pt x="46" y="10"/>
                      </a:lnTo>
                      <a:lnTo>
                        <a:pt x="38" y="18"/>
                      </a:lnTo>
                      <a:lnTo>
                        <a:pt x="34" y="24"/>
                      </a:lnTo>
                      <a:lnTo>
                        <a:pt x="28" y="34"/>
                      </a:lnTo>
                      <a:lnTo>
                        <a:pt x="24" y="54"/>
                      </a:lnTo>
                      <a:lnTo>
                        <a:pt x="20" y="76"/>
                      </a:lnTo>
                      <a:lnTo>
                        <a:pt x="18" y="98"/>
                      </a:lnTo>
                      <a:lnTo>
                        <a:pt x="16" y="120"/>
                      </a:lnTo>
                      <a:lnTo>
                        <a:pt x="10" y="138"/>
                      </a:lnTo>
                      <a:lnTo>
                        <a:pt x="6" y="148"/>
                      </a:lnTo>
                      <a:lnTo>
                        <a:pt x="0" y="154"/>
                      </a:lnTo>
                      <a:lnTo>
                        <a:pt x="0" y="1624"/>
                      </a:lnTo>
                      <a:lnTo>
                        <a:pt x="1542" y="1624"/>
                      </a:lnTo>
                      <a:lnTo>
                        <a:pt x="1560" y="1578"/>
                      </a:lnTo>
                      <a:lnTo>
                        <a:pt x="1568" y="1558"/>
                      </a:lnTo>
                      <a:lnTo>
                        <a:pt x="1576" y="1536"/>
                      </a:lnTo>
                      <a:lnTo>
                        <a:pt x="1580" y="1514"/>
                      </a:lnTo>
                      <a:lnTo>
                        <a:pt x="1582" y="1490"/>
                      </a:lnTo>
                      <a:lnTo>
                        <a:pt x="1582" y="1466"/>
                      </a:lnTo>
                      <a:lnTo>
                        <a:pt x="1578" y="1440"/>
                      </a:lnTo>
                      <a:lnTo>
                        <a:pt x="1568" y="1408"/>
                      </a:lnTo>
                      <a:lnTo>
                        <a:pt x="1556" y="1378"/>
                      </a:lnTo>
                      <a:lnTo>
                        <a:pt x="1530" y="1318"/>
                      </a:lnTo>
                      <a:lnTo>
                        <a:pt x="1518" y="1288"/>
                      </a:lnTo>
                      <a:lnTo>
                        <a:pt x="1512" y="1274"/>
                      </a:lnTo>
                      <a:lnTo>
                        <a:pt x="1510" y="1258"/>
                      </a:lnTo>
                      <a:lnTo>
                        <a:pt x="1506" y="1242"/>
                      </a:lnTo>
                      <a:lnTo>
                        <a:pt x="1506" y="1226"/>
                      </a:lnTo>
                      <a:lnTo>
                        <a:pt x="1508" y="1210"/>
                      </a:lnTo>
                      <a:lnTo>
                        <a:pt x="1510" y="1192"/>
                      </a:lnTo>
                      <a:lnTo>
                        <a:pt x="1520" y="1164"/>
                      </a:lnTo>
                      <a:lnTo>
                        <a:pt x="1532" y="1138"/>
                      </a:lnTo>
                      <a:lnTo>
                        <a:pt x="1550" y="1110"/>
                      </a:lnTo>
                      <a:lnTo>
                        <a:pt x="1568" y="1084"/>
                      </a:lnTo>
                      <a:lnTo>
                        <a:pt x="1584" y="1070"/>
                      </a:lnTo>
                      <a:lnTo>
                        <a:pt x="1598" y="1054"/>
                      </a:lnTo>
                      <a:lnTo>
                        <a:pt x="1614" y="1042"/>
                      </a:lnTo>
                      <a:lnTo>
                        <a:pt x="1630" y="1030"/>
                      </a:lnTo>
                      <a:lnTo>
                        <a:pt x="1650" y="1018"/>
                      </a:lnTo>
                      <a:lnTo>
                        <a:pt x="1684" y="998"/>
                      </a:lnTo>
                      <a:lnTo>
                        <a:pt x="1700" y="988"/>
                      </a:lnTo>
                      <a:lnTo>
                        <a:pt x="1714" y="978"/>
                      </a:lnTo>
                      <a:lnTo>
                        <a:pt x="1726" y="966"/>
                      </a:lnTo>
                      <a:lnTo>
                        <a:pt x="1738" y="952"/>
                      </a:lnTo>
                      <a:lnTo>
                        <a:pt x="1746" y="936"/>
                      </a:lnTo>
                      <a:lnTo>
                        <a:pt x="1754" y="914"/>
                      </a:lnTo>
                      <a:lnTo>
                        <a:pt x="1728" y="912"/>
                      </a:lnTo>
                      <a:lnTo>
                        <a:pt x="1708" y="910"/>
                      </a:lnTo>
                      <a:lnTo>
                        <a:pt x="1688" y="904"/>
                      </a:lnTo>
                      <a:lnTo>
                        <a:pt x="1668" y="898"/>
                      </a:lnTo>
                      <a:lnTo>
                        <a:pt x="1650" y="890"/>
                      </a:lnTo>
                      <a:lnTo>
                        <a:pt x="1634" y="882"/>
                      </a:lnTo>
                      <a:lnTo>
                        <a:pt x="1618" y="872"/>
                      </a:lnTo>
                      <a:lnTo>
                        <a:pt x="1602" y="860"/>
                      </a:lnTo>
                      <a:lnTo>
                        <a:pt x="1586" y="848"/>
                      </a:lnTo>
                      <a:lnTo>
                        <a:pt x="1558" y="820"/>
                      </a:lnTo>
                      <a:lnTo>
                        <a:pt x="1530" y="788"/>
                      </a:lnTo>
                      <a:lnTo>
                        <a:pt x="1504" y="756"/>
                      </a:lnTo>
                      <a:lnTo>
                        <a:pt x="1480" y="720"/>
                      </a:lnTo>
                      <a:lnTo>
                        <a:pt x="1430" y="648"/>
                      </a:lnTo>
                      <a:lnTo>
                        <a:pt x="1406" y="612"/>
                      </a:lnTo>
                      <a:lnTo>
                        <a:pt x="1380" y="576"/>
                      </a:lnTo>
                      <a:lnTo>
                        <a:pt x="1354" y="544"/>
                      </a:lnTo>
                      <a:lnTo>
                        <a:pt x="1326" y="514"/>
                      </a:lnTo>
                      <a:lnTo>
                        <a:pt x="1296" y="486"/>
                      </a:lnTo>
                      <a:lnTo>
                        <a:pt x="1280" y="474"/>
                      </a:lnTo>
                      <a:lnTo>
                        <a:pt x="1262" y="464"/>
                      </a:lnTo>
                      <a:close/>
                    </a:path>
                  </a:pathLst>
                </a:custGeom>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1777" name="Rectangle 14"/>
                <p:cNvSpPr>
                  <a:spLocks noChangeArrowheads="1"/>
                </p:cNvSpPr>
                <p:nvPr/>
              </p:nvSpPr>
              <p:spPr bwMode="auto">
                <a:xfrm>
                  <a:off x="528" y="3210"/>
                  <a:ext cx="72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400" b="1">
                      <a:solidFill>
                        <a:srgbClr val="000000"/>
                      </a:solidFill>
                      <a:latin typeface="+mn-lt"/>
                    </a:rPr>
                    <a:t>Product</a:t>
                  </a:r>
                  <a:endParaRPr lang="en-US" sz="2800" b="1">
                    <a:latin typeface="+mn-lt"/>
                  </a:endParaRPr>
                </a:p>
              </p:txBody>
            </p:sp>
            <p:sp>
              <p:nvSpPr>
                <p:cNvPr id="31778" name="Rectangle 15"/>
                <p:cNvSpPr>
                  <a:spLocks noChangeArrowheads="1"/>
                </p:cNvSpPr>
                <p:nvPr/>
              </p:nvSpPr>
              <p:spPr bwMode="auto">
                <a:xfrm>
                  <a:off x="574" y="3442"/>
                  <a:ext cx="64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400" b="1">
                      <a:solidFill>
                        <a:srgbClr val="000000"/>
                      </a:solidFill>
                      <a:latin typeface="+mn-lt"/>
                    </a:rPr>
                    <a:t>Testing</a:t>
                  </a:r>
                  <a:endParaRPr lang="en-US" sz="2800" b="1">
                    <a:latin typeface="+mn-lt"/>
                  </a:endParaRPr>
                </a:p>
              </p:txBody>
            </p:sp>
            <p:sp>
              <p:nvSpPr>
                <p:cNvPr id="31779" name="Rectangle 16"/>
                <p:cNvSpPr>
                  <a:spLocks noChangeArrowheads="1"/>
                </p:cNvSpPr>
                <p:nvPr/>
              </p:nvSpPr>
              <p:spPr bwMode="auto">
                <a:xfrm>
                  <a:off x="655" y="3674"/>
                  <a:ext cx="46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400" b="1">
                      <a:solidFill>
                        <a:srgbClr val="000000"/>
                      </a:solidFill>
                      <a:latin typeface="+mn-lt"/>
                    </a:rPr>
                    <a:t>Firms</a:t>
                  </a:r>
                  <a:endParaRPr lang="en-US" sz="2800" b="1">
                    <a:latin typeface="+mn-lt"/>
                  </a:endParaRPr>
                </a:p>
              </p:txBody>
            </p:sp>
          </p:grpSp>
          <p:grpSp>
            <p:nvGrpSpPr>
              <p:cNvPr id="31770" name="Group 17"/>
              <p:cNvGrpSpPr>
                <a:grpSpLocks/>
              </p:cNvGrpSpPr>
              <p:nvPr/>
            </p:nvGrpSpPr>
            <p:grpSpPr bwMode="auto">
              <a:xfrm>
                <a:off x="3810" y="1462"/>
                <a:ext cx="1818" cy="1954"/>
                <a:chOff x="3810" y="1462"/>
                <a:chExt cx="1818" cy="1954"/>
              </a:xfrm>
            </p:grpSpPr>
            <p:sp>
              <p:nvSpPr>
                <p:cNvPr id="31774" name="Freeform 18"/>
                <p:cNvSpPr>
                  <a:spLocks/>
                </p:cNvSpPr>
                <p:nvPr/>
              </p:nvSpPr>
              <p:spPr bwMode="auto">
                <a:xfrm>
                  <a:off x="3810" y="1462"/>
                  <a:ext cx="1818" cy="1954"/>
                </a:xfrm>
                <a:custGeom>
                  <a:avLst/>
                  <a:gdLst>
                    <a:gd name="T0" fmla="*/ 1542 w 1818"/>
                    <a:gd name="T1" fmla="*/ 92 h 1954"/>
                    <a:gd name="T2" fmla="*/ 1418 w 1818"/>
                    <a:gd name="T3" fmla="*/ 70 h 1954"/>
                    <a:gd name="T4" fmla="*/ 1310 w 1818"/>
                    <a:gd name="T5" fmla="*/ 98 h 1954"/>
                    <a:gd name="T6" fmla="*/ 1276 w 1818"/>
                    <a:gd name="T7" fmla="*/ 134 h 1954"/>
                    <a:gd name="T8" fmla="*/ 1278 w 1818"/>
                    <a:gd name="T9" fmla="*/ 170 h 1954"/>
                    <a:gd name="T10" fmla="*/ 1326 w 1818"/>
                    <a:gd name="T11" fmla="*/ 240 h 1954"/>
                    <a:gd name="T12" fmla="*/ 1330 w 1818"/>
                    <a:gd name="T13" fmla="*/ 286 h 1954"/>
                    <a:gd name="T14" fmla="*/ 1304 w 1818"/>
                    <a:gd name="T15" fmla="*/ 340 h 1954"/>
                    <a:gd name="T16" fmla="*/ 1258 w 1818"/>
                    <a:gd name="T17" fmla="*/ 364 h 1954"/>
                    <a:gd name="T18" fmla="*/ 1172 w 1818"/>
                    <a:gd name="T19" fmla="*/ 350 h 1954"/>
                    <a:gd name="T20" fmla="*/ 1128 w 1818"/>
                    <a:gd name="T21" fmla="*/ 312 h 1954"/>
                    <a:gd name="T22" fmla="*/ 1098 w 1818"/>
                    <a:gd name="T23" fmla="*/ 206 h 1954"/>
                    <a:gd name="T24" fmla="*/ 1060 w 1818"/>
                    <a:gd name="T25" fmla="*/ 148 h 1954"/>
                    <a:gd name="T26" fmla="*/ 998 w 1818"/>
                    <a:gd name="T27" fmla="*/ 116 h 1954"/>
                    <a:gd name="T28" fmla="*/ 866 w 1818"/>
                    <a:gd name="T29" fmla="*/ 126 h 1954"/>
                    <a:gd name="T30" fmla="*/ 688 w 1818"/>
                    <a:gd name="T31" fmla="*/ 178 h 1954"/>
                    <a:gd name="T32" fmla="*/ 536 w 1818"/>
                    <a:gd name="T33" fmla="*/ 180 h 1954"/>
                    <a:gd name="T34" fmla="*/ 410 w 1818"/>
                    <a:gd name="T35" fmla="*/ 148 h 1954"/>
                    <a:gd name="T36" fmla="*/ 304 w 1818"/>
                    <a:gd name="T37" fmla="*/ 78 h 1954"/>
                    <a:gd name="T38" fmla="*/ 226 w 1818"/>
                    <a:gd name="T39" fmla="*/ 74 h 1954"/>
                    <a:gd name="T40" fmla="*/ 154 w 1818"/>
                    <a:gd name="T41" fmla="*/ 154 h 1954"/>
                    <a:gd name="T42" fmla="*/ 146 w 1818"/>
                    <a:gd name="T43" fmla="*/ 226 h 1954"/>
                    <a:gd name="T44" fmla="*/ 180 w 1818"/>
                    <a:gd name="T45" fmla="*/ 436 h 1954"/>
                    <a:gd name="T46" fmla="*/ 230 w 1818"/>
                    <a:gd name="T47" fmla="*/ 532 h 1954"/>
                    <a:gd name="T48" fmla="*/ 276 w 1818"/>
                    <a:gd name="T49" fmla="*/ 630 h 1954"/>
                    <a:gd name="T50" fmla="*/ 316 w 1818"/>
                    <a:gd name="T51" fmla="*/ 820 h 1954"/>
                    <a:gd name="T52" fmla="*/ 302 w 1818"/>
                    <a:gd name="T53" fmla="*/ 896 h 1954"/>
                    <a:gd name="T54" fmla="*/ 248 w 1818"/>
                    <a:gd name="T55" fmla="*/ 956 h 1954"/>
                    <a:gd name="T56" fmla="*/ 124 w 1818"/>
                    <a:gd name="T57" fmla="*/ 1048 h 1954"/>
                    <a:gd name="T58" fmla="*/ 42 w 1818"/>
                    <a:gd name="T59" fmla="*/ 1178 h 1954"/>
                    <a:gd name="T60" fmla="*/ 2 w 1818"/>
                    <a:gd name="T61" fmla="*/ 1308 h 1954"/>
                    <a:gd name="T62" fmla="*/ 24 w 1818"/>
                    <a:gd name="T63" fmla="*/ 1436 h 1954"/>
                    <a:gd name="T64" fmla="*/ 80 w 1818"/>
                    <a:gd name="T65" fmla="*/ 1532 h 1954"/>
                    <a:gd name="T66" fmla="*/ 102 w 1818"/>
                    <a:gd name="T67" fmla="*/ 1620 h 1954"/>
                    <a:gd name="T68" fmla="*/ 142 w 1818"/>
                    <a:gd name="T69" fmla="*/ 1688 h 1954"/>
                    <a:gd name="T70" fmla="*/ 194 w 1818"/>
                    <a:gd name="T71" fmla="*/ 1722 h 1954"/>
                    <a:gd name="T72" fmla="*/ 300 w 1818"/>
                    <a:gd name="T73" fmla="*/ 1752 h 1954"/>
                    <a:gd name="T74" fmla="*/ 360 w 1818"/>
                    <a:gd name="T75" fmla="*/ 1838 h 1954"/>
                    <a:gd name="T76" fmla="*/ 434 w 1818"/>
                    <a:gd name="T77" fmla="*/ 1866 h 1954"/>
                    <a:gd name="T78" fmla="*/ 536 w 1818"/>
                    <a:gd name="T79" fmla="*/ 1866 h 1954"/>
                    <a:gd name="T80" fmla="*/ 722 w 1818"/>
                    <a:gd name="T81" fmla="*/ 1926 h 1954"/>
                    <a:gd name="T82" fmla="*/ 876 w 1818"/>
                    <a:gd name="T83" fmla="*/ 1954 h 1954"/>
                    <a:gd name="T84" fmla="*/ 968 w 1818"/>
                    <a:gd name="T85" fmla="*/ 1936 h 1954"/>
                    <a:gd name="T86" fmla="*/ 1000 w 1818"/>
                    <a:gd name="T87" fmla="*/ 1894 h 1954"/>
                    <a:gd name="T88" fmla="*/ 994 w 1818"/>
                    <a:gd name="T89" fmla="*/ 1844 h 1954"/>
                    <a:gd name="T90" fmla="*/ 932 w 1818"/>
                    <a:gd name="T91" fmla="*/ 1772 h 1954"/>
                    <a:gd name="T92" fmla="*/ 880 w 1818"/>
                    <a:gd name="T93" fmla="*/ 1686 h 1954"/>
                    <a:gd name="T94" fmla="*/ 884 w 1818"/>
                    <a:gd name="T95" fmla="*/ 1634 h 1954"/>
                    <a:gd name="T96" fmla="*/ 926 w 1818"/>
                    <a:gd name="T97" fmla="*/ 1604 h 1954"/>
                    <a:gd name="T98" fmla="*/ 994 w 1818"/>
                    <a:gd name="T99" fmla="*/ 1626 h 1954"/>
                    <a:gd name="T100" fmla="*/ 1088 w 1818"/>
                    <a:gd name="T101" fmla="*/ 1726 h 1954"/>
                    <a:gd name="T102" fmla="*/ 1202 w 1818"/>
                    <a:gd name="T103" fmla="*/ 1832 h 1954"/>
                    <a:gd name="T104" fmla="*/ 1274 w 1818"/>
                    <a:gd name="T105" fmla="*/ 1856 h 1954"/>
                    <a:gd name="T106" fmla="*/ 1362 w 1818"/>
                    <a:gd name="T107" fmla="*/ 1828 h 1954"/>
                    <a:gd name="T108" fmla="*/ 1482 w 1818"/>
                    <a:gd name="T109" fmla="*/ 1768 h 1954"/>
                    <a:gd name="T110" fmla="*/ 1606 w 1818"/>
                    <a:gd name="T111" fmla="*/ 1754 h 1954"/>
                    <a:gd name="T112" fmla="*/ 1706 w 1818"/>
                    <a:gd name="T113" fmla="*/ 1784 h 1954"/>
                    <a:gd name="T114" fmla="*/ 1818 w 1818"/>
                    <a:gd name="T115" fmla="*/ 0 h 1954"/>
                    <a:gd name="T116" fmla="*/ 1698 w 1818"/>
                    <a:gd name="T117" fmla="*/ 80 h 1954"/>
                    <a:gd name="T118" fmla="*/ 1618 w 1818"/>
                    <a:gd name="T119" fmla="*/ 102 h 195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818"/>
                    <a:gd name="T181" fmla="*/ 0 h 1954"/>
                    <a:gd name="T182" fmla="*/ 1818 w 1818"/>
                    <a:gd name="T183" fmla="*/ 1954 h 195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818" h="1954">
                      <a:moveTo>
                        <a:pt x="1618" y="102"/>
                      </a:moveTo>
                      <a:lnTo>
                        <a:pt x="1618" y="102"/>
                      </a:lnTo>
                      <a:lnTo>
                        <a:pt x="1592" y="102"/>
                      </a:lnTo>
                      <a:lnTo>
                        <a:pt x="1568" y="98"/>
                      </a:lnTo>
                      <a:lnTo>
                        <a:pt x="1542" y="92"/>
                      </a:lnTo>
                      <a:lnTo>
                        <a:pt x="1518" y="86"/>
                      </a:lnTo>
                      <a:lnTo>
                        <a:pt x="1494" y="78"/>
                      </a:lnTo>
                      <a:lnTo>
                        <a:pt x="1468" y="74"/>
                      </a:lnTo>
                      <a:lnTo>
                        <a:pt x="1444" y="70"/>
                      </a:lnTo>
                      <a:lnTo>
                        <a:pt x="1418" y="70"/>
                      </a:lnTo>
                      <a:lnTo>
                        <a:pt x="1378" y="76"/>
                      </a:lnTo>
                      <a:lnTo>
                        <a:pt x="1354" y="80"/>
                      </a:lnTo>
                      <a:lnTo>
                        <a:pt x="1332" y="88"/>
                      </a:lnTo>
                      <a:lnTo>
                        <a:pt x="1310" y="98"/>
                      </a:lnTo>
                      <a:lnTo>
                        <a:pt x="1300" y="104"/>
                      </a:lnTo>
                      <a:lnTo>
                        <a:pt x="1292" y="110"/>
                      </a:lnTo>
                      <a:lnTo>
                        <a:pt x="1284" y="116"/>
                      </a:lnTo>
                      <a:lnTo>
                        <a:pt x="1278" y="124"/>
                      </a:lnTo>
                      <a:lnTo>
                        <a:pt x="1276" y="134"/>
                      </a:lnTo>
                      <a:lnTo>
                        <a:pt x="1274" y="142"/>
                      </a:lnTo>
                      <a:lnTo>
                        <a:pt x="1274" y="152"/>
                      </a:lnTo>
                      <a:lnTo>
                        <a:pt x="1276" y="162"/>
                      </a:lnTo>
                      <a:lnTo>
                        <a:pt x="1278" y="170"/>
                      </a:lnTo>
                      <a:lnTo>
                        <a:pt x="1282" y="178"/>
                      </a:lnTo>
                      <a:lnTo>
                        <a:pt x="1294" y="192"/>
                      </a:lnTo>
                      <a:lnTo>
                        <a:pt x="1306" y="206"/>
                      </a:lnTo>
                      <a:lnTo>
                        <a:pt x="1318" y="222"/>
                      </a:lnTo>
                      <a:lnTo>
                        <a:pt x="1326" y="240"/>
                      </a:lnTo>
                      <a:lnTo>
                        <a:pt x="1330" y="250"/>
                      </a:lnTo>
                      <a:lnTo>
                        <a:pt x="1332" y="262"/>
                      </a:lnTo>
                      <a:lnTo>
                        <a:pt x="1332" y="272"/>
                      </a:lnTo>
                      <a:lnTo>
                        <a:pt x="1330" y="286"/>
                      </a:lnTo>
                      <a:lnTo>
                        <a:pt x="1328" y="300"/>
                      </a:lnTo>
                      <a:lnTo>
                        <a:pt x="1322" y="312"/>
                      </a:lnTo>
                      <a:lnTo>
                        <a:pt x="1318" y="322"/>
                      </a:lnTo>
                      <a:lnTo>
                        <a:pt x="1312" y="332"/>
                      </a:lnTo>
                      <a:lnTo>
                        <a:pt x="1304" y="340"/>
                      </a:lnTo>
                      <a:lnTo>
                        <a:pt x="1296" y="348"/>
                      </a:lnTo>
                      <a:lnTo>
                        <a:pt x="1288" y="354"/>
                      </a:lnTo>
                      <a:lnTo>
                        <a:pt x="1278" y="358"/>
                      </a:lnTo>
                      <a:lnTo>
                        <a:pt x="1268" y="362"/>
                      </a:lnTo>
                      <a:lnTo>
                        <a:pt x="1258" y="364"/>
                      </a:lnTo>
                      <a:lnTo>
                        <a:pt x="1234" y="366"/>
                      </a:lnTo>
                      <a:lnTo>
                        <a:pt x="1210" y="364"/>
                      </a:lnTo>
                      <a:lnTo>
                        <a:pt x="1186" y="356"/>
                      </a:lnTo>
                      <a:lnTo>
                        <a:pt x="1172" y="350"/>
                      </a:lnTo>
                      <a:lnTo>
                        <a:pt x="1158" y="344"/>
                      </a:lnTo>
                      <a:lnTo>
                        <a:pt x="1148" y="336"/>
                      </a:lnTo>
                      <a:lnTo>
                        <a:pt x="1140" y="330"/>
                      </a:lnTo>
                      <a:lnTo>
                        <a:pt x="1134" y="322"/>
                      </a:lnTo>
                      <a:lnTo>
                        <a:pt x="1128" y="312"/>
                      </a:lnTo>
                      <a:lnTo>
                        <a:pt x="1120" y="294"/>
                      </a:lnTo>
                      <a:lnTo>
                        <a:pt x="1116" y="274"/>
                      </a:lnTo>
                      <a:lnTo>
                        <a:pt x="1112" y="252"/>
                      </a:lnTo>
                      <a:lnTo>
                        <a:pt x="1106" y="230"/>
                      </a:lnTo>
                      <a:lnTo>
                        <a:pt x="1098" y="206"/>
                      </a:lnTo>
                      <a:lnTo>
                        <a:pt x="1090" y="188"/>
                      </a:lnTo>
                      <a:lnTo>
                        <a:pt x="1080" y="174"/>
                      </a:lnTo>
                      <a:lnTo>
                        <a:pt x="1070" y="160"/>
                      </a:lnTo>
                      <a:lnTo>
                        <a:pt x="1060" y="148"/>
                      </a:lnTo>
                      <a:lnTo>
                        <a:pt x="1048" y="140"/>
                      </a:lnTo>
                      <a:lnTo>
                        <a:pt x="1038" y="132"/>
                      </a:lnTo>
                      <a:lnTo>
                        <a:pt x="1024" y="124"/>
                      </a:lnTo>
                      <a:lnTo>
                        <a:pt x="1012" y="120"/>
                      </a:lnTo>
                      <a:lnTo>
                        <a:pt x="998" y="116"/>
                      </a:lnTo>
                      <a:lnTo>
                        <a:pt x="986" y="114"/>
                      </a:lnTo>
                      <a:lnTo>
                        <a:pt x="956" y="112"/>
                      </a:lnTo>
                      <a:lnTo>
                        <a:pt x="928" y="114"/>
                      </a:lnTo>
                      <a:lnTo>
                        <a:pt x="896" y="118"/>
                      </a:lnTo>
                      <a:lnTo>
                        <a:pt x="866" y="126"/>
                      </a:lnTo>
                      <a:lnTo>
                        <a:pt x="834" y="136"/>
                      </a:lnTo>
                      <a:lnTo>
                        <a:pt x="774" y="156"/>
                      </a:lnTo>
                      <a:lnTo>
                        <a:pt x="744" y="166"/>
                      </a:lnTo>
                      <a:lnTo>
                        <a:pt x="714" y="174"/>
                      </a:lnTo>
                      <a:lnTo>
                        <a:pt x="688" y="178"/>
                      </a:lnTo>
                      <a:lnTo>
                        <a:pt x="662" y="182"/>
                      </a:lnTo>
                      <a:lnTo>
                        <a:pt x="594" y="184"/>
                      </a:lnTo>
                      <a:lnTo>
                        <a:pt x="564" y="182"/>
                      </a:lnTo>
                      <a:lnTo>
                        <a:pt x="536" y="180"/>
                      </a:lnTo>
                      <a:lnTo>
                        <a:pt x="508" y="176"/>
                      </a:lnTo>
                      <a:lnTo>
                        <a:pt x="482" y="172"/>
                      </a:lnTo>
                      <a:lnTo>
                        <a:pt x="456" y="166"/>
                      </a:lnTo>
                      <a:lnTo>
                        <a:pt x="432" y="158"/>
                      </a:lnTo>
                      <a:lnTo>
                        <a:pt x="410" y="148"/>
                      </a:lnTo>
                      <a:lnTo>
                        <a:pt x="388" y="138"/>
                      </a:lnTo>
                      <a:lnTo>
                        <a:pt x="366" y="126"/>
                      </a:lnTo>
                      <a:lnTo>
                        <a:pt x="344" y="112"/>
                      </a:lnTo>
                      <a:lnTo>
                        <a:pt x="324" y="96"/>
                      </a:lnTo>
                      <a:lnTo>
                        <a:pt x="304" y="78"/>
                      </a:lnTo>
                      <a:lnTo>
                        <a:pt x="282" y="58"/>
                      </a:lnTo>
                      <a:lnTo>
                        <a:pt x="262" y="36"/>
                      </a:lnTo>
                      <a:lnTo>
                        <a:pt x="244" y="56"/>
                      </a:lnTo>
                      <a:lnTo>
                        <a:pt x="226" y="74"/>
                      </a:lnTo>
                      <a:lnTo>
                        <a:pt x="188" y="106"/>
                      </a:lnTo>
                      <a:lnTo>
                        <a:pt x="174" y="122"/>
                      </a:lnTo>
                      <a:lnTo>
                        <a:pt x="166" y="132"/>
                      </a:lnTo>
                      <a:lnTo>
                        <a:pt x="160" y="144"/>
                      </a:lnTo>
                      <a:lnTo>
                        <a:pt x="154" y="154"/>
                      </a:lnTo>
                      <a:lnTo>
                        <a:pt x="150" y="168"/>
                      </a:lnTo>
                      <a:lnTo>
                        <a:pt x="148" y="182"/>
                      </a:lnTo>
                      <a:lnTo>
                        <a:pt x="146" y="198"/>
                      </a:lnTo>
                      <a:lnTo>
                        <a:pt x="146" y="226"/>
                      </a:lnTo>
                      <a:lnTo>
                        <a:pt x="146" y="256"/>
                      </a:lnTo>
                      <a:lnTo>
                        <a:pt x="148" y="288"/>
                      </a:lnTo>
                      <a:lnTo>
                        <a:pt x="154" y="318"/>
                      </a:lnTo>
                      <a:lnTo>
                        <a:pt x="164" y="380"/>
                      </a:lnTo>
                      <a:lnTo>
                        <a:pt x="180" y="436"/>
                      </a:lnTo>
                      <a:lnTo>
                        <a:pt x="190" y="464"/>
                      </a:lnTo>
                      <a:lnTo>
                        <a:pt x="202" y="488"/>
                      </a:lnTo>
                      <a:lnTo>
                        <a:pt x="216" y="510"/>
                      </a:lnTo>
                      <a:lnTo>
                        <a:pt x="230" y="532"/>
                      </a:lnTo>
                      <a:lnTo>
                        <a:pt x="244" y="554"/>
                      </a:lnTo>
                      <a:lnTo>
                        <a:pt x="256" y="576"/>
                      </a:lnTo>
                      <a:lnTo>
                        <a:pt x="268" y="602"/>
                      </a:lnTo>
                      <a:lnTo>
                        <a:pt x="276" y="630"/>
                      </a:lnTo>
                      <a:lnTo>
                        <a:pt x="290" y="688"/>
                      </a:lnTo>
                      <a:lnTo>
                        <a:pt x="298" y="720"/>
                      </a:lnTo>
                      <a:lnTo>
                        <a:pt x="306" y="754"/>
                      </a:lnTo>
                      <a:lnTo>
                        <a:pt x="312" y="788"/>
                      </a:lnTo>
                      <a:lnTo>
                        <a:pt x="316" y="820"/>
                      </a:lnTo>
                      <a:lnTo>
                        <a:pt x="314" y="852"/>
                      </a:lnTo>
                      <a:lnTo>
                        <a:pt x="312" y="866"/>
                      </a:lnTo>
                      <a:lnTo>
                        <a:pt x="308" y="880"/>
                      </a:lnTo>
                      <a:lnTo>
                        <a:pt x="302" y="896"/>
                      </a:lnTo>
                      <a:lnTo>
                        <a:pt x="294" y="910"/>
                      </a:lnTo>
                      <a:lnTo>
                        <a:pt x="284" y="922"/>
                      </a:lnTo>
                      <a:lnTo>
                        <a:pt x="274" y="934"/>
                      </a:lnTo>
                      <a:lnTo>
                        <a:pt x="262" y="946"/>
                      </a:lnTo>
                      <a:lnTo>
                        <a:pt x="248" y="956"/>
                      </a:lnTo>
                      <a:lnTo>
                        <a:pt x="220" y="976"/>
                      </a:lnTo>
                      <a:lnTo>
                        <a:pt x="192" y="994"/>
                      </a:lnTo>
                      <a:lnTo>
                        <a:pt x="162" y="1014"/>
                      </a:lnTo>
                      <a:lnTo>
                        <a:pt x="136" y="1036"/>
                      </a:lnTo>
                      <a:lnTo>
                        <a:pt x="124" y="1048"/>
                      </a:lnTo>
                      <a:lnTo>
                        <a:pt x="114" y="1062"/>
                      </a:lnTo>
                      <a:lnTo>
                        <a:pt x="84" y="1106"/>
                      </a:lnTo>
                      <a:lnTo>
                        <a:pt x="56" y="1154"/>
                      </a:lnTo>
                      <a:lnTo>
                        <a:pt x="42" y="1178"/>
                      </a:lnTo>
                      <a:lnTo>
                        <a:pt x="30" y="1204"/>
                      </a:lnTo>
                      <a:lnTo>
                        <a:pt x="20" y="1230"/>
                      </a:lnTo>
                      <a:lnTo>
                        <a:pt x="12" y="1256"/>
                      </a:lnTo>
                      <a:lnTo>
                        <a:pt x="6" y="1282"/>
                      </a:lnTo>
                      <a:lnTo>
                        <a:pt x="2" y="1308"/>
                      </a:lnTo>
                      <a:lnTo>
                        <a:pt x="0" y="1334"/>
                      </a:lnTo>
                      <a:lnTo>
                        <a:pt x="2" y="1360"/>
                      </a:lnTo>
                      <a:lnTo>
                        <a:pt x="6" y="1386"/>
                      </a:lnTo>
                      <a:lnTo>
                        <a:pt x="14" y="1412"/>
                      </a:lnTo>
                      <a:lnTo>
                        <a:pt x="24" y="1436"/>
                      </a:lnTo>
                      <a:lnTo>
                        <a:pt x="40" y="1462"/>
                      </a:lnTo>
                      <a:lnTo>
                        <a:pt x="58" y="1490"/>
                      </a:lnTo>
                      <a:lnTo>
                        <a:pt x="70" y="1512"/>
                      </a:lnTo>
                      <a:lnTo>
                        <a:pt x="80" y="1532"/>
                      </a:lnTo>
                      <a:lnTo>
                        <a:pt x="88" y="1556"/>
                      </a:lnTo>
                      <a:lnTo>
                        <a:pt x="94" y="1582"/>
                      </a:lnTo>
                      <a:lnTo>
                        <a:pt x="98" y="1608"/>
                      </a:lnTo>
                      <a:lnTo>
                        <a:pt x="102" y="1620"/>
                      </a:lnTo>
                      <a:lnTo>
                        <a:pt x="106" y="1632"/>
                      </a:lnTo>
                      <a:lnTo>
                        <a:pt x="112" y="1646"/>
                      </a:lnTo>
                      <a:lnTo>
                        <a:pt x="122" y="1662"/>
                      </a:lnTo>
                      <a:lnTo>
                        <a:pt x="142" y="1688"/>
                      </a:lnTo>
                      <a:lnTo>
                        <a:pt x="152" y="1698"/>
                      </a:lnTo>
                      <a:lnTo>
                        <a:pt x="160" y="1706"/>
                      </a:lnTo>
                      <a:lnTo>
                        <a:pt x="168" y="1712"/>
                      </a:lnTo>
                      <a:lnTo>
                        <a:pt x="178" y="1716"/>
                      </a:lnTo>
                      <a:lnTo>
                        <a:pt x="194" y="1722"/>
                      </a:lnTo>
                      <a:lnTo>
                        <a:pt x="232" y="1728"/>
                      </a:lnTo>
                      <a:lnTo>
                        <a:pt x="256" y="1732"/>
                      </a:lnTo>
                      <a:lnTo>
                        <a:pt x="282" y="1742"/>
                      </a:lnTo>
                      <a:lnTo>
                        <a:pt x="300" y="1752"/>
                      </a:lnTo>
                      <a:lnTo>
                        <a:pt x="318" y="1764"/>
                      </a:lnTo>
                      <a:lnTo>
                        <a:pt x="332" y="1780"/>
                      </a:lnTo>
                      <a:lnTo>
                        <a:pt x="342" y="1798"/>
                      </a:lnTo>
                      <a:lnTo>
                        <a:pt x="352" y="1816"/>
                      </a:lnTo>
                      <a:lnTo>
                        <a:pt x="360" y="1838"/>
                      </a:lnTo>
                      <a:lnTo>
                        <a:pt x="364" y="1860"/>
                      </a:lnTo>
                      <a:lnTo>
                        <a:pt x="366" y="1882"/>
                      </a:lnTo>
                      <a:lnTo>
                        <a:pt x="400" y="1874"/>
                      </a:lnTo>
                      <a:lnTo>
                        <a:pt x="434" y="1866"/>
                      </a:lnTo>
                      <a:lnTo>
                        <a:pt x="470" y="1862"/>
                      </a:lnTo>
                      <a:lnTo>
                        <a:pt x="488" y="1860"/>
                      </a:lnTo>
                      <a:lnTo>
                        <a:pt x="506" y="1862"/>
                      </a:lnTo>
                      <a:lnTo>
                        <a:pt x="536" y="1866"/>
                      </a:lnTo>
                      <a:lnTo>
                        <a:pt x="568" y="1874"/>
                      </a:lnTo>
                      <a:lnTo>
                        <a:pt x="598" y="1882"/>
                      </a:lnTo>
                      <a:lnTo>
                        <a:pt x="630" y="1894"/>
                      </a:lnTo>
                      <a:lnTo>
                        <a:pt x="692" y="1916"/>
                      </a:lnTo>
                      <a:lnTo>
                        <a:pt x="722" y="1926"/>
                      </a:lnTo>
                      <a:lnTo>
                        <a:pt x="754" y="1934"/>
                      </a:lnTo>
                      <a:lnTo>
                        <a:pt x="808" y="1946"/>
                      </a:lnTo>
                      <a:lnTo>
                        <a:pt x="842" y="1950"/>
                      </a:lnTo>
                      <a:lnTo>
                        <a:pt x="876" y="1954"/>
                      </a:lnTo>
                      <a:lnTo>
                        <a:pt x="910" y="1954"/>
                      </a:lnTo>
                      <a:lnTo>
                        <a:pt x="928" y="1952"/>
                      </a:lnTo>
                      <a:lnTo>
                        <a:pt x="942" y="1948"/>
                      </a:lnTo>
                      <a:lnTo>
                        <a:pt x="956" y="1944"/>
                      </a:lnTo>
                      <a:lnTo>
                        <a:pt x="968" y="1936"/>
                      </a:lnTo>
                      <a:lnTo>
                        <a:pt x="980" y="1928"/>
                      </a:lnTo>
                      <a:lnTo>
                        <a:pt x="988" y="1918"/>
                      </a:lnTo>
                      <a:lnTo>
                        <a:pt x="996" y="1906"/>
                      </a:lnTo>
                      <a:lnTo>
                        <a:pt x="1000" y="1894"/>
                      </a:lnTo>
                      <a:lnTo>
                        <a:pt x="1002" y="1884"/>
                      </a:lnTo>
                      <a:lnTo>
                        <a:pt x="1002" y="1874"/>
                      </a:lnTo>
                      <a:lnTo>
                        <a:pt x="1002" y="1862"/>
                      </a:lnTo>
                      <a:lnTo>
                        <a:pt x="998" y="1854"/>
                      </a:lnTo>
                      <a:lnTo>
                        <a:pt x="994" y="1844"/>
                      </a:lnTo>
                      <a:lnTo>
                        <a:pt x="988" y="1834"/>
                      </a:lnTo>
                      <a:lnTo>
                        <a:pt x="976" y="1818"/>
                      </a:lnTo>
                      <a:lnTo>
                        <a:pt x="960" y="1802"/>
                      </a:lnTo>
                      <a:lnTo>
                        <a:pt x="944" y="1786"/>
                      </a:lnTo>
                      <a:lnTo>
                        <a:pt x="932" y="1772"/>
                      </a:lnTo>
                      <a:lnTo>
                        <a:pt x="906" y="1738"/>
                      </a:lnTo>
                      <a:lnTo>
                        <a:pt x="894" y="1718"/>
                      </a:lnTo>
                      <a:lnTo>
                        <a:pt x="884" y="1696"/>
                      </a:lnTo>
                      <a:lnTo>
                        <a:pt x="880" y="1686"/>
                      </a:lnTo>
                      <a:lnTo>
                        <a:pt x="878" y="1676"/>
                      </a:lnTo>
                      <a:lnTo>
                        <a:pt x="876" y="1664"/>
                      </a:lnTo>
                      <a:lnTo>
                        <a:pt x="878" y="1654"/>
                      </a:lnTo>
                      <a:lnTo>
                        <a:pt x="880" y="1644"/>
                      </a:lnTo>
                      <a:lnTo>
                        <a:pt x="884" y="1634"/>
                      </a:lnTo>
                      <a:lnTo>
                        <a:pt x="890" y="1624"/>
                      </a:lnTo>
                      <a:lnTo>
                        <a:pt x="900" y="1616"/>
                      </a:lnTo>
                      <a:lnTo>
                        <a:pt x="912" y="1608"/>
                      </a:lnTo>
                      <a:lnTo>
                        <a:pt x="926" y="1604"/>
                      </a:lnTo>
                      <a:lnTo>
                        <a:pt x="940" y="1604"/>
                      </a:lnTo>
                      <a:lnTo>
                        <a:pt x="954" y="1606"/>
                      </a:lnTo>
                      <a:lnTo>
                        <a:pt x="966" y="1610"/>
                      </a:lnTo>
                      <a:lnTo>
                        <a:pt x="980" y="1616"/>
                      </a:lnTo>
                      <a:lnTo>
                        <a:pt x="994" y="1626"/>
                      </a:lnTo>
                      <a:lnTo>
                        <a:pt x="1006" y="1636"/>
                      </a:lnTo>
                      <a:lnTo>
                        <a:pt x="1032" y="1660"/>
                      </a:lnTo>
                      <a:lnTo>
                        <a:pt x="1054" y="1684"/>
                      </a:lnTo>
                      <a:lnTo>
                        <a:pt x="1088" y="1726"/>
                      </a:lnTo>
                      <a:lnTo>
                        <a:pt x="1106" y="1748"/>
                      </a:lnTo>
                      <a:lnTo>
                        <a:pt x="1128" y="1772"/>
                      </a:lnTo>
                      <a:lnTo>
                        <a:pt x="1150" y="1794"/>
                      </a:lnTo>
                      <a:lnTo>
                        <a:pt x="1176" y="1816"/>
                      </a:lnTo>
                      <a:lnTo>
                        <a:pt x="1202" y="1832"/>
                      </a:lnTo>
                      <a:lnTo>
                        <a:pt x="1216" y="1840"/>
                      </a:lnTo>
                      <a:lnTo>
                        <a:pt x="1230" y="1846"/>
                      </a:lnTo>
                      <a:lnTo>
                        <a:pt x="1246" y="1850"/>
                      </a:lnTo>
                      <a:lnTo>
                        <a:pt x="1260" y="1854"/>
                      </a:lnTo>
                      <a:lnTo>
                        <a:pt x="1274" y="1856"/>
                      </a:lnTo>
                      <a:lnTo>
                        <a:pt x="1290" y="1854"/>
                      </a:lnTo>
                      <a:lnTo>
                        <a:pt x="1314" y="1850"/>
                      </a:lnTo>
                      <a:lnTo>
                        <a:pt x="1338" y="1840"/>
                      </a:lnTo>
                      <a:lnTo>
                        <a:pt x="1362" y="1828"/>
                      </a:lnTo>
                      <a:lnTo>
                        <a:pt x="1386" y="1816"/>
                      </a:lnTo>
                      <a:lnTo>
                        <a:pt x="1434" y="1788"/>
                      </a:lnTo>
                      <a:lnTo>
                        <a:pt x="1458" y="1776"/>
                      </a:lnTo>
                      <a:lnTo>
                        <a:pt x="1482" y="1768"/>
                      </a:lnTo>
                      <a:lnTo>
                        <a:pt x="1510" y="1760"/>
                      </a:lnTo>
                      <a:lnTo>
                        <a:pt x="1536" y="1756"/>
                      </a:lnTo>
                      <a:lnTo>
                        <a:pt x="1560" y="1752"/>
                      </a:lnTo>
                      <a:lnTo>
                        <a:pt x="1584" y="1752"/>
                      </a:lnTo>
                      <a:lnTo>
                        <a:pt x="1606" y="1754"/>
                      </a:lnTo>
                      <a:lnTo>
                        <a:pt x="1628" y="1756"/>
                      </a:lnTo>
                      <a:lnTo>
                        <a:pt x="1648" y="1762"/>
                      </a:lnTo>
                      <a:lnTo>
                        <a:pt x="1668" y="1768"/>
                      </a:lnTo>
                      <a:lnTo>
                        <a:pt x="1688" y="1776"/>
                      </a:lnTo>
                      <a:lnTo>
                        <a:pt x="1706" y="1784"/>
                      </a:lnTo>
                      <a:lnTo>
                        <a:pt x="1744" y="1806"/>
                      </a:lnTo>
                      <a:lnTo>
                        <a:pt x="1780" y="1830"/>
                      </a:lnTo>
                      <a:lnTo>
                        <a:pt x="1818" y="1856"/>
                      </a:lnTo>
                      <a:lnTo>
                        <a:pt x="1818" y="0"/>
                      </a:lnTo>
                      <a:lnTo>
                        <a:pt x="1768" y="36"/>
                      </a:lnTo>
                      <a:lnTo>
                        <a:pt x="1732" y="60"/>
                      </a:lnTo>
                      <a:lnTo>
                        <a:pt x="1716" y="70"/>
                      </a:lnTo>
                      <a:lnTo>
                        <a:pt x="1698" y="80"/>
                      </a:lnTo>
                      <a:lnTo>
                        <a:pt x="1678" y="88"/>
                      </a:lnTo>
                      <a:lnTo>
                        <a:pt x="1660" y="94"/>
                      </a:lnTo>
                      <a:lnTo>
                        <a:pt x="1640" y="100"/>
                      </a:lnTo>
                      <a:lnTo>
                        <a:pt x="1618" y="102"/>
                      </a:lnTo>
                      <a:close/>
                    </a:path>
                  </a:pathLst>
                </a:custGeom>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1775" name="Rectangle 19"/>
                <p:cNvSpPr>
                  <a:spLocks noChangeArrowheads="1"/>
                </p:cNvSpPr>
                <p:nvPr/>
              </p:nvSpPr>
              <p:spPr bwMode="auto">
                <a:xfrm>
                  <a:off x="4288" y="2426"/>
                  <a:ext cx="1217"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400" b="1">
                      <a:solidFill>
                        <a:srgbClr val="000000"/>
                      </a:solidFill>
                      <a:latin typeface="+mn-lt"/>
                    </a:rPr>
                    <a:t>Ad Agencies</a:t>
                  </a:r>
                  <a:endParaRPr lang="en-US" sz="2800" b="1">
                    <a:latin typeface="+mn-lt"/>
                  </a:endParaRPr>
                </a:p>
              </p:txBody>
            </p:sp>
          </p:grpSp>
          <p:grpSp>
            <p:nvGrpSpPr>
              <p:cNvPr id="31771" name="Group 20"/>
              <p:cNvGrpSpPr>
                <a:grpSpLocks/>
              </p:cNvGrpSpPr>
              <p:nvPr/>
            </p:nvGrpSpPr>
            <p:grpSpPr bwMode="auto">
              <a:xfrm>
                <a:off x="1658" y="2984"/>
                <a:ext cx="2516" cy="1156"/>
                <a:chOff x="1658" y="2984"/>
                <a:chExt cx="2516" cy="1156"/>
              </a:xfrm>
            </p:grpSpPr>
            <p:sp>
              <p:nvSpPr>
                <p:cNvPr id="31772" name="Freeform 21"/>
                <p:cNvSpPr>
                  <a:spLocks/>
                </p:cNvSpPr>
                <p:nvPr/>
              </p:nvSpPr>
              <p:spPr bwMode="auto">
                <a:xfrm>
                  <a:off x="1658" y="2984"/>
                  <a:ext cx="2516" cy="1156"/>
                </a:xfrm>
                <a:custGeom>
                  <a:avLst/>
                  <a:gdLst>
                    <a:gd name="T0" fmla="*/ 2404 w 2516"/>
                    <a:gd name="T1" fmla="*/ 828 h 1156"/>
                    <a:gd name="T2" fmla="*/ 2382 w 2516"/>
                    <a:gd name="T3" fmla="*/ 776 h 1156"/>
                    <a:gd name="T4" fmla="*/ 2340 w 2516"/>
                    <a:gd name="T5" fmla="*/ 752 h 1156"/>
                    <a:gd name="T6" fmla="*/ 2202 w 2516"/>
                    <a:gd name="T7" fmla="*/ 758 h 1156"/>
                    <a:gd name="T8" fmla="*/ 2134 w 2516"/>
                    <a:gd name="T9" fmla="*/ 750 h 1156"/>
                    <a:gd name="T10" fmla="*/ 2112 w 2516"/>
                    <a:gd name="T11" fmla="*/ 720 h 1156"/>
                    <a:gd name="T12" fmla="*/ 2112 w 2516"/>
                    <a:gd name="T13" fmla="*/ 680 h 1156"/>
                    <a:gd name="T14" fmla="*/ 2136 w 2516"/>
                    <a:gd name="T15" fmla="*/ 636 h 1156"/>
                    <a:gd name="T16" fmla="*/ 2216 w 2516"/>
                    <a:gd name="T17" fmla="*/ 592 h 1156"/>
                    <a:gd name="T18" fmla="*/ 2386 w 2516"/>
                    <a:gd name="T19" fmla="*/ 558 h 1156"/>
                    <a:gd name="T20" fmla="*/ 2434 w 2516"/>
                    <a:gd name="T21" fmla="*/ 540 h 1156"/>
                    <a:gd name="T22" fmla="*/ 2482 w 2516"/>
                    <a:gd name="T23" fmla="*/ 494 h 1156"/>
                    <a:gd name="T24" fmla="*/ 2516 w 2516"/>
                    <a:gd name="T25" fmla="*/ 388 h 1156"/>
                    <a:gd name="T26" fmla="*/ 2478 w 2516"/>
                    <a:gd name="T27" fmla="*/ 364 h 1156"/>
                    <a:gd name="T28" fmla="*/ 2372 w 2516"/>
                    <a:gd name="T29" fmla="*/ 362 h 1156"/>
                    <a:gd name="T30" fmla="*/ 2246 w 2516"/>
                    <a:gd name="T31" fmla="*/ 334 h 1156"/>
                    <a:gd name="T32" fmla="*/ 2100 w 2516"/>
                    <a:gd name="T33" fmla="*/ 268 h 1156"/>
                    <a:gd name="T34" fmla="*/ 1934 w 2516"/>
                    <a:gd name="T35" fmla="*/ 162 h 1156"/>
                    <a:gd name="T36" fmla="*/ 1726 w 2516"/>
                    <a:gd name="T37" fmla="*/ 74 h 1156"/>
                    <a:gd name="T38" fmla="*/ 1514 w 2516"/>
                    <a:gd name="T39" fmla="*/ 16 h 1156"/>
                    <a:gd name="T40" fmla="*/ 1410 w 2516"/>
                    <a:gd name="T41" fmla="*/ 8 h 1156"/>
                    <a:gd name="T42" fmla="*/ 1352 w 2516"/>
                    <a:gd name="T43" fmla="*/ 24 h 1156"/>
                    <a:gd name="T44" fmla="*/ 1284 w 2516"/>
                    <a:gd name="T45" fmla="*/ 76 h 1156"/>
                    <a:gd name="T46" fmla="*/ 1222 w 2516"/>
                    <a:gd name="T47" fmla="*/ 96 h 1156"/>
                    <a:gd name="T48" fmla="*/ 1116 w 2516"/>
                    <a:gd name="T49" fmla="*/ 108 h 1156"/>
                    <a:gd name="T50" fmla="*/ 936 w 2516"/>
                    <a:gd name="T51" fmla="*/ 82 h 1156"/>
                    <a:gd name="T52" fmla="*/ 806 w 2516"/>
                    <a:gd name="T53" fmla="*/ 30 h 1156"/>
                    <a:gd name="T54" fmla="*/ 652 w 2516"/>
                    <a:gd name="T55" fmla="*/ 0 h 1156"/>
                    <a:gd name="T56" fmla="*/ 534 w 2516"/>
                    <a:gd name="T57" fmla="*/ 10 h 1156"/>
                    <a:gd name="T58" fmla="*/ 426 w 2516"/>
                    <a:gd name="T59" fmla="*/ 50 h 1156"/>
                    <a:gd name="T60" fmla="*/ 340 w 2516"/>
                    <a:gd name="T61" fmla="*/ 104 h 1156"/>
                    <a:gd name="T62" fmla="*/ 274 w 2516"/>
                    <a:gd name="T63" fmla="*/ 176 h 1156"/>
                    <a:gd name="T64" fmla="*/ 246 w 2516"/>
                    <a:gd name="T65" fmla="*/ 236 h 1156"/>
                    <a:gd name="T66" fmla="*/ 250 w 2516"/>
                    <a:gd name="T67" fmla="*/ 332 h 1156"/>
                    <a:gd name="T68" fmla="*/ 254 w 2516"/>
                    <a:gd name="T69" fmla="*/ 428 h 1156"/>
                    <a:gd name="T70" fmla="*/ 226 w 2516"/>
                    <a:gd name="T71" fmla="*/ 492 h 1156"/>
                    <a:gd name="T72" fmla="*/ 144 w 2516"/>
                    <a:gd name="T73" fmla="*/ 550 h 1156"/>
                    <a:gd name="T74" fmla="*/ 64 w 2516"/>
                    <a:gd name="T75" fmla="*/ 616 h 1156"/>
                    <a:gd name="T76" fmla="*/ 6 w 2516"/>
                    <a:gd name="T77" fmla="*/ 724 h 1156"/>
                    <a:gd name="T78" fmla="*/ 2 w 2516"/>
                    <a:gd name="T79" fmla="*/ 774 h 1156"/>
                    <a:gd name="T80" fmla="*/ 24 w 2516"/>
                    <a:gd name="T81" fmla="*/ 850 h 1156"/>
                    <a:gd name="T82" fmla="*/ 72 w 2516"/>
                    <a:gd name="T83" fmla="*/ 972 h 1156"/>
                    <a:gd name="T84" fmla="*/ 70 w 2516"/>
                    <a:gd name="T85" fmla="*/ 1068 h 1156"/>
                    <a:gd name="T86" fmla="*/ 2284 w 2516"/>
                    <a:gd name="T87" fmla="*/ 1156 h 1156"/>
                    <a:gd name="T88" fmla="*/ 2296 w 2516"/>
                    <a:gd name="T89" fmla="*/ 1092 h 1156"/>
                    <a:gd name="T90" fmla="*/ 2314 w 2516"/>
                    <a:gd name="T91" fmla="*/ 1046 h 1156"/>
                    <a:gd name="T92" fmla="*/ 2394 w 2516"/>
                    <a:gd name="T93" fmla="*/ 930 h 1156"/>
                    <a:gd name="T94" fmla="*/ 2406 w 2516"/>
                    <a:gd name="T95" fmla="*/ 868 h 115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516"/>
                    <a:gd name="T145" fmla="*/ 0 h 1156"/>
                    <a:gd name="T146" fmla="*/ 2516 w 2516"/>
                    <a:gd name="T147" fmla="*/ 1156 h 115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516" h="1156">
                      <a:moveTo>
                        <a:pt x="2406" y="868"/>
                      </a:moveTo>
                      <a:lnTo>
                        <a:pt x="2406" y="868"/>
                      </a:lnTo>
                      <a:lnTo>
                        <a:pt x="2406" y="846"/>
                      </a:lnTo>
                      <a:lnTo>
                        <a:pt x="2404" y="828"/>
                      </a:lnTo>
                      <a:lnTo>
                        <a:pt x="2402" y="810"/>
                      </a:lnTo>
                      <a:lnTo>
                        <a:pt x="2396" y="796"/>
                      </a:lnTo>
                      <a:lnTo>
                        <a:pt x="2390" y="786"/>
                      </a:lnTo>
                      <a:lnTo>
                        <a:pt x="2382" y="776"/>
                      </a:lnTo>
                      <a:lnTo>
                        <a:pt x="2372" y="768"/>
                      </a:lnTo>
                      <a:lnTo>
                        <a:pt x="2362" y="760"/>
                      </a:lnTo>
                      <a:lnTo>
                        <a:pt x="2352" y="756"/>
                      </a:lnTo>
                      <a:lnTo>
                        <a:pt x="2340" y="752"/>
                      </a:lnTo>
                      <a:lnTo>
                        <a:pt x="2314" y="750"/>
                      </a:lnTo>
                      <a:lnTo>
                        <a:pt x="2286" y="750"/>
                      </a:lnTo>
                      <a:lnTo>
                        <a:pt x="2258" y="752"/>
                      </a:lnTo>
                      <a:lnTo>
                        <a:pt x="2202" y="758"/>
                      </a:lnTo>
                      <a:lnTo>
                        <a:pt x="2176" y="758"/>
                      </a:lnTo>
                      <a:lnTo>
                        <a:pt x="2154" y="756"/>
                      </a:lnTo>
                      <a:lnTo>
                        <a:pt x="2144" y="754"/>
                      </a:lnTo>
                      <a:lnTo>
                        <a:pt x="2134" y="750"/>
                      </a:lnTo>
                      <a:lnTo>
                        <a:pt x="2126" y="746"/>
                      </a:lnTo>
                      <a:lnTo>
                        <a:pt x="2120" y="738"/>
                      </a:lnTo>
                      <a:lnTo>
                        <a:pt x="2116" y="730"/>
                      </a:lnTo>
                      <a:lnTo>
                        <a:pt x="2112" y="720"/>
                      </a:lnTo>
                      <a:lnTo>
                        <a:pt x="2110" y="706"/>
                      </a:lnTo>
                      <a:lnTo>
                        <a:pt x="2110" y="692"/>
                      </a:lnTo>
                      <a:lnTo>
                        <a:pt x="2112" y="680"/>
                      </a:lnTo>
                      <a:lnTo>
                        <a:pt x="2114" y="670"/>
                      </a:lnTo>
                      <a:lnTo>
                        <a:pt x="2118" y="660"/>
                      </a:lnTo>
                      <a:lnTo>
                        <a:pt x="2124" y="652"/>
                      </a:lnTo>
                      <a:lnTo>
                        <a:pt x="2136" y="636"/>
                      </a:lnTo>
                      <a:lnTo>
                        <a:pt x="2152" y="622"/>
                      </a:lnTo>
                      <a:lnTo>
                        <a:pt x="2172" y="610"/>
                      </a:lnTo>
                      <a:lnTo>
                        <a:pt x="2192" y="600"/>
                      </a:lnTo>
                      <a:lnTo>
                        <a:pt x="2216" y="592"/>
                      </a:lnTo>
                      <a:lnTo>
                        <a:pt x="2240" y="586"/>
                      </a:lnTo>
                      <a:lnTo>
                        <a:pt x="2292" y="576"/>
                      </a:lnTo>
                      <a:lnTo>
                        <a:pt x="2342" y="566"/>
                      </a:lnTo>
                      <a:lnTo>
                        <a:pt x="2386" y="558"/>
                      </a:lnTo>
                      <a:lnTo>
                        <a:pt x="2406" y="552"/>
                      </a:lnTo>
                      <a:lnTo>
                        <a:pt x="2422" y="546"/>
                      </a:lnTo>
                      <a:lnTo>
                        <a:pt x="2434" y="540"/>
                      </a:lnTo>
                      <a:lnTo>
                        <a:pt x="2444" y="532"/>
                      </a:lnTo>
                      <a:lnTo>
                        <a:pt x="2456" y="524"/>
                      </a:lnTo>
                      <a:lnTo>
                        <a:pt x="2464" y="514"/>
                      </a:lnTo>
                      <a:lnTo>
                        <a:pt x="2482" y="494"/>
                      </a:lnTo>
                      <a:lnTo>
                        <a:pt x="2496" y="470"/>
                      </a:lnTo>
                      <a:lnTo>
                        <a:pt x="2506" y="444"/>
                      </a:lnTo>
                      <a:lnTo>
                        <a:pt x="2512" y="416"/>
                      </a:lnTo>
                      <a:lnTo>
                        <a:pt x="2516" y="388"/>
                      </a:lnTo>
                      <a:lnTo>
                        <a:pt x="2516" y="360"/>
                      </a:lnTo>
                      <a:lnTo>
                        <a:pt x="2498" y="362"/>
                      </a:lnTo>
                      <a:lnTo>
                        <a:pt x="2478" y="364"/>
                      </a:lnTo>
                      <a:lnTo>
                        <a:pt x="2442" y="366"/>
                      </a:lnTo>
                      <a:lnTo>
                        <a:pt x="2408" y="364"/>
                      </a:lnTo>
                      <a:lnTo>
                        <a:pt x="2372" y="362"/>
                      </a:lnTo>
                      <a:lnTo>
                        <a:pt x="2340" y="358"/>
                      </a:lnTo>
                      <a:lnTo>
                        <a:pt x="2308" y="352"/>
                      </a:lnTo>
                      <a:lnTo>
                        <a:pt x="2276" y="344"/>
                      </a:lnTo>
                      <a:lnTo>
                        <a:pt x="2246" y="334"/>
                      </a:lnTo>
                      <a:lnTo>
                        <a:pt x="2216" y="324"/>
                      </a:lnTo>
                      <a:lnTo>
                        <a:pt x="2186" y="312"/>
                      </a:lnTo>
                      <a:lnTo>
                        <a:pt x="2158" y="298"/>
                      </a:lnTo>
                      <a:lnTo>
                        <a:pt x="2100" y="268"/>
                      </a:lnTo>
                      <a:lnTo>
                        <a:pt x="2042" y="232"/>
                      </a:lnTo>
                      <a:lnTo>
                        <a:pt x="1982" y="194"/>
                      </a:lnTo>
                      <a:lnTo>
                        <a:pt x="1934" y="162"/>
                      </a:lnTo>
                      <a:lnTo>
                        <a:pt x="1884" y="136"/>
                      </a:lnTo>
                      <a:lnTo>
                        <a:pt x="1832" y="112"/>
                      </a:lnTo>
                      <a:lnTo>
                        <a:pt x="1780" y="92"/>
                      </a:lnTo>
                      <a:lnTo>
                        <a:pt x="1726" y="74"/>
                      </a:lnTo>
                      <a:lnTo>
                        <a:pt x="1672" y="56"/>
                      </a:lnTo>
                      <a:lnTo>
                        <a:pt x="1560" y="26"/>
                      </a:lnTo>
                      <a:lnTo>
                        <a:pt x="1514" y="16"/>
                      </a:lnTo>
                      <a:lnTo>
                        <a:pt x="1488" y="12"/>
                      </a:lnTo>
                      <a:lnTo>
                        <a:pt x="1462" y="8"/>
                      </a:lnTo>
                      <a:lnTo>
                        <a:pt x="1436" y="8"/>
                      </a:lnTo>
                      <a:lnTo>
                        <a:pt x="1410" y="8"/>
                      </a:lnTo>
                      <a:lnTo>
                        <a:pt x="1386" y="12"/>
                      </a:lnTo>
                      <a:lnTo>
                        <a:pt x="1366" y="18"/>
                      </a:lnTo>
                      <a:lnTo>
                        <a:pt x="1352" y="24"/>
                      </a:lnTo>
                      <a:lnTo>
                        <a:pt x="1338" y="34"/>
                      </a:lnTo>
                      <a:lnTo>
                        <a:pt x="1312" y="54"/>
                      </a:lnTo>
                      <a:lnTo>
                        <a:pt x="1298" y="66"/>
                      </a:lnTo>
                      <a:lnTo>
                        <a:pt x="1284" y="76"/>
                      </a:lnTo>
                      <a:lnTo>
                        <a:pt x="1266" y="84"/>
                      </a:lnTo>
                      <a:lnTo>
                        <a:pt x="1248" y="90"/>
                      </a:lnTo>
                      <a:lnTo>
                        <a:pt x="1222" y="96"/>
                      </a:lnTo>
                      <a:lnTo>
                        <a:pt x="1196" y="102"/>
                      </a:lnTo>
                      <a:lnTo>
                        <a:pt x="1170" y="104"/>
                      </a:lnTo>
                      <a:lnTo>
                        <a:pt x="1142" y="106"/>
                      </a:lnTo>
                      <a:lnTo>
                        <a:pt x="1116" y="108"/>
                      </a:lnTo>
                      <a:lnTo>
                        <a:pt x="1090" y="108"/>
                      </a:lnTo>
                      <a:lnTo>
                        <a:pt x="1038" y="102"/>
                      </a:lnTo>
                      <a:lnTo>
                        <a:pt x="986" y="94"/>
                      </a:lnTo>
                      <a:lnTo>
                        <a:pt x="936" y="82"/>
                      </a:lnTo>
                      <a:lnTo>
                        <a:pt x="888" y="64"/>
                      </a:lnTo>
                      <a:lnTo>
                        <a:pt x="840" y="44"/>
                      </a:lnTo>
                      <a:lnTo>
                        <a:pt x="806" y="30"/>
                      </a:lnTo>
                      <a:lnTo>
                        <a:pt x="768" y="18"/>
                      </a:lnTo>
                      <a:lnTo>
                        <a:pt x="730" y="8"/>
                      </a:lnTo>
                      <a:lnTo>
                        <a:pt x="692" y="2"/>
                      </a:lnTo>
                      <a:lnTo>
                        <a:pt x="652" y="0"/>
                      </a:lnTo>
                      <a:lnTo>
                        <a:pt x="612" y="0"/>
                      </a:lnTo>
                      <a:lnTo>
                        <a:pt x="572" y="4"/>
                      </a:lnTo>
                      <a:lnTo>
                        <a:pt x="534" y="10"/>
                      </a:lnTo>
                      <a:lnTo>
                        <a:pt x="514" y="16"/>
                      </a:lnTo>
                      <a:lnTo>
                        <a:pt x="492" y="22"/>
                      </a:lnTo>
                      <a:lnTo>
                        <a:pt x="448" y="38"/>
                      </a:lnTo>
                      <a:lnTo>
                        <a:pt x="426" y="50"/>
                      </a:lnTo>
                      <a:lnTo>
                        <a:pt x="404" y="62"/>
                      </a:lnTo>
                      <a:lnTo>
                        <a:pt x="382" y="74"/>
                      </a:lnTo>
                      <a:lnTo>
                        <a:pt x="362" y="90"/>
                      </a:lnTo>
                      <a:lnTo>
                        <a:pt x="340" y="104"/>
                      </a:lnTo>
                      <a:lnTo>
                        <a:pt x="322" y="120"/>
                      </a:lnTo>
                      <a:lnTo>
                        <a:pt x="304" y="138"/>
                      </a:lnTo>
                      <a:lnTo>
                        <a:pt x="288" y="156"/>
                      </a:lnTo>
                      <a:lnTo>
                        <a:pt x="274" y="176"/>
                      </a:lnTo>
                      <a:lnTo>
                        <a:pt x="262" y="194"/>
                      </a:lnTo>
                      <a:lnTo>
                        <a:pt x="252" y="216"/>
                      </a:lnTo>
                      <a:lnTo>
                        <a:pt x="246" y="236"/>
                      </a:lnTo>
                      <a:lnTo>
                        <a:pt x="242" y="260"/>
                      </a:lnTo>
                      <a:lnTo>
                        <a:pt x="242" y="284"/>
                      </a:lnTo>
                      <a:lnTo>
                        <a:pt x="246" y="308"/>
                      </a:lnTo>
                      <a:lnTo>
                        <a:pt x="250" y="332"/>
                      </a:lnTo>
                      <a:lnTo>
                        <a:pt x="254" y="356"/>
                      </a:lnTo>
                      <a:lnTo>
                        <a:pt x="256" y="380"/>
                      </a:lnTo>
                      <a:lnTo>
                        <a:pt x="258" y="404"/>
                      </a:lnTo>
                      <a:lnTo>
                        <a:pt x="254" y="428"/>
                      </a:lnTo>
                      <a:lnTo>
                        <a:pt x="248" y="454"/>
                      </a:lnTo>
                      <a:lnTo>
                        <a:pt x="238" y="474"/>
                      </a:lnTo>
                      <a:lnTo>
                        <a:pt x="226" y="492"/>
                      </a:lnTo>
                      <a:lnTo>
                        <a:pt x="214" y="506"/>
                      </a:lnTo>
                      <a:lnTo>
                        <a:pt x="198" y="518"/>
                      </a:lnTo>
                      <a:lnTo>
                        <a:pt x="182" y="528"/>
                      </a:lnTo>
                      <a:lnTo>
                        <a:pt x="144" y="550"/>
                      </a:lnTo>
                      <a:lnTo>
                        <a:pt x="100" y="584"/>
                      </a:lnTo>
                      <a:lnTo>
                        <a:pt x="64" y="616"/>
                      </a:lnTo>
                      <a:lnTo>
                        <a:pt x="44" y="642"/>
                      </a:lnTo>
                      <a:lnTo>
                        <a:pt x="28" y="670"/>
                      </a:lnTo>
                      <a:lnTo>
                        <a:pt x="14" y="696"/>
                      </a:lnTo>
                      <a:lnTo>
                        <a:pt x="6" y="724"/>
                      </a:lnTo>
                      <a:lnTo>
                        <a:pt x="2" y="742"/>
                      </a:lnTo>
                      <a:lnTo>
                        <a:pt x="0" y="758"/>
                      </a:lnTo>
                      <a:lnTo>
                        <a:pt x="2" y="774"/>
                      </a:lnTo>
                      <a:lnTo>
                        <a:pt x="4" y="790"/>
                      </a:lnTo>
                      <a:lnTo>
                        <a:pt x="8" y="806"/>
                      </a:lnTo>
                      <a:lnTo>
                        <a:pt x="12" y="820"/>
                      </a:lnTo>
                      <a:lnTo>
                        <a:pt x="24" y="850"/>
                      </a:lnTo>
                      <a:lnTo>
                        <a:pt x="52" y="910"/>
                      </a:lnTo>
                      <a:lnTo>
                        <a:pt x="64" y="940"/>
                      </a:lnTo>
                      <a:lnTo>
                        <a:pt x="72" y="972"/>
                      </a:lnTo>
                      <a:lnTo>
                        <a:pt x="76" y="998"/>
                      </a:lnTo>
                      <a:lnTo>
                        <a:pt x="78" y="1022"/>
                      </a:lnTo>
                      <a:lnTo>
                        <a:pt x="76" y="1046"/>
                      </a:lnTo>
                      <a:lnTo>
                        <a:pt x="70" y="1068"/>
                      </a:lnTo>
                      <a:lnTo>
                        <a:pt x="64" y="1090"/>
                      </a:lnTo>
                      <a:lnTo>
                        <a:pt x="56" y="1110"/>
                      </a:lnTo>
                      <a:lnTo>
                        <a:pt x="36" y="1156"/>
                      </a:lnTo>
                      <a:lnTo>
                        <a:pt x="2284" y="1156"/>
                      </a:lnTo>
                      <a:lnTo>
                        <a:pt x="2286" y="1134"/>
                      </a:lnTo>
                      <a:lnTo>
                        <a:pt x="2290" y="1112"/>
                      </a:lnTo>
                      <a:lnTo>
                        <a:pt x="2296" y="1092"/>
                      </a:lnTo>
                      <a:lnTo>
                        <a:pt x="2300" y="1074"/>
                      </a:lnTo>
                      <a:lnTo>
                        <a:pt x="2308" y="1060"/>
                      </a:lnTo>
                      <a:lnTo>
                        <a:pt x="2314" y="1046"/>
                      </a:lnTo>
                      <a:lnTo>
                        <a:pt x="2330" y="1020"/>
                      </a:lnTo>
                      <a:lnTo>
                        <a:pt x="2364" y="976"/>
                      </a:lnTo>
                      <a:lnTo>
                        <a:pt x="2380" y="954"/>
                      </a:lnTo>
                      <a:lnTo>
                        <a:pt x="2394" y="930"/>
                      </a:lnTo>
                      <a:lnTo>
                        <a:pt x="2398" y="916"/>
                      </a:lnTo>
                      <a:lnTo>
                        <a:pt x="2402" y="902"/>
                      </a:lnTo>
                      <a:lnTo>
                        <a:pt x="2406" y="886"/>
                      </a:lnTo>
                      <a:lnTo>
                        <a:pt x="2406" y="868"/>
                      </a:lnTo>
                      <a:close/>
                    </a:path>
                  </a:pathLst>
                </a:custGeom>
                <a:solidFill>
                  <a:srgbClr val="F0AD00"/>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1773" name="Rectangle 22"/>
                <p:cNvSpPr>
                  <a:spLocks noChangeArrowheads="1"/>
                </p:cNvSpPr>
                <p:nvPr/>
              </p:nvSpPr>
              <p:spPr bwMode="auto">
                <a:xfrm>
                  <a:off x="2441" y="3426"/>
                  <a:ext cx="876" cy="23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400" b="1" dirty="0">
                      <a:solidFill>
                        <a:srgbClr val="000000"/>
                      </a:solidFill>
                      <a:latin typeface="+mn-lt"/>
                    </a:rPr>
                    <a:t>Research</a:t>
                  </a:r>
                  <a:endParaRPr lang="en-US" sz="2800" b="1" dirty="0">
                    <a:latin typeface="+mn-lt"/>
                  </a:endParaRPr>
                </a:p>
              </p:txBody>
            </p:sp>
          </p:grpSp>
        </p:grpSp>
        <p:sp>
          <p:nvSpPr>
            <p:cNvPr id="31766" name="Rectangle 23"/>
            <p:cNvSpPr>
              <a:spLocks noChangeArrowheads="1"/>
            </p:cNvSpPr>
            <p:nvPr/>
          </p:nvSpPr>
          <p:spPr bwMode="auto">
            <a:xfrm>
              <a:off x="2648" y="3658"/>
              <a:ext cx="46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400" b="1">
                  <a:solidFill>
                    <a:srgbClr val="000000"/>
                  </a:solidFill>
                  <a:latin typeface="+mn-lt"/>
                </a:rPr>
                <a:t>Firms</a:t>
              </a:r>
              <a:endParaRPr lang="en-US" sz="2800" b="1">
                <a:latin typeface="+mn-lt"/>
              </a:endParaRPr>
            </a:p>
          </p:txBody>
        </p:sp>
      </p:grpSp>
      <p:grpSp>
        <p:nvGrpSpPr>
          <p:cNvPr id="10" name="Group 30"/>
          <p:cNvGrpSpPr>
            <a:grpSpLocks/>
          </p:cNvGrpSpPr>
          <p:nvPr/>
        </p:nvGrpSpPr>
        <p:grpSpPr bwMode="auto">
          <a:xfrm>
            <a:off x="2955538" y="762000"/>
            <a:ext cx="5924550" cy="4232275"/>
            <a:chOff x="1896" y="684"/>
            <a:chExt cx="3732" cy="2666"/>
          </a:xfrm>
        </p:grpSpPr>
        <p:grpSp>
          <p:nvGrpSpPr>
            <p:cNvPr id="31755" name="Group 31"/>
            <p:cNvGrpSpPr>
              <a:grpSpLocks/>
            </p:cNvGrpSpPr>
            <p:nvPr/>
          </p:nvGrpSpPr>
          <p:grpSpPr bwMode="auto">
            <a:xfrm>
              <a:off x="1896" y="684"/>
              <a:ext cx="2220" cy="918"/>
              <a:chOff x="1896" y="684"/>
              <a:chExt cx="2220" cy="918"/>
            </a:xfrm>
          </p:grpSpPr>
          <p:sp>
            <p:nvSpPr>
              <p:cNvPr id="31763" name="Freeform 32"/>
              <p:cNvSpPr>
                <a:spLocks/>
              </p:cNvSpPr>
              <p:nvPr/>
            </p:nvSpPr>
            <p:spPr bwMode="auto">
              <a:xfrm>
                <a:off x="1896" y="684"/>
                <a:ext cx="2220" cy="918"/>
              </a:xfrm>
              <a:custGeom>
                <a:avLst/>
                <a:gdLst>
                  <a:gd name="T0" fmla="*/ 68 w 2220"/>
                  <a:gd name="T1" fmla="*/ 200 h 918"/>
                  <a:gd name="T2" fmla="*/ 114 w 2220"/>
                  <a:gd name="T3" fmla="*/ 272 h 918"/>
                  <a:gd name="T4" fmla="*/ 140 w 2220"/>
                  <a:gd name="T5" fmla="*/ 352 h 918"/>
                  <a:gd name="T6" fmla="*/ 140 w 2220"/>
                  <a:gd name="T7" fmla="*/ 384 h 918"/>
                  <a:gd name="T8" fmla="*/ 132 w 2220"/>
                  <a:gd name="T9" fmla="*/ 428 h 918"/>
                  <a:gd name="T10" fmla="*/ 114 w 2220"/>
                  <a:gd name="T11" fmla="*/ 456 h 918"/>
                  <a:gd name="T12" fmla="*/ 64 w 2220"/>
                  <a:gd name="T13" fmla="*/ 500 h 918"/>
                  <a:gd name="T14" fmla="*/ 30 w 2220"/>
                  <a:gd name="T15" fmla="*/ 544 h 918"/>
                  <a:gd name="T16" fmla="*/ 10 w 2220"/>
                  <a:gd name="T17" fmla="*/ 600 h 918"/>
                  <a:gd name="T18" fmla="*/ 0 w 2220"/>
                  <a:gd name="T19" fmla="*/ 696 h 918"/>
                  <a:gd name="T20" fmla="*/ 12 w 2220"/>
                  <a:gd name="T21" fmla="*/ 784 h 918"/>
                  <a:gd name="T22" fmla="*/ 36 w 2220"/>
                  <a:gd name="T23" fmla="*/ 854 h 918"/>
                  <a:gd name="T24" fmla="*/ 68 w 2220"/>
                  <a:gd name="T25" fmla="*/ 832 h 918"/>
                  <a:gd name="T26" fmla="*/ 108 w 2220"/>
                  <a:gd name="T27" fmla="*/ 816 h 918"/>
                  <a:gd name="T28" fmla="*/ 200 w 2220"/>
                  <a:gd name="T29" fmla="*/ 798 h 918"/>
                  <a:gd name="T30" fmla="*/ 296 w 2220"/>
                  <a:gd name="T31" fmla="*/ 798 h 918"/>
                  <a:gd name="T32" fmla="*/ 424 w 2220"/>
                  <a:gd name="T33" fmla="*/ 820 h 918"/>
                  <a:gd name="T34" fmla="*/ 606 w 2220"/>
                  <a:gd name="T35" fmla="*/ 870 h 918"/>
                  <a:gd name="T36" fmla="*/ 806 w 2220"/>
                  <a:gd name="T37" fmla="*/ 910 h 918"/>
                  <a:gd name="T38" fmla="*/ 1012 w 2220"/>
                  <a:gd name="T39" fmla="*/ 916 h 918"/>
                  <a:gd name="T40" fmla="*/ 1148 w 2220"/>
                  <a:gd name="T41" fmla="*/ 904 h 918"/>
                  <a:gd name="T42" fmla="*/ 1284 w 2220"/>
                  <a:gd name="T43" fmla="*/ 870 h 918"/>
                  <a:gd name="T44" fmla="*/ 1416 w 2220"/>
                  <a:gd name="T45" fmla="*/ 826 h 918"/>
                  <a:gd name="T46" fmla="*/ 1508 w 2220"/>
                  <a:gd name="T47" fmla="*/ 806 h 918"/>
                  <a:gd name="T48" fmla="*/ 1646 w 2220"/>
                  <a:gd name="T49" fmla="*/ 782 h 918"/>
                  <a:gd name="T50" fmla="*/ 1744 w 2220"/>
                  <a:gd name="T51" fmla="*/ 746 h 918"/>
                  <a:gd name="T52" fmla="*/ 1772 w 2220"/>
                  <a:gd name="T53" fmla="*/ 728 h 918"/>
                  <a:gd name="T54" fmla="*/ 1838 w 2220"/>
                  <a:gd name="T55" fmla="*/ 664 h 918"/>
                  <a:gd name="T56" fmla="*/ 1874 w 2220"/>
                  <a:gd name="T57" fmla="*/ 636 h 918"/>
                  <a:gd name="T58" fmla="*/ 1912 w 2220"/>
                  <a:gd name="T59" fmla="*/ 632 h 918"/>
                  <a:gd name="T60" fmla="*/ 1970 w 2220"/>
                  <a:gd name="T61" fmla="*/ 646 h 918"/>
                  <a:gd name="T62" fmla="*/ 2018 w 2220"/>
                  <a:gd name="T63" fmla="*/ 668 h 918"/>
                  <a:gd name="T64" fmla="*/ 2086 w 2220"/>
                  <a:gd name="T65" fmla="*/ 716 h 918"/>
                  <a:gd name="T66" fmla="*/ 2142 w 2220"/>
                  <a:gd name="T67" fmla="*/ 776 h 918"/>
                  <a:gd name="T68" fmla="*/ 2176 w 2220"/>
                  <a:gd name="T69" fmla="*/ 814 h 918"/>
                  <a:gd name="T70" fmla="*/ 2204 w 2220"/>
                  <a:gd name="T71" fmla="*/ 766 h 918"/>
                  <a:gd name="T72" fmla="*/ 2220 w 2220"/>
                  <a:gd name="T73" fmla="*/ 676 h 918"/>
                  <a:gd name="T74" fmla="*/ 2212 w 2220"/>
                  <a:gd name="T75" fmla="*/ 586 h 918"/>
                  <a:gd name="T76" fmla="*/ 2196 w 2220"/>
                  <a:gd name="T77" fmla="*/ 538 h 918"/>
                  <a:gd name="T78" fmla="*/ 2166 w 2220"/>
                  <a:gd name="T79" fmla="*/ 480 h 918"/>
                  <a:gd name="T80" fmla="*/ 2086 w 2220"/>
                  <a:gd name="T81" fmla="*/ 378 h 918"/>
                  <a:gd name="T82" fmla="*/ 2038 w 2220"/>
                  <a:gd name="T83" fmla="*/ 304 h 918"/>
                  <a:gd name="T84" fmla="*/ 2020 w 2220"/>
                  <a:gd name="T85" fmla="*/ 262 h 918"/>
                  <a:gd name="T86" fmla="*/ 2008 w 2220"/>
                  <a:gd name="T87" fmla="*/ 170 h 918"/>
                  <a:gd name="T88" fmla="*/ 2018 w 2220"/>
                  <a:gd name="T89" fmla="*/ 68 h 918"/>
                  <a:gd name="T90" fmla="*/ 24 w 2220"/>
                  <a:gd name="T91" fmla="*/ 0 h 918"/>
                  <a:gd name="T92" fmla="*/ 26 w 2220"/>
                  <a:gd name="T93" fmla="*/ 70 h 918"/>
                  <a:gd name="T94" fmla="*/ 38 w 2220"/>
                  <a:gd name="T95" fmla="*/ 136 h 918"/>
                  <a:gd name="T96" fmla="*/ 52 w 2220"/>
                  <a:gd name="T97" fmla="*/ 172 h 9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220"/>
                  <a:gd name="T148" fmla="*/ 0 h 918"/>
                  <a:gd name="T149" fmla="*/ 2220 w 2220"/>
                  <a:gd name="T150" fmla="*/ 918 h 91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220" h="918">
                    <a:moveTo>
                      <a:pt x="52" y="172"/>
                    </a:moveTo>
                    <a:lnTo>
                      <a:pt x="52" y="172"/>
                    </a:lnTo>
                    <a:lnTo>
                      <a:pt x="68" y="200"/>
                    </a:lnTo>
                    <a:lnTo>
                      <a:pt x="84" y="224"/>
                    </a:lnTo>
                    <a:lnTo>
                      <a:pt x="100" y="248"/>
                    </a:lnTo>
                    <a:lnTo>
                      <a:pt x="114" y="272"/>
                    </a:lnTo>
                    <a:lnTo>
                      <a:pt x="126" y="296"/>
                    </a:lnTo>
                    <a:lnTo>
                      <a:pt x="134" y="322"/>
                    </a:lnTo>
                    <a:lnTo>
                      <a:pt x="140" y="352"/>
                    </a:lnTo>
                    <a:lnTo>
                      <a:pt x="140" y="368"/>
                    </a:lnTo>
                    <a:lnTo>
                      <a:pt x="140" y="384"/>
                    </a:lnTo>
                    <a:lnTo>
                      <a:pt x="138" y="400"/>
                    </a:lnTo>
                    <a:lnTo>
                      <a:pt x="136" y="416"/>
                    </a:lnTo>
                    <a:lnTo>
                      <a:pt x="132" y="428"/>
                    </a:lnTo>
                    <a:lnTo>
                      <a:pt x="126" y="438"/>
                    </a:lnTo>
                    <a:lnTo>
                      <a:pt x="120" y="448"/>
                    </a:lnTo>
                    <a:lnTo>
                      <a:pt x="114" y="456"/>
                    </a:lnTo>
                    <a:lnTo>
                      <a:pt x="98" y="470"/>
                    </a:lnTo>
                    <a:lnTo>
                      <a:pt x="82" y="484"/>
                    </a:lnTo>
                    <a:lnTo>
                      <a:pt x="64" y="500"/>
                    </a:lnTo>
                    <a:lnTo>
                      <a:pt x="46" y="518"/>
                    </a:lnTo>
                    <a:lnTo>
                      <a:pt x="38" y="530"/>
                    </a:lnTo>
                    <a:lnTo>
                      <a:pt x="30" y="544"/>
                    </a:lnTo>
                    <a:lnTo>
                      <a:pt x="18" y="570"/>
                    </a:lnTo>
                    <a:lnTo>
                      <a:pt x="10" y="600"/>
                    </a:lnTo>
                    <a:lnTo>
                      <a:pt x="4" y="630"/>
                    </a:lnTo>
                    <a:lnTo>
                      <a:pt x="0" y="662"/>
                    </a:lnTo>
                    <a:lnTo>
                      <a:pt x="0" y="696"/>
                    </a:lnTo>
                    <a:lnTo>
                      <a:pt x="2" y="726"/>
                    </a:lnTo>
                    <a:lnTo>
                      <a:pt x="6" y="756"/>
                    </a:lnTo>
                    <a:lnTo>
                      <a:pt x="12" y="784"/>
                    </a:lnTo>
                    <a:lnTo>
                      <a:pt x="24" y="820"/>
                    </a:lnTo>
                    <a:lnTo>
                      <a:pt x="36" y="854"/>
                    </a:lnTo>
                    <a:lnTo>
                      <a:pt x="52" y="844"/>
                    </a:lnTo>
                    <a:lnTo>
                      <a:pt x="68" y="832"/>
                    </a:lnTo>
                    <a:lnTo>
                      <a:pt x="88" y="824"/>
                    </a:lnTo>
                    <a:lnTo>
                      <a:pt x="108" y="816"/>
                    </a:lnTo>
                    <a:lnTo>
                      <a:pt x="138" y="806"/>
                    </a:lnTo>
                    <a:lnTo>
                      <a:pt x="168" y="800"/>
                    </a:lnTo>
                    <a:lnTo>
                      <a:pt x="200" y="798"/>
                    </a:lnTo>
                    <a:lnTo>
                      <a:pt x="232" y="796"/>
                    </a:lnTo>
                    <a:lnTo>
                      <a:pt x="264" y="796"/>
                    </a:lnTo>
                    <a:lnTo>
                      <a:pt x="296" y="798"/>
                    </a:lnTo>
                    <a:lnTo>
                      <a:pt x="328" y="802"/>
                    </a:lnTo>
                    <a:lnTo>
                      <a:pt x="360" y="806"/>
                    </a:lnTo>
                    <a:lnTo>
                      <a:pt x="424" y="820"/>
                    </a:lnTo>
                    <a:lnTo>
                      <a:pt x="488" y="836"/>
                    </a:lnTo>
                    <a:lnTo>
                      <a:pt x="606" y="870"/>
                    </a:lnTo>
                    <a:lnTo>
                      <a:pt x="672" y="886"/>
                    </a:lnTo>
                    <a:lnTo>
                      <a:pt x="738" y="900"/>
                    </a:lnTo>
                    <a:lnTo>
                      <a:pt x="806" y="910"/>
                    </a:lnTo>
                    <a:lnTo>
                      <a:pt x="874" y="916"/>
                    </a:lnTo>
                    <a:lnTo>
                      <a:pt x="942" y="918"/>
                    </a:lnTo>
                    <a:lnTo>
                      <a:pt x="1012" y="916"/>
                    </a:lnTo>
                    <a:lnTo>
                      <a:pt x="1080" y="912"/>
                    </a:lnTo>
                    <a:lnTo>
                      <a:pt x="1148" y="904"/>
                    </a:lnTo>
                    <a:lnTo>
                      <a:pt x="1194" y="896"/>
                    </a:lnTo>
                    <a:lnTo>
                      <a:pt x="1240" y="884"/>
                    </a:lnTo>
                    <a:lnTo>
                      <a:pt x="1284" y="870"/>
                    </a:lnTo>
                    <a:lnTo>
                      <a:pt x="1328" y="854"/>
                    </a:lnTo>
                    <a:lnTo>
                      <a:pt x="1372" y="840"/>
                    </a:lnTo>
                    <a:lnTo>
                      <a:pt x="1416" y="826"/>
                    </a:lnTo>
                    <a:lnTo>
                      <a:pt x="1460" y="814"/>
                    </a:lnTo>
                    <a:lnTo>
                      <a:pt x="1508" y="806"/>
                    </a:lnTo>
                    <a:lnTo>
                      <a:pt x="1574" y="796"/>
                    </a:lnTo>
                    <a:lnTo>
                      <a:pt x="1610" y="790"/>
                    </a:lnTo>
                    <a:lnTo>
                      <a:pt x="1646" y="782"/>
                    </a:lnTo>
                    <a:lnTo>
                      <a:pt x="1682" y="772"/>
                    </a:lnTo>
                    <a:lnTo>
                      <a:pt x="1714" y="760"/>
                    </a:lnTo>
                    <a:lnTo>
                      <a:pt x="1744" y="746"/>
                    </a:lnTo>
                    <a:lnTo>
                      <a:pt x="1758" y="738"/>
                    </a:lnTo>
                    <a:lnTo>
                      <a:pt x="1772" y="728"/>
                    </a:lnTo>
                    <a:lnTo>
                      <a:pt x="1798" y="704"/>
                    </a:lnTo>
                    <a:lnTo>
                      <a:pt x="1820" y="682"/>
                    </a:lnTo>
                    <a:lnTo>
                      <a:pt x="1838" y="664"/>
                    </a:lnTo>
                    <a:lnTo>
                      <a:pt x="1854" y="648"/>
                    </a:lnTo>
                    <a:lnTo>
                      <a:pt x="1864" y="642"/>
                    </a:lnTo>
                    <a:lnTo>
                      <a:pt x="1874" y="636"/>
                    </a:lnTo>
                    <a:lnTo>
                      <a:pt x="1884" y="634"/>
                    </a:lnTo>
                    <a:lnTo>
                      <a:pt x="1898" y="632"/>
                    </a:lnTo>
                    <a:lnTo>
                      <a:pt x="1912" y="632"/>
                    </a:lnTo>
                    <a:lnTo>
                      <a:pt x="1930" y="634"/>
                    </a:lnTo>
                    <a:lnTo>
                      <a:pt x="1948" y="640"/>
                    </a:lnTo>
                    <a:lnTo>
                      <a:pt x="1970" y="646"/>
                    </a:lnTo>
                    <a:lnTo>
                      <a:pt x="1994" y="656"/>
                    </a:lnTo>
                    <a:lnTo>
                      <a:pt x="2018" y="668"/>
                    </a:lnTo>
                    <a:lnTo>
                      <a:pt x="2042" y="682"/>
                    </a:lnTo>
                    <a:lnTo>
                      <a:pt x="2064" y="700"/>
                    </a:lnTo>
                    <a:lnTo>
                      <a:pt x="2086" y="716"/>
                    </a:lnTo>
                    <a:lnTo>
                      <a:pt x="2106" y="736"/>
                    </a:lnTo>
                    <a:lnTo>
                      <a:pt x="2124" y="756"/>
                    </a:lnTo>
                    <a:lnTo>
                      <a:pt x="2142" y="776"/>
                    </a:lnTo>
                    <a:lnTo>
                      <a:pt x="2176" y="814"/>
                    </a:lnTo>
                    <a:lnTo>
                      <a:pt x="2190" y="792"/>
                    </a:lnTo>
                    <a:lnTo>
                      <a:pt x="2204" y="766"/>
                    </a:lnTo>
                    <a:lnTo>
                      <a:pt x="2212" y="736"/>
                    </a:lnTo>
                    <a:lnTo>
                      <a:pt x="2218" y="706"/>
                    </a:lnTo>
                    <a:lnTo>
                      <a:pt x="2220" y="676"/>
                    </a:lnTo>
                    <a:lnTo>
                      <a:pt x="2220" y="646"/>
                    </a:lnTo>
                    <a:lnTo>
                      <a:pt x="2216" y="616"/>
                    </a:lnTo>
                    <a:lnTo>
                      <a:pt x="2212" y="586"/>
                    </a:lnTo>
                    <a:lnTo>
                      <a:pt x="2204" y="558"/>
                    </a:lnTo>
                    <a:lnTo>
                      <a:pt x="2196" y="538"/>
                    </a:lnTo>
                    <a:lnTo>
                      <a:pt x="2188" y="518"/>
                    </a:lnTo>
                    <a:lnTo>
                      <a:pt x="2178" y="498"/>
                    </a:lnTo>
                    <a:lnTo>
                      <a:pt x="2166" y="480"/>
                    </a:lnTo>
                    <a:lnTo>
                      <a:pt x="2142" y="446"/>
                    </a:lnTo>
                    <a:lnTo>
                      <a:pt x="2114" y="412"/>
                    </a:lnTo>
                    <a:lnTo>
                      <a:pt x="2086" y="378"/>
                    </a:lnTo>
                    <a:lnTo>
                      <a:pt x="2060" y="342"/>
                    </a:lnTo>
                    <a:lnTo>
                      <a:pt x="2048" y="324"/>
                    </a:lnTo>
                    <a:lnTo>
                      <a:pt x="2038" y="304"/>
                    </a:lnTo>
                    <a:lnTo>
                      <a:pt x="2028" y="284"/>
                    </a:lnTo>
                    <a:lnTo>
                      <a:pt x="2020" y="262"/>
                    </a:lnTo>
                    <a:lnTo>
                      <a:pt x="2012" y="234"/>
                    </a:lnTo>
                    <a:lnTo>
                      <a:pt x="2008" y="202"/>
                    </a:lnTo>
                    <a:lnTo>
                      <a:pt x="2008" y="170"/>
                    </a:lnTo>
                    <a:lnTo>
                      <a:pt x="2010" y="138"/>
                    </a:lnTo>
                    <a:lnTo>
                      <a:pt x="2012" y="102"/>
                    </a:lnTo>
                    <a:lnTo>
                      <a:pt x="2018" y="68"/>
                    </a:lnTo>
                    <a:lnTo>
                      <a:pt x="2026" y="34"/>
                    </a:lnTo>
                    <a:lnTo>
                      <a:pt x="2034" y="0"/>
                    </a:lnTo>
                    <a:lnTo>
                      <a:pt x="24" y="0"/>
                    </a:lnTo>
                    <a:lnTo>
                      <a:pt x="24" y="48"/>
                    </a:lnTo>
                    <a:lnTo>
                      <a:pt x="26" y="70"/>
                    </a:lnTo>
                    <a:lnTo>
                      <a:pt x="28" y="94"/>
                    </a:lnTo>
                    <a:lnTo>
                      <a:pt x="32" y="116"/>
                    </a:lnTo>
                    <a:lnTo>
                      <a:pt x="38" y="136"/>
                    </a:lnTo>
                    <a:lnTo>
                      <a:pt x="44" y="154"/>
                    </a:lnTo>
                    <a:lnTo>
                      <a:pt x="52" y="172"/>
                    </a:lnTo>
                    <a:close/>
                  </a:path>
                </a:pathLst>
              </a:custGeom>
              <a:ln>
                <a:headEnd/>
                <a:tailEnd/>
              </a:ln>
            </p:spPr>
            <p:style>
              <a:lnRef idx="2">
                <a:schemeClr val="accent4">
                  <a:shade val="50000"/>
                </a:schemeClr>
              </a:lnRef>
              <a:fillRef idx="1">
                <a:schemeClr val="accent4"/>
              </a:fillRef>
              <a:effectRef idx="0">
                <a:schemeClr val="accent4"/>
              </a:effectRef>
              <a:fontRef idx="minor">
                <a:schemeClr val="lt1"/>
              </a:fontRef>
            </p:style>
            <p:txBody>
              <a:bodyPr/>
              <a:lstStyle/>
              <a:p>
                <a:endParaRPr lang="en-US"/>
              </a:p>
            </p:txBody>
          </p:sp>
          <p:sp>
            <p:nvSpPr>
              <p:cNvPr id="31764" name="Rectangle 33"/>
              <p:cNvSpPr>
                <a:spLocks noChangeArrowheads="1"/>
              </p:cNvSpPr>
              <p:nvPr/>
            </p:nvSpPr>
            <p:spPr bwMode="auto">
              <a:xfrm>
                <a:off x="2495" y="1010"/>
                <a:ext cx="114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400" b="1">
                    <a:latin typeface="+mn-lt"/>
                  </a:rPr>
                  <a:t>Wholesalers</a:t>
                </a:r>
                <a:endParaRPr lang="en-US" sz="2800" b="1">
                  <a:latin typeface="+mn-lt"/>
                </a:endParaRPr>
              </a:p>
            </p:txBody>
          </p:sp>
        </p:grpSp>
        <p:grpSp>
          <p:nvGrpSpPr>
            <p:cNvPr id="31756" name="Group 34"/>
            <p:cNvGrpSpPr>
              <a:grpSpLocks/>
            </p:cNvGrpSpPr>
            <p:nvPr/>
          </p:nvGrpSpPr>
          <p:grpSpPr bwMode="auto">
            <a:xfrm>
              <a:off x="3904" y="684"/>
              <a:ext cx="1724" cy="1144"/>
              <a:chOff x="3904" y="684"/>
              <a:chExt cx="1724" cy="1144"/>
            </a:xfrm>
          </p:grpSpPr>
          <p:sp>
            <p:nvSpPr>
              <p:cNvPr id="31761" name="Freeform 35"/>
              <p:cNvSpPr>
                <a:spLocks/>
              </p:cNvSpPr>
              <p:nvPr/>
            </p:nvSpPr>
            <p:spPr bwMode="auto">
              <a:xfrm>
                <a:off x="3904" y="684"/>
                <a:ext cx="1724" cy="1144"/>
              </a:xfrm>
              <a:custGeom>
                <a:avLst/>
                <a:gdLst>
                  <a:gd name="T0" fmla="*/ 18 w 1724"/>
                  <a:gd name="T1" fmla="*/ 34 h 1144"/>
                  <a:gd name="T2" fmla="*/ 2 w 1724"/>
                  <a:gd name="T3" fmla="*/ 138 h 1144"/>
                  <a:gd name="T4" fmla="*/ 4 w 1724"/>
                  <a:gd name="T5" fmla="*/ 234 h 1144"/>
                  <a:gd name="T6" fmla="*/ 20 w 1724"/>
                  <a:gd name="T7" fmla="*/ 284 h 1144"/>
                  <a:gd name="T8" fmla="*/ 52 w 1724"/>
                  <a:gd name="T9" fmla="*/ 342 h 1144"/>
                  <a:gd name="T10" fmla="*/ 134 w 1724"/>
                  <a:gd name="T11" fmla="*/ 446 h 1144"/>
                  <a:gd name="T12" fmla="*/ 180 w 1724"/>
                  <a:gd name="T13" fmla="*/ 518 h 1144"/>
                  <a:gd name="T14" fmla="*/ 196 w 1724"/>
                  <a:gd name="T15" fmla="*/ 558 h 1144"/>
                  <a:gd name="T16" fmla="*/ 212 w 1724"/>
                  <a:gd name="T17" fmla="*/ 646 h 1144"/>
                  <a:gd name="T18" fmla="*/ 204 w 1724"/>
                  <a:gd name="T19" fmla="*/ 736 h 1144"/>
                  <a:gd name="T20" fmla="*/ 182 w 1724"/>
                  <a:gd name="T21" fmla="*/ 792 h 1144"/>
                  <a:gd name="T22" fmla="*/ 188 w 1724"/>
                  <a:gd name="T23" fmla="*/ 836 h 1144"/>
                  <a:gd name="T24" fmla="*/ 250 w 1724"/>
                  <a:gd name="T25" fmla="*/ 890 h 1144"/>
                  <a:gd name="T26" fmla="*/ 316 w 1724"/>
                  <a:gd name="T27" fmla="*/ 926 h 1144"/>
                  <a:gd name="T28" fmla="*/ 388 w 1724"/>
                  <a:gd name="T29" fmla="*/ 950 h 1144"/>
                  <a:gd name="T30" fmla="*/ 470 w 1724"/>
                  <a:gd name="T31" fmla="*/ 960 h 1144"/>
                  <a:gd name="T32" fmla="*/ 568 w 1724"/>
                  <a:gd name="T33" fmla="*/ 960 h 1144"/>
                  <a:gd name="T34" fmla="*/ 650 w 1724"/>
                  <a:gd name="T35" fmla="*/ 944 h 1144"/>
                  <a:gd name="T36" fmla="*/ 772 w 1724"/>
                  <a:gd name="T37" fmla="*/ 904 h 1144"/>
                  <a:gd name="T38" fmla="*/ 862 w 1724"/>
                  <a:gd name="T39" fmla="*/ 890 h 1144"/>
                  <a:gd name="T40" fmla="*/ 918 w 1724"/>
                  <a:gd name="T41" fmla="*/ 898 h 1144"/>
                  <a:gd name="T42" fmla="*/ 954 w 1724"/>
                  <a:gd name="T43" fmla="*/ 918 h 1144"/>
                  <a:gd name="T44" fmla="*/ 986 w 1724"/>
                  <a:gd name="T45" fmla="*/ 952 h 1144"/>
                  <a:gd name="T46" fmla="*/ 1004 w 1724"/>
                  <a:gd name="T47" fmla="*/ 984 h 1144"/>
                  <a:gd name="T48" fmla="*/ 1022 w 1724"/>
                  <a:gd name="T49" fmla="*/ 1052 h 1144"/>
                  <a:gd name="T50" fmla="*/ 1040 w 1724"/>
                  <a:gd name="T51" fmla="*/ 1100 h 1144"/>
                  <a:gd name="T52" fmla="*/ 1064 w 1724"/>
                  <a:gd name="T53" fmla="*/ 1122 h 1144"/>
                  <a:gd name="T54" fmla="*/ 1092 w 1724"/>
                  <a:gd name="T55" fmla="*/ 1134 h 1144"/>
                  <a:gd name="T56" fmla="*/ 1164 w 1724"/>
                  <a:gd name="T57" fmla="*/ 1142 h 1144"/>
                  <a:gd name="T58" fmla="*/ 1194 w 1724"/>
                  <a:gd name="T59" fmla="*/ 1132 h 1144"/>
                  <a:gd name="T60" fmla="*/ 1218 w 1724"/>
                  <a:gd name="T61" fmla="*/ 1110 h 1144"/>
                  <a:gd name="T62" fmla="*/ 1234 w 1724"/>
                  <a:gd name="T63" fmla="*/ 1078 h 1144"/>
                  <a:gd name="T64" fmla="*/ 1238 w 1724"/>
                  <a:gd name="T65" fmla="*/ 1050 h 1144"/>
                  <a:gd name="T66" fmla="*/ 1232 w 1724"/>
                  <a:gd name="T67" fmla="*/ 1018 h 1144"/>
                  <a:gd name="T68" fmla="*/ 1200 w 1724"/>
                  <a:gd name="T69" fmla="*/ 970 h 1144"/>
                  <a:gd name="T70" fmla="*/ 1182 w 1724"/>
                  <a:gd name="T71" fmla="*/ 940 h 1144"/>
                  <a:gd name="T72" fmla="*/ 1180 w 1724"/>
                  <a:gd name="T73" fmla="*/ 920 h 1144"/>
                  <a:gd name="T74" fmla="*/ 1190 w 1724"/>
                  <a:gd name="T75" fmla="*/ 894 h 1144"/>
                  <a:gd name="T76" fmla="*/ 1216 w 1724"/>
                  <a:gd name="T77" fmla="*/ 876 h 1144"/>
                  <a:gd name="T78" fmla="*/ 1284 w 1724"/>
                  <a:gd name="T79" fmla="*/ 854 h 1144"/>
                  <a:gd name="T80" fmla="*/ 1350 w 1724"/>
                  <a:gd name="T81" fmla="*/ 848 h 1144"/>
                  <a:gd name="T82" fmla="*/ 1424 w 1724"/>
                  <a:gd name="T83" fmla="*/ 864 h 1144"/>
                  <a:gd name="T84" fmla="*/ 1498 w 1724"/>
                  <a:gd name="T85" fmla="*/ 880 h 1144"/>
                  <a:gd name="T86" fmla="*/ 1546 w 1724"/>
                  <a:gd name="T87" fmla="*/ 878 h 1144"/>
                  <a:gd name="T88" fmla="*/ 1604 w 1724"/>
                  <a:gd name="T89" fmla="*/ 858 h 1144"/>
                  <a:gd name="T90" fmla="*/ 1674 w 1724"/>
                  <a:gd name="T91" fmla="*/ 814 h 1144"/>
                  <a:gd name="T92" fmla="*/ 1724 w 1724"/>
                  <a:gd name="T93" fmla="*/ 0 h 114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724"/>
                  <a:gd name="T142" fmla="*/ 0 h 1144"/>
                  <a:gd name="T143" fmla="*/ 1724 w 1724"/>
                  <a:gd name="T144" fmla="*/ 1144 h 114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724" h="1144">
                    <a:moveTo>
                      <a:pt x="26" y="0"/>
                    </a:moveTo>
                    <a:lnTo>
                      <a:pt x="26" y="0"/>
                    </a:lnTo>
                    <a:lnTo>
                      <a:pt x="18" y="34"/>
                    </a:lnTo>
                    <a:lnTo>
                      <a:pt x="10" y="68"/>
                    </a:lnTo>
                    <a:lnTo>
                      <a:pt x="4" y="102"/>
                    </a:lnTo>
                    <a:lnTo>
                      <a:pt x="2" y="138"/>
                    </a:lnTo>
                    <a:lnTo>
                      <a:pt x="0" y="170"/>
                    </a:lnTo>
                    <a:lnTo>
                      <a:pt x="0" y="202"/>
                    </a:lnTo>
                    <a:lnTo>
                      <a:pt x="4" y="234"/>
                    </a:lnTo>
                    <a:lnTo>
                      <a:pt x="12" y="262"/>
                    </a:lnTo>
                    <a:lnTo>
                      <a:pt x="20" y="284"/>
                    </a:lnTo>
                    <a:lnTo>
                      <a:pt x="30" y="304"/>
                    </a:lnTo>
                    <a:lnTo>
                      <a:pt x="40" y="324"/>
                    </a:lnTo>
                    <a:lnTo>
                      <a:pt x="52" y="342"/>
                    </a:lnTo>
                    <a:lnTo>
                      <a:pt x="78" y="378"/>
                    </a:lnTo>
                    <a:lnTo>
                      <a:pt x="106" y="412"/>
                    </a:lnTo>
                    <a:lnTo>
                      <a:pt x="134" y="446"/>
                    </a:lnTo>
                    <a:lnTo>
                      <a:pt x="158" y="480"/>
                    </a:lnTo>
                    <a:lnTo>
                      <a:pt x="170" y="498"/>
                    </a:lnTo>
                    <a:lnTo>
                      <a:pt x="180" y="518"/>
                    </a:lnTo>
                    <a:lnTo>
                      <a:pt x="188" y="538"/>
                    </a:lnTo>
                    <a:lnTo>
                      <a:pt x="196" y="558"/>
                    </a:lnTo>
                    <a:lnTo>
                      <a:pt x="204" y="586"/>
                    </a:lnTo>
                    <a:lnTo>
                      <a:pt x="208" y="616"/>
                    </a:lnTo>
                    <a:lnTo>
                      <a:pt x="212" y="646"/>
                    </a:lnTo>
                    <a:lnTo>
                      <a:pt x="212" y="676"/>
                    </a:lnTo>
                    <a:lnTo>
                      <a:pt x="210" y="706"/>
                    </a:lnTo>
                    <a:lnTo>
                      <a:pt x="204" y="736"/>
                    </a:lnTo>
                    <a:lnTo>
                      <a:pt x="196" y="766"/>
                    </a:lnTo>
                    <a:lnTo>
                      <a:pt x="182" y="792"/>
                    </a:lnTo>
                    <a:lnTo>
                      <a:pt x="168" y="814"/>
                    </a:lnTo>
                    <a:lnTo>
                      <a:pt x="188" y="836"/>
                    </a:lnTo>
                    <a:lnTo>
                      <a:pt x="210" y="856"/>
                    </a:lnTo>
                    <a:lnTo>
                      <a:pt x="230" y="874"/>
                    </a:lnTo>
                    <a:lnTo>
                      <a:pt x="250" y="890"/>
                    </a:lnTo>
                    <a:lnTo>
                      <a:pt x="272" y="904"/>
                    </a:lnTo>
                    <a:lnTo>
                      <a:pt x="294" y="916"/>
                    </a:lnTo>
                    <a:lnTo>
                      <a:pt x="316" y="926"/>
                    </a:lnTo>
                    <a:lnTo>
                      <a:pt x="338" y="936"/>
                    </a:lnTo>
                    <a:lnTo>
                      <a:pt x="362" y="944"/>
                    </a:lnTo>
                    <a:lnTo>
                      <a:pt x="388" y="950"/>
                    </a:lnTo>
                    <a:lnTo>
                      <a:pt x="414" y="954"/>
                    </a:lnTo>
                    <a:lnTo>
                      <a:pt x="442" y="958"/>
                    </a:lnTo>
                    <a:lnTo>
                      <a:pt x="470" y="960"/>
                    </a:lnTo>
                    <a:lnTo>
                      <a:pt x="500" y="962"/>
                    </a:lnTo>
                    <a:lnTo>
                      <a:pt x="568" y="960"/>
                    </a:lnTo>
                    <a:lnTo>
                      <a:pt x="594" y="956"/>
                    </a:lnTo>
                    <a:lnTo>
                      <a:pt x="620" y="952"/>
                    </a:lnTo>
                    <a:lnTo>
                      <a:pt x="650" y="944"/>
                    </a:lnTo>
                    <a:lnTo>
                      <a:pt x="680" y="934"/>
                    </a:lnTo>
                    <a:lnTo>
                      <a:pt x="740" y="914"/>
                    </a:lnTo>
                    <a:lnTo>
                      <a:pt x="772" y="904"/>
                    </a:lnTo>
                    <a:lnTo>
                      <a:pt x="802" y="896"/>
                    </a:lnTo>
                    <a:lnTo>
                      <a:pt x="834" y="892"/>
                    </a:lnTo>
                    <a:lnTo>
                      <a:pt x="862" y="890"/>
                    </a:lnTo>
                    <a:lnTo>
                      <a:pt x="892" y="892"/>
                    </a:lnTo>
                    <a:lnTo>
                      <a:pt x="904" y="894"/>
                    </a:lnTo>
                    <a:lnTo>
                      <a:pt x="918" y="898"/>
                    </a:lnTo>
                    <a:lnTo>
                      <a:pt x="930" y="902"/>
                    </a:lnTo>
                    <a:lnTo>
                      <a:pt x="944" y="910"/>
                    </a:lnTo>
                    <a:lnTo>
                      <a:pt x="954" y="918"/>
                    </a:lnTo>
                    <a:lnTo>
                      <a:pt x="966" y="926"/>
                    </a:lnTo>
                    <a:lnTo>
                      <a:pt x="976" y="938"/>
                    </a:lnTo>
                    <a:lnTo>
                      <a:pt x="986" y="952"/>
                    </a:lnTo>
                    <a:lnTo>
                      <a:pt x="996" y="966"/>
                    </a:lnTo>
                    <a:lnTo>
                      <a:pt x="1004" y="984"/>
                    </a:lnTo>
                    <a:lnTo>
                      <a:pt x="1012" y="1008"/>
                    </a:lnTo>
                    <a:lnTo>
                      <a:pt x="1018" y="1030"/>
                    </a:lnTo>
                    <a:lnTo>
                      <a:pt x="1022" y="1052"/>
                    </a:lnTo>
                    <a:lnTo>
                      <a:pt x="1026" y="1072"/>
                    </a:lnTo>
                    <a:lnTo>
                      <a:pt x="1034" y="1090"/>
                    </a:lnTo>
                    <a:lnTo>
                      <a:pt x="1040" y="1100"/>
                    </a:lnTo>
                    <a:lnTo>
                      <a:pt x="1046" y="1108"/>
                    </a:lnTo>
                    <a:lnTo>
                      <a:pt x="1054" y="1114"/>
                    </a:lnTo>
                    <a:lnTo>
                      <a:pt x="1064" y="1122"/>
                    </a:lnTo>
                    <a:lnTo>
                      <a:pt x="1078" y="1128"/>
                    </a:lnTo>
                    <a:lnTo>
                      <a:pt x="1092" y="1134"/>
                    </a:lnTo>
                    <a:lnTo>
                      <a:pt x="1116" y="1142"/>
                    </a:lnTo>
                    <a:lnTo>
                      <a:pt x="1140" y="1144"/>
                    </a:lnTo>
                    <a:lnTo>
                      <a:pt x="1164" y="1142"/>
                    </a:lnTo>
                    <a:lnTo>
                      <a:pt x="1174" y="1140"/>
                    </a:lnTo>
                    <a:lnTo>
                      <a:pt x="1184" y="1136"/>
                    </a:lnTo>
                    <a:lnTo>
                      <a:pt x="1194" y="1132"/>
                    </a:lnTo>
                    <a:lnTo>
                      <a:pt x="1202" y="1126"/>
                    </a:lnTo>
                    <a:lnTo>
                      <a:pt x="1210" y="1118"/>
                    </a:lnTo>
                    <a:lnTo>
                      <a:pt x="1218" y="1110"/>
                    </a:lnTo>
                    <a:lnTo>
                      <a:pt x="1224" y="1100"/>
                    </a:lnTo>
                    <a:lnTo>
                      <a:pt x="1228" y="1090"/>
                    </a:lnTo>
                    <a:lnTo>
                      <a:pt x="1234" y="1078"/>
                    </a:lnTo>
                    <a:lnTo>
                      <a:pt x="1236" y="1064"/>
                    </a:lnTo>
                    <a:lnTo>
                      <a:pt x="1238" y="1050"/>
                    </a:lnTo>
                    <a:lnTo>
                      <a:pt x="1238" y="1040"/>
                    </a:lnTo>
                    <a:lnTo>
                      <a:pt x="1236" y="1028"/>
                    </a:lnTo>
                    <a:lnTo>
                      <a:pt x="1232" y="1018"/>
                    </a:lnTo>
                    <a:lnTo>
                      <a:pt x="1224" y="1000"/>
                    </a:lnTo>
                    <a:lnTo>
                      <a:pt x="1212" y="984"/>
                    </a:lnTo>
                    <a:lnTo>
                      <a:pt x="1200" y="970"/>
                    </a:lnTo>
                    <a:lnTo>
                      <a:pt x="1188" y="956"/>
                    </a:lnTo>
                    <a:lnTo>
                      <a:pt x="1184" y="948"/>
                    </a:lnTo>
                    <a:lnTo>
                      <a:pt x="1182" y="940"/>
                    </a:lnTo>
                    <a:lnTo>
                      <a:pt x="1180" y="930"/>
                    </a:lnTo>
                    <a:lnTo>
                      <a:pt x="1180" y="920"/>
                    </a:lnTo>
                    <a:lnTo>
                      <a:pt x="1182" y="912"/>
                    </a:lnTo>
                    <a:lnTo>
                      <a:pt x="1184" y="902"/>
                    </a:lnTo>
                    <a:lnTo>
                      <a:pt x="1190" y="894"/>
                    </a:lnTo>
                    <a:lnTo>
                      <a:pt x="1198" y="888"/>
                    </a:lnTo>
                    <a:lnTo>
                      <a:pt x="1206" y="882"/>
                    </a:lnTo>
                    <a:lnTo>
                      <a:pt x="1216" y="876"/>
                    </a:lnTo>
                    <a:lnTo>
                      <a:pt x="1238" y="866"/>
                    </a:lnTo>
                    <a:lnTo>
                      <a:pt x="1260" y="858"/>
                    </a:lnTo>
                    <a:lnTo>
                      <a:pt x="1284" y="854"/>
                    </a:lnTo>
                    <a:lnTo>
                      <a:pt x="1324" y="848"/>
                    </a:lnTo>
                    <a:lnTo>
                      <a:pt x="1350" y="848"/>
                    </a:lnTo>
                    <a:lnTo>
                      <a:pt x="1374" y="852"/>
                    </a:lnTo>
                    <a:lnTo>
                      <a:pt x="1400" y="856"/>
                    </a:lnTo>
                    <a:lnTo>
                      <a:pt x="1424" y="864"/>
                    </a:lnTo>
                    <a:lnTo>
                      <a:pt x="1448" y="870"/>
                    </a:lnTo>
                    <a:lnTo>
                      <a:pt x="1474" y="876"/>
                    </a:lnTo>
                    <a:lnTo>
                      <a:pt x="1498" y="880"/>
                    </a:lnTo>
                    <a:lnTo>
                      <a:pt x="1524" y="880"/>
                    </a:lnTo>
                    <a:lnTo>
                      <a:pt x="1546" y="878"/>
                    </a:lnTo>
                    <a:lnTo>
                      <a:pt x="1566" y="872"/>
                    </a:lnTo>
                    <a:lnTo>
                      <a:pt x="1584" y="866"/>
                    </a:lnTo>
                    <a:lnTo>
                      <a:pt x="1604" y="858"/>
                    </a:lnTo>
                    <a:lnTo>
                      <a:pt x="1622" y="848"/>
                    </a:lnTo>
                    <a:lnTo>
                      <a:pt x="1638" y="838"/>
                    </a:lnTo>
                    <a:lnTo>
                      <a:pt x="1674" y="814"/>
                    </a:lnTo>
                    <a:lnTo>
                      <a:pt x="1724" y="778"/>
                    </a:lnTo>
                    <a:lnTo>
                      <a:pt x="1724" y="0"/>
                    </a:lnTo>
                    <a:lnTo>
                      <a:pt x="26" y="0"/>
                    </a:lnTo>
                    <a:close/>
                  </a:path>
                </a:pathLst>
              </a:custGeom>
              <a:ln>
                <a:headEnd/>
                <a:tailEnd/>
              </a:ln>
            </p:spPr>
            <p:style>
              <a:lnRef idx="2">
                <a:schemeClr val="accent4">
                  <a:shade val="50000"/>
                </a:schemeClr>
              </a:lnRef>
              <a:fillRef idx="1">
                <a:schemeClr val="accent4"/>
              </a:fillRef>
              <a:effectRef idx="0">
                <a:schemeClr val="accent4"/>
              </a:effectRef>
              <a:fontRef idx="minor">
                <a:schemeClr val="lt1"/>
              </a:fontRef>
            </p:style>
            <p:txBody>
              <a:bodyPr/>
              <a:lstStyle/>
              <a:p>
                <a:endParaRPr lang="en-US"/>
              </a:p>
            </p:txBody>
          </p:sp>
          <p:sp>
            <p:nvSpPr>
              <p:cNvPr id="31762" name="Rectangle 36"/>
              <p:cNvSpPr>
                <a:spLocks noChangeArrowheads="1"/>
              </p:cNvSpPr>
              <p:nvPr/>
            </p:nvSpPr>
            <p:spPr bwMode="auto">
              <a:xfrm>
                <a:off x="4408" y="1034"/>
                <a:ext cx="973"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400" b="1" dirty="0">
                    <a:latin typeface="+mn-lt"/>
                  </a:rPr>
                  <a:t>Other</a:t>
                </a:r>
              </a:p>
              <a:p>
                <a:r>
                  <a:rPr lang="en-US" sz="2400" b="1" dirty="0">
                    <a:latin typeface="+mn-lt"/>
                  </a:rPr>
                  <a:t>Specialists</a:t>
                </a:r>
                <a:endParaRPr lang="en-US" sz="2800" b="1" dirty="0">
                  <a:latin typeface="+mn-lt"/>
                </a:endParaRPr>
              </a:p>
            </p:txBody>
          </p:sp>
        </p:grpSp>
        <p:grpSp>
          <p:nvGrpSpPr>
            <p:cNvPr id="31757" name="Group 37"/>
            <p:cNvGrpSpPr>
              <a:grpSpLocks/>
            </p:cNvGrpSpPr>
            <p:nvPr/>
          </p:nvGrpSpPr>
          <p:grpSpPr bwMode="auto">
            <a:xfrm>
              <a:off x="1932" y="1316"/>
              <a:ext cx="2244" cy="2034"/>
              <a:chOff x="1932" y="1316"/>
              <a:chExt cx="2244" cy="2034"/>
            </a:xfrm>
          </p:grpSpPr>
          <p:sp>
            <p:nvSpPr>
              <p:cNvPr id="31758" name="Freeform 38"/>
              <p:cNvSpPr>
                <a:spLocks/>
              </p:cNvSpPr>
              <p:nvPr/>
            </p:nvSpPr>
            <p:spPr bwMode="auto">
              <a:xfrm>
                <a:off x="1932" y="1316"/>
                <a:ext cx="2244" cy="2034"/>
              </a:xfrm>
              <a:custGeom>
                <a:avLst/>
                <a:gdLst>
                  <a:gd name="T0" fmla="*/ 2072 w 2244"/>
                  <a:gd name="T1" fmla="*/ 1868 h 2034"/>
                  <a:gd name="T2" fmla="*/ 2020 w 2244"/>
                  <a:gd name="T3" fmla="*/ 1834 h 2034"/>
                  <a:gd name="T4" fmla="*/ 1980 w 2244"/>
                  <a:gd name="T5" fmla="*/ 1766 h 2034"/>
                  <a:gd name="T6" fmla="*/ 1958 w 2244"/>
                  <a:gd name="T7" fmla="*/ 1678 h 2034"/>
                  <a:gd name="T8" fmla="*/ 1902 w 2244"/>
                  <a:gd name="T9" fmla="*/ 1582 h 2034"/>
                  <a:gd name="T10" fmla="*/ 1880 w 2244"/>
                  <a:gd name="T11" fmla="*/ 1454 h 2034"/>
                  <a:gd name="T12" fmla="*/ 1920 w 2244"/>
                  <a:gd name="T13" fmla="*/ 1324 h 2034"/>
                  <a:gd name="T14" fmla="*/ 2002 w 2244"/>
                  <a:gd name="T15" fmla="*/ 1194 h 2034"/>
                  <a:gd name="T16" fmla="*/ 2126 w 2244"/>
                  <a:gd name="T17" fmla="*/ 1102 h 2034"/>
                  <a:gd name="T18" fmla="*/ 2180 w 2244"/>
                  <a:gd name="T19" fmla="*/ 1042 h 2034"/>
                  <a:gd name="T20" fmla="*/ 2194 w 2244"/>
                  <a:gd name="T21" fmla="*/ 966 h 2034"/>
                  <a:gd name="T22" fmla="*/ 2154 w 2244"/>
                  <a:gd name="T23" fmla="*/ 776 h 2034"/>
                  <a:gd name="T24" fmla="*/ 2108 w 2244"/>
                  <a:gd name="T25" fmla="*/ 678 h 2034"/>
                  <a:gd name="T26" fmla="*/ 2058 w 2244"/>
                  <a:gd name="T27" fmla="*/ 582 h 2034"/>
                  <a:gd name="T28" fmla="*/ 2024 w 2244"/>
                  <a:gd name="T29" fmla="*/ 372 h 2034"/>
                  <a:gd name="T30" fmla="*/ 2032 w 2244"/>
                  <a:gd name="T31" fmla="*/ 300 h 2034"/>
                  <a:gd name="T32" fmla="*/ 2104 w 2244"/>
                  <a:gd name="T33" fmla="*/ 220 h 2034"/>
                  <a:gd name="T34" fmla="*/ 2106 w 2244"/>
                  <a:gd name="T35" fmla="*/ 144 h 2034"/>
                  <a:gd name="T36" fmla="*/ 2006 w 2244"/>
                  <a:gd name="T37" fmla="*/ 50 h 2034"/>
                  <a:gd name="T38" fmla="*/ 1912 w 2244"/>
                  <a:gd name="T39" fmla="*/ 8 h 2034"/>
                  <a:gd name="T40" fmla="*/ 1838 w 2244"/>
                  <a:gd name="T41" fmla="*/ 4 h 2034"/>
                  <a:gd name="T42" fmla="*/ 1762 w 2244"/>
                  <a:gd name="T43" fmla="*/ 72 h 2034"/>
                  <a:gd name="T44" fmla="*/ 1678 w 2244"/>
                  <a:gd name="T45" fmla="*/ 128 h 2034"/>
                  <a:gd name="T46" fmla="*/ 1472 w 2244"/>
                  <a:gd name="T47" fmla="*/ 174 h 2034"/>
                  <a:gd name="T48" fmla="*/ 1292 w 2244"/>
                  <a:gd name="T49" fmla="*/ 222 h 2034"/>
                  <a:gd name="T50" fmla="*/ 1112 w 2244"/>
                  <a:gd name="T51" fmla="*/ 272 h 2034"/>
                  <a:gd name="T52" fmla="*/ 770 w 2244"/>
                  <a:gd name="T53" fmla="*/ 278 h 2034"/>
                  <a:gd name="T54" fmla="*/ 452 w 2244"/>
                  <a:gd name="T55" fmla="*/ 204 h 2034"/>
                  <a:gd name="T56" fmla="*/ 228 w 2244"/>
                  <a:gd name="T57" fmla="*/ 164 h 2034"/>
                  <a:gd name="T58" fmla="*/ 72 w 2244"/>
                  <a:gd name="T59" fmla="*/ 184 h 2034"/>
                  <a:gd name="T60" fmla="*/ 0 w 2244"/>
                  <a:gd name="T61" fmla="*/ 222 h 2034"/>
                  <a:gd name="T62" fmla="*/ 76 w 2244"/>
                  <a:gd name="T63" fmla="*/ 406 h 2034"/>
                  <a:gd name="T64" fmla="*/ 110 w 2244"/>
                  <a:gd name="T65" fmla="*/ 578 h 2034"/>
                  <a:gd name="T66" fmla="*/ 110 w 2244"/>
                  <a:gd name="T67" fmla="*/ 726 h 2034"/>
                  <a:gd name="T68" fmla="*/ 174 w 2244"/>
                  <a:gd name="T69" fmla="*/ 786 h 2034"/>
                  <a:gd name="T70" fmla="*/ 320 w 2244"/>
                  <a:gd name="T71" fmla="*/ 920 h 2034"/>
                  <a:gd name="T72" fmla="*/ 360 w 2244"/>
                  <a:gd name="T73" fmla="*/ 1016 h 2034"/>
                  <a:gd name="T74" fmla="*/ 368 w 2244"/>
                  <a:gd name="T75" fmla="*/ 1120 h 2034"/>
                  <a:gd name="T76" fmla="*/ 394 w 2244"/>
                  <a:gd name="T77" fmla="*/ 1202 h 2034"/>
                  <a:gd name="T78" fmla="*/ 468 w 2244"/>
                  <a:gd name="T79" fmla="*/ 1276 h 2034"/>
                  <a:gd name="T80" fmla="*/ 576 w 2244"/>
                  <a:gd name="T81" fmla="*/ 1338 h 2034"/>
                  <a:gd name="T82" fmla="*/ 684 w 2244"/>
                  <a:gd name="T83" fmla="*/ 1446 h 2034"/>
                  <a:gd name="T84" fmla="*/ 742 w 2244"/>
                  <a:gd name="T85" fmla="*/ 1580 h 2034"/>
                  <a:gd name="T86" fmla="*/ 726 w 2244"/>
                  <a:gd name="T87" fmla="*/ 1680 h 2034"/>
                  <a:gd name="T88" fmla="*/ 680 w 2244"/>
                  <a:gd name="T89" fmla="*/ 1736 h 2034"/>
                  <a:gd name="T90" fmla="*/ 778 w 2244"/>
                  <a:gd name="T91" fmla="*/ 1772 h 2034"/>
                  <a:gd name="T92" fmla="*/ 976 w 2244"/>
                  <a:gd name="T93" fmla="*/ 1758 h 2034"/>
                  <a:gd name="T94" fmla="*/ 1042 w 2244"/>
                  <a:gd name="T95" fmla="*/ 1722 h 2034"/>
                  <a:gd name="T96" fmla="*/ 1116 w 2244"/>
                  <a:gd name="T97" fmla="*/ 1680 h 2034"/>
                  <a:gd name="T98" fmla="*/ 1242 w 2244"/>
                  <a:gd name="T99" fmla="*/ 1684 h 2034"/>
                  <a:gd name="T100" fmla="*/ 1510 w 2244"/>
                  <a:gd name="T101" fmla="*/ 1760 h 2034"/>
                  <a:gd name="T102" fmla="*/ 1712 w 2244"/>
                  <a:gd name="T103" fmla="*/ 1862 h 2034"/>
                  <a:gd name="T104" fmla="*/ 1944 w 2244"/>
                  <a:gd name="T105" fmla="*/ 1992 h 2034"/>
                  <a:gd name="T106" fmla="*/ 2102 w 2244"/>
                  <a:gd name="T107" fmla="*/ 2030 h 2034"/>
                  <a:gd name="T108" fmla="*/ 2226 w 2244"/>
                  <a:gd name="T109" fmla="*/ 2030 h 2034"/>
                  <a:gd name="T110" fmla="*/ 2230 w 2244"/>
                  <a:gd name="T111" fmla="*/ 1962 h 2034"/>
                  <a:gd name="T112" fmla="*/ 2160 w 2244"/>
                  <a:gd name="T113" fmla="*/ 1888 h 20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44"/>
                  <a:gd name="T172" fmla="*/ 0 h 2034"/>
                  <a:gd name="T173" fmla="*/ 2244 w 2244"/>
                  <a:gd name="T174" fmla="*/ 2034 h 20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44" h="2034">
                    <a:moveTo>
                      <a:pt x="2160" y="1888"/>
                    </a:moveTo>
                    <a:lnTo>
                      <a:pt x="2160" y="1888"/>
                    </a:lnTo>
                    <a:lnTo>
                      <a:pt x="2134" y="1878"/>
                    </a:lnTo>
                    <a:lnTo>
                      <a:pt x="2110" y="1874"/>
                    </a:lnTo>
                    <a:lnTo>
                      <a:pt x="2072" y="1868"/>
                    </a:lnTo>
                    <a:lnTo>
                      <a:pt x="2056" y="1862"/>
                    </a:lnTo>
                    <a:lnTo>
                      <a:pt x="2046" y="1858"/>
                    </a:lnTo>
                    <a:lnTo>
                      <a:pt x="2038" y="1852"/>
                    </a:lnTo>
                    <a:lnTo>
                      <a:pt x="2030" y="1844"/>
                    </a:lnTo>
                    <a:lnTo>
                      <a:pt x="2020" y="1834"/>
                    </a:lnTo>
                    <a:lnTo>
                      <a:pt x="2000" y="1808"/>
                    </a:lnTo>
                    <a:lnTo>
                      <a:pt x="1990" y="1792"/>
                    </a:lnTo>
                    <a:lnTo>
                      <a:pt x="1984" y="1778"/>
                    </a:lnTo>
                    <a:lnTo>
                      <a:pt x="1980" y="1766"/>
                    </a:lnTo>
                    <a:lnTo>
                      <a:pt x="1976" y="1754"/>
                    </a:lnTo>
                    <a:lnTo>
                      <a:pt x="1972" y="1728"/>
                    </a:lnTo>
                    <a:lnTo>
                      <a:pt x="1966" y="1702"/>
                    </a:lnTo>
                    <a:lnTo>
                      <a:pt x="1958" y="1678"/>
                    </a:lnTo>
                    <a:lnTo>
                      <a:pt x="1948" y="1658"/>
                    </a:lnTo>
                    <a:lnTo>
                      <a:pt x="1936" y="1636"/>
                    </a:lnTo>
                    <a:lnTo>
                      <a:pt x="1918" y="1608"/>
                    </a:lnTo>
                    <a:lnTo>
                      <a:pt x="1902" y="1582"/>
                    </a:lnTo>
                    <a:lnTo>
                      <a:pt x="1892" y="1558"/>
                    </a:lnTo>
                    <a:lnTo>
                      <a:pt x="1884" y="1532"/>
                    </a:lnTo>
                    <a:lnTo>
                      <a:pt x="1880" y="1506"/>
                    </a:lnTo>
                    <a:lnTo>
                      <a:pt x="1878" y="1480"/>
                    </a:lnTo>
                    <a:lnTo>
                      <a:pt x="1880" y="1454"/>
                    </a:lnTo>
                    <a:lnTo>
                      <a:pt x="1884" y="1428"/>
                    </a:lnTo>
                    <a:lnTo>
                      <a:pt x="1890" y="1402"/>
                    </a:lnTo>
                    <a:lnTo>
                      <a:pt x="1898" y="1376"/>
                    </a:lnTo>
                    <a:lnTo>
                      <a:pt x="1908" y="1350"/>
                    </a:lnTo>
                    <a:lnTo>
                      <a:pt x="1920" y="1324"/>
                    </a:lnTo>
                    <a:lnTo>
                      <a:pt x="1934" y="1300"/>
                    </a:lnTo>
                    <a:lnTo>
                      <a:pt x="1962" y="1252"/>
                    </a:lnTo>
                    <a:lnTo>
                      <a:pt x="1992" y="1208"/>
                    </a:lnTo>
                    <a:lnTo>
                      <a:pt x="2002" y="1194"/>
                    </a:lnTo>
                    <a:lnTo>
                      <a:pt x="2014" y="1182"/>
                    </a:lnTo>
                    <a:lnTo>
                      <a:pt x="2040" y="1160"/>
                    </a:lnTo>
                    <a:lnTo>
                      <a:pt x="2070" y="1140"/>
                    </a:lnTo>
                    <a:lnTo>
                      <a:pt x="2098" y="1122"/>
                    </a:lnTo>
                    <a:lnTo>
                      <a:pt x="2126" y="1102"/>
                    </a:lnTo>
                    <a:lnTo>
                      <a:pt x="2140" y="1092"/>
                    </a:lnTo>
                    <a:lnTo>
                      <a:pt x="2152" y="1080"/>
                    </a:lnTo>
                    <a:lnTo>
                      <a:pt x="2162" y="1068"/>
                    </a:lnTo>
                    <a:lnTo>
                      <a:pt x="2172" y="1056"/>
                    </a:lnTo>
                    <a:lnTo>
                      <a:pt x="2180" y="1042"/>
                    </a:lnTo>
                    <a:lnTo>
                      <a:pt x="2186" y="1026"/>
                    </a:lnTo>
                    <a:lnTo>
                      <a:pt x="2190" y="1012"/>
                    </a:lnTo>
                    <a:lnTo>
                      <a:pt x="2192" y="998"/>
                    </a:lnTo>
                    <a:lnTo>
                      <a:pt x="2194" y="966"/>
                    </a:lnTo>
                    <a:lnTo>
                      <a:pt x="2190" y="934"/>
                    </a:lnTo>
                    <a:lnTo>
                      <a:pt x="2184" y="900"/>
                    </a:lnTo>
                    <a:lnTo>
                      <a:pt x="2176" y="866"/>
                    </a:lnTo>
                    <a:lnTo>
                      <a:pt x="2168" y="834"/>
                    </a:lnTo>
                    <a:lnTo>
                      <a:pt x="2154" y="776"/>
                    </a:lnTo>
                    <a:lnTo>
                      <a:pt x="2146" y="748"/>
                    </a:lnTo>
                    <a:lnTo>
                      <a:pt x="2134" y="722"/>
                    </a:lnTo>
                    <a:lnTo>
                      <a:pt x="2122" y="700"/>
                    </a:lnTo>
                    <a:lnTo>
                      <a:pt x="2108" y="678"/>
                    </a:lnTo>
                    <a:lnTo>
                      <a:pt x="2094" y="656"/>
                    </a:lnTo>
                    <a:lnTo>
                      <a:pt x="2080" y="634"/>
                    </a:lnTo>
                    <a:lnTo>
                      <a:pt x="2068" y="610"/>
                    </a:lnTo>
                    <a:lnTo>
                      <a:pt x="2058" y="582"/>
                    </a:lnTo>
                    <a:lnTo>
                      <a:pt x="2042" y="526"/>
                    </a:lnTo>
                    <a:lnTo>
                      <a:pt x="2032" y="464"/>
                    </a:lnTo>
                    <a:lnTo>
                      <a:pt x="2026" y="434"/>
                    </a:lnTo>
                    <a:lnTo>
                      <a:pt x="2024" y="402"/>
                    </a:lnTo>
                    <a:lnTo>
                      <a:pt x="2024" y="372"/>
                    </a:lnTo>
                    <a:lnTo>
                      <a:pt x="2024" y="344"/>
                    </a:lnTo>
                    <a:lnTo>
                      <a:pt x="2026" y="328"/>
                    </a:lnTo>
                    <a:lnTo>
                      <a:pt x="2028" y="314"/>
                    </a:lnTo>
                    <a:lnTo>
                      <a:pt x="2032" y="300"/>
                    </a:lnTo>
                    <a:lnTo>
                      <a:pt x="2038" y="290"/>
                    </a:lnTo>
                    <a:lnTo>
                      <a:pt x="2044" y="278"/>
                    </a:lnTo>
                    <a:lnTo>
                      <a:pt x="2052" y="268"/>
                    </a:lnTo>
                    <a:lnTo>
                      <a:pt x="2066" y="252"/>
                    </a:lnTo>
                    <a:lnTo>
                      <a:pt x="2104" y="220"/>
                    </a:lnTo>
                    <a:lnTo>
                      <a:pt x="2122" y="202"/>
                    </a:lnTo>
                    <a:lnTo>
                      <a:pt x="2140" y="182"/>
                    </a:lnTo>
                    <a:lnTo>
                      <a:pt x="2106" y="144"/>
                    </a:lnTo>
                    <a:lnTo>
                      <a:pt x="2088" y="124"/>
                    </a:lnTo>
                    <a:lnTo>
                      <a:pt x="2070" y="104"/>
                    </a:lnTo>
                    <a:lnTo>
                      <a:pt x="2050" y="84"/>
                    </a:lnTo>
                    <a:lnTo>
                      <a:pt x="2028" y="68"/>
                    </a:lnTo>
                    <a:lnTo>
                      <a:pt x="2006" y="50"/>
                    </a:lnTo>
                    <a:lnTo>
                      <a:pt x="1982" y="36"/>
                    </a:lnTo>
                    <a:lnTo>
                      <a:pt x="1958" y="24"/>
                    </a:lnTo>
                    <a:lnTo>
                      <a:pt x="1934" y="14"/>
                    </a:lnTo>
                    <a:lnTo>
                      <a:pt x="1912" y="8"/>
                    </a:lnTo>
                    <a:lnTo>
                      <a:pt x="1894" y="2"/>
                    </a:lnTo>
                    <a:lnTo>
                      <a:pt x="1876" y="0"/>
                    </a:lnTo>
                    <a:lnTo>
                      <a:pt x="1862" y="0"/>
                    </a:lnTo>
                    <a:lnTo>
                      <a:pt x="1848" y="2"/>
                    </a:lnTo>
                    <a:lnTo>
                      <a:pt x="1838" y="4"/>
                    </a:lnTo>
                    <a:lnTo>
                      <a:pt x="1828" y="10"/>
                    </a:lnTo>
                    <a:lnTo>
                      <a:pt x="1818" y="16"/>
                    </a:lnTo>
                    <a:lnTo>
                      <a:pt x="1802" y="32"/>
                    </a:lnTo>
                    <a:lnTo>
                      <a:pt x="1784" y="50"/>
                    </a:lnTo>
                    <a:lnTo>
                      <a:pt x="1762" y="72"/>
                    </a:lnTo>
                    <a:lnTo>
                      <a:pt x="1736" y="96"/>
                    </a:lnTo>
                    <a:lnTo>
                      <a:pt x="1722" y="106"/>
                    </a:lnTo>
                    <a:lnTo>
                      <a:pt x="1708" y="114"/>
                    </a:lnTo>
                    <a:lnTo>
                      <a:pt x="1678" y="128"/>
                    </a:lnTo>
                    <a:lnTo>
                      <a:pt x="1646" y="140"/>
                    </a:lnTo>
                    <a:lnTo>
                      <a:pt x="1610" y="150"/>
                    </a:lnTo>
                    <a:lnTo>
                      <a:pt x="1574" y="158"/>
                    </a:lnTo>
                    <a:lnTo>
                      <a:pt x="1538" y="164"/>
                    </a:lnTo>
                    <a:lnTo>
                      <a:pt x="1472" y="174"/>
                    </a:lnTo>
                    <a:lnTo>
                      <a:pt x="1424" y="182"/>
                    </a:lnTo>
                    <a:lnTo>
                      <a:pt x="1380" y="194"/>
                    </a:lnTo>
                    <a:lnTo>
                      <a:pt x="1336" y="208"/>
                    </a:lnTo>
                    <a:lnTo>
                      <a:pt x="1292" y="222"/>
                    </a:lnTo>
                    <a:lnTo>
                      <a:pt x="1248" y="238"/>
                    </a:lnTo>
                    <a:lnTo>
                      <a:pt x="1204" y="252"/>
                    </a:lnTo>
                    <a:lnTo>
                      <a:pt x="1158" y="264"/>
                    </a:lnTo>
                    <a:lnTo>
                      <a:pt x="1112" y="272"/>
                    </a:lnTo>
                    <a:lnTo>
                      <a:pt x="1044" y="280"/>
                    </a:lnTo>
                    <a:lnTo>
                      <a:pt x="976" y="284"/>
                    </a:lnTo>
                    <a:lnTo>
                      <a:pt x="906" y="286"/>
                    </a:lnTo>
                    <a:lnTo>
                      <a:pt x="838" y="284"/>
                    </a:lnTo>
                    <a:lnTo>
                      <a:pt x="770" y="278"/>
                    </a:lnTo>
                    <a:lnTo>
                      <a:pt x="702" y="268"/>
                    </a:lnTo>
                    <a:lnTo>
                      <a:pt x="636" y="254"/>
                    </a:lnTo>
                    <a:lnTo>
                      <a:pt x="570" y="238"/>
                    </a:lnTo>
                    <a:lnTo>
                      <a:pt x="452" y="204"/>
                    </a:lnTo>
                    <a:lnTo>
                      <a:pt x="388" y="188"/>
                    </a:lnTo>
                    <a:lnTo>
                      <a:pt x="324" y="174"/>
                    </a:lnTo>
                    <a:lnTo>
                      <a:pt x="292" y="170"/>
                    </a:lnTo>
                    <a:lnTo>
                      <a:pt x="260" y="166"/>
                    </a:lnTo>
                    <a:lnTo>
                      <a:pt x="228" y="164"/>
                    </a:lnTo>
                    <a:lnTo>
                      <a:pt x="196" y="164"/>
                    </a:lnTo>
                    <a:lnTo>
                      <a:pt x="164" y="166"/>
                    </a:lnTo>
                    <a:lnTo>
                      <a:pt x="132" y="168"/>
                    </a:lnTo>
                    <a:lnTo>
                      <a:pt x="102" y="174"/>
                    </a:lnTo>
                    <a:lnTo>
                      <a:pt x="72" y="184"/>
                    </a:lnTo>
                    <a:lnTo>
                      <a:pt x="52" y="192"/>
                    </a:lnTo>
                    <a:lnTo>
                      <a:pt x="32" y="200"/>
                    </a:lnTo>
                    <a:lnTo>
                      <a:pt x="16" y="212"/>
                    </a:lnTo>
                    <a:lnTo>
                      <a:pt x="0" y="222"/>
                    </a:lnTo>
                    <a:lnTo>
                      <a:pt x="16" y="260"/>
                    </a:lnTo>
                    <a:lnTo>
                      <a:pt x="32" y="296"/>
                    </a:lnTo>
                    <a:lnTo>
                      <a:pt x="62" y="368"/>
                    </a:lnTo>
                    <a:lnTo>
                      <a:pt x="76" y="406"/>
                    </a:lnTo>
                    <a:lnTo>
                      <a:pt x="88" y="444"/>
                    </a:lnTo>
                    <a:lnTo>
                      <a:pt x="98" y="484"/>
                    </a:lnTo>
                    <a:lnTo>
                      <a:pt x="104" y="528"/>
                    </a:lnTo>
                    <a:lnTo>
                      <a:pt x="110" y="578"/>
                    </a:lnTo>
                    <a:lnTo>
                      <a:pt x="116" y="634"/>
                    </a:lnTo>
                    <a:lnTo>
                      <a:pt x="118" y="662"/>
                    </a:lnTo>
                    <a:lnTo>
                      <a:pt x="116" y="688"/>
                    </a:lnTo>
                    <a:lnTo>
                      <a:pt x="112" y="714"/>
                    </a:lnTo>
                    <a:lnTo>
                      <a:pt x="110" y="726"/>
                    </a:lnTo>
                    <a:lnTo>
                      <a:pt x="106" y="738"/>
                    </a:lnTo>
                    <a:lnTo>
                      <a:pt x="142" y="762"/>
                    </a:lnTo>
                    <a:lnTo>
                      <a:pt x="174" y="786"/>
                    </a:lnTo>
                    <a:lnTo>
                      <a:pt x="212" y="816"/>
                    </a:lnTo>
                    <a:lnTo>
                      <a:pt x="252" y="850"/>
                    </a:lnTo>
                    <a:lnTo>
                      <a:pt x="288" y="884"/>
                    </a:lnTo>
                    <a:lnTo>
                      <a:pt x="304" y="902"/>
                    </a:lnTo>
                    <a:lnTo>
                      <a:pt x="320" y="920"/>
                    </a:lnTo>
                    <a:lnTo>
                      <a:pt x="336" y="944"/>
                    </a:lnTo>
                    <a:lnTo>
                      <a:pt x="348" y="968"/>
                    </a:lnTo>
                    <a:lnTo>
                      <a:pt x="356" y="992"/>
                    </a:lnTo>
                    <a:lnTo>
                      <a:pt x="360" y="1016"/>
                    </a:lnTo>
                    <a:lnTo>
                      <a:pt x="362" y="1040"/>
                    </a:lnTo>
                    <a:lnTo>
                      <a:pt x="364" y="1066"/>
                    </a:lnTo>
                    <a:lnTo>
                      <a:pt x="364" y="1092"/>
                    </a:lnTo>
                    <a:lnTo>
                      <a:pt x="368" y="1120"/>
                    </a:lnTo>
                    <a:lnTo>
                      <a:pt x="372" y="1140"/>
                    </a:lnTo>
                    <a:lnTo>
                      <a:pt x="376" y="1156"/>
                    </a:lnTo>
                    <a:lnTo>
                      <a:pt x="380" y="1172"/>
                    </a:lnTo>
                    <a:lnTo>
                      <a:pt x="388" y="1188"/>
                    </a:lnTo>
                    <a:lnTo>
                      <a:pt x="394" y="1202"/>
                    </a:lnTo>
                    <a:lnTo>
                      <a:pt x="402" y="1214"/>
                    </a:lnTo>
                    <a:lnTo>
                      <a:pt x="412" y="1226"/>
                    </a:lnTo>
                    <a:lnTo>
                      <a:pt x="420" y="1238"/>
                    </a:lnTo>
                    <a:lnTo>
                      <a:pt x="442" y="1258"/>
                    </a:lnTo>
                    <a:lnTo>
                      <a:pt x="468" y="1276"/>
                    </a:lnTo>
                    <a:lnTo>
                      <a:pt x="496" y="1292"/>
                    </a:lnTo>
                    <a:lnTo>
                      <a:pt x="528" y="1310"/>
                    </a:lnTo>
                    <a:lnTo>
                      <a:pt x="552" y="1324"/>
                    </a:lnTo>
                    <a:lnTo>
                      <a:pt x="576" y="1338"/>
                    </a:lnTo>
                    <a:lnTo>
                      <a:pt x="600" y="1356"/>
                    </a:lnTo>
                    <a:lnTo>
                      <a:pt x="622" y="1376"/>
                    </a:lnTo>
                    <a:lnTo>
                      <a:pt x="644" y="1398"/>
                    </a:lnTo>
                    <a:lnTo>
                      <a:pt x="666" y="1420"/>
                    </a:lnTo>
                    <a:lnTo>
                      <a:pt x="684" y="1446"/>
                    </a:lnTo>
                    <a:lnTo>
                      <a:pt x="702" y="1470"/>
                    </a:lnTo>
                    <a:lnTo>
                      <a:pt x="716" y="1498"/>
                    </a:lnTo>
                    <a:lnTo>
                      <a:pt x="728" y="1524"/>
                    </a:lnTo>
                    <a:lnTo>
                      <a:pt x="736" y="1552"/>
                    </a:lnTo>
                    <a:lnTo>
                      <a:pt x="742" y="1580"/>
                    </a:lnTo>
                    <a:lnTo>
                      <a:pt x="742" y="1610"/>
                    </a:lnTo>
                    <a:lnTo>
                      <a:pt x="740" y="1638"/>
                    </a:lnTo>
                    <a:lnTo>
                      <a:pt x="736" y="1652"/>
                    </a:lnTo>
                    <a:lnTo>
                      <a:pt x="732" y="1666"/>
                    </a:lnTo>
                    <a:lnTo>
                      <a:pt x="726" y="1680"/>
                    </a:lnTo>
                    <a:lnTo>
                      <a:pt x="718" y="1694"/>
                    </a:lnTo>
                    <a:lnTo>
                      <a:pt x="708" y="1710"/>
                    </a:lnTo>
                    <a:lnTo>
                      <a:pt x="694" y="1724"/>
                    </a:lnTo>
                    <a:lnTo>
                      <a:pt x="680" y="1736"/>
                    </a:lnTo>
                    <a:lnTo>
                      <a:pt x="664" y="1748"/>
                    </a:lnTo>
                    <a:lnTo>
                      <a:pt x="702" y="1760"/>
                    </a:lnTo>
                    <a:lnTo>
                      <a:pt x="740" y="1766"/>
                    </a:lnTo>
                    <a:lnTo>
                      <a:pt x="778" y="1772"/>
                    </a:lnTo>
                    <a:lnTo>
                      <a:pt x="818" y="1776"/>
                    </a:lnTo>
                    <a:lnTo>
                      <a:pt x="858" y="1776"/>
                    </a:lnTo>
                    <a:lnTo>
                      <a:pt x="898" y="1772"/>
                    </a:lnTo>
                    <a:lnTo>
                      <a:pt x="938" y="1766"/>
                    </a:lnTo>
                    <a:lnTo>
                      <a:pt x="976" y="1758"/>
                    </a:lnTo>
                    <a:lnTo>
                      <a:pt x="996" y="1752"/>
                    </a:lnTo>
                    <a:lnTo>
                      <a:pt x="1014" y="1744"/>
                    </a:lnTo>
                    <a:lnTo>
                      <a:pt x="1028" y="1734"/>
                    </a:lnTo>
                    <a:lnTo>
                      <a:pt x="1042" y="1722"/>
                    </a:lnTo>
                    <a:lnTo>
                      <a:pt x="1068" y="1702"/>
                    </a:lnTo>
                    <a:lnTo>
                      <a:pt x="1080" y="1692"/>
                    </a:lnTo>
                    <a:lnTo>
                      <a:pt x="1094" y="1686"/>
                    </a:lnTo>
                    <a:lnTo>
                      <a:pt x="1116" y="1680"/>
                    </a:lnTo>
                    <a:lnTo>
                      <a:pt x="1140" y="1676"/>
                    </a:lnTo>
                    <a:lnTo>
                      <a:pt x="1164" y="1676"/>
                    </a:lnTo>
                    <a:lnTo>
                      <a:pt x="1190" y="1676"/>
                    </a:lnTo>
                    <a:lnTo>
                      <a:pt x="1218" y="1680"/>
                    </a:lnTo>
                    <a:lnTo>
                      <a:pt x="1242" y="1684"/>
                    </a:lnTo>
                    <a:lnTo>
                      <a:pt x="1288" y="1694"/>
                    </a:lnTo>
                    <a:lnTo>
                      <a:pt x="1402" y="1724"/>
                    </a:lnTo>
                    <a:lnTo>
                      <a:pt x="1456" y="1742"/>
                    </a:lnTo>
                    <a:lnTo>
                      <a:pt x="1510" y="1760"/>
                    </a:lnTo>
                    <a:lnTo>
                      <a:pt x="1562" y="1780"/>
                    </a:lnTo>
                    <a:lnTo>
                      <a:pt x="1612" y="1804"/>
                    </a:lnTo>
                    <a:lnTo>
                      <a:pt x="1662" y="1830"/>
                    </a:lnTo>
                    <a:lnTo>
                      <a:pt x="1712" y="1862"/>
                    </a:lnTo>
                    <a:lnTo>
                      <a:pt x="1770" y="1900"/>
                    </a:lnTo>
                    <a:lnTo>
                      <a:pt x="1828" y="1936"/>
                    </a:lnTo>
                    <a:lnTo>
                      <a:pt x="1886" y="1966"/>
                    </a:lnTo>
                    <a:lnTo>
                      <a:pt x="1916" y="1980"/>
                    </a:lnTo>
                    <a:lnTo>
                      <a:pt x="1944" y="1992"/>
                    </a:lnTo>
                    <a:lnTo>
                      <a:pt x="1976" y="2002"/>
                    </a:lnTo>
                    <a:lnTo>
                      <a:pt x="2006" y="2012"/>
                    </a:lnTo>
                    <a:lnTo>
                      <a:pt x="2036" y="2020"/>
                    </a:lnTo>
                    <a:lnTo>
                      <a:pt x="2070" y="2026"/>
                    </a:lnTo>
                    <a:lnTo>
                      <a:pt x="2102" y="2030"/>
                    </a:lnTo>
                    <a:lnTo>
                      <a:pt x="2136" y="2032"/>
                    </a:lnTo>
                    <a:lnTo>
                      <a:pt x="2172" y="2034"/>
                    </a:lnTo>
                    <a:lnTo>
                      <a:pt x="2208" y="2032"/>
                    </a:lnTo>
                    <a:lnTo>
                      <a:pt x="2226" y="2030"/>
                    </a:lnTo>
                    <a:lnTo>
                      <a:pt x="2244" y="2028"/>
                    </a:lnTo>
                    <a:lnTo>
                      <a:pt x="2242" y="2006"/>
                    </a:lnTo>
                    <a:lnTo>
                      <a:pt x="2238" y="1984"/>
                    </a:lnTo>
                    <a:lnTo>
                      <a:pt x="2230" y="1962"/>
                    </a:lnTo>
                    <a:lnTo>
                      <a:pt x="2220" y="1944"/>
                    </a:lnTo>
                    <a:lnTo>
                      <a:pt x="2210" y="1926"/>
                    </a:lnTo>
                    <a:lnTo>
                      <a:pt x="2196" y="1910"/>
                    </a:lnTo>
                    <a:lnTo>
                      <a:pt x="2178" y="1898"/>
                    </a:lnTo>
                    <a:lnTo>
                      <a:pt x="2160" y="1888"/>
                    </a:lnTo>
                    <a:close/>
                  </a:path>
                </a:pathLst>
              </a:custGeom>
              <a:ln>
                <a:headEnd/>
                <a:tailEnd/>
              </a:ln>
            </p:spPr>
            <p:style>
              <a:lnRef idx="2">
                <a:schemeClr val="accent4">
                  <a:shade val="50000"/>
                </a:schemeClr>
              </a:lnRef>
              <a:fillRef idx="1">
                <a:schemeClr val="accent4"/>
              </a:fillRef>
              <a:effectRef idx="0">
                <a:schemeClr val="accent4"/>
              </a:effectRef>
              <a:fontRef idx="minor">
                <a:schemeClr val="lt1"/>
              </a:fontRef>
            </p:style>
            <p:txBody>
              <a:bodyPr/>
              <a:lstStyle/>
              <a:p>
                <a:endParaRPr lang="en-US"/>
              </a:p>
            </p:txBody>
          </p:sp>
          <p:sp>
            <p:nvSpPr>
              <p:cNvPr id="31759" name="Rectangle 39"/>
              <p:cNvSpPr>
                <a:spLocks noChangeArrowheads="1"/>
              </p:cNvSpPr>
              <p:nvPr/>
            </p:nvSpPr>
            <p:spPr bwMode="auto">
              <a:xfrm>
                <a:off x="3140" y="1920"/>
                <a:ext cx="0"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en-US" sz="2800" b="1">
                  <a:latin typeface="+mn-lt"/>
                </a:endParaRPr>
              </a:p>
            </p:txBody>
          </p:sp>
          <p:sp>
            <p:nvSpPr>
              <p:cNvPr id="31760" name="Rectangle 40"/>
              <p:cNvSpPr>
                <a:spLocks noChangeArrowheads="1"/>
              </p:cNvSpPr>
              <p:nvPr/>
            </p:nvSpPr>
            <p:spPr bwMode="auto">
              <a:xfrm>
                <a:off x="2747" y="2152"/>
                <a:ext cx="787"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400" b="1">
                    <a:latin typeface="+mn-lt"/>
                  </a:rPr>
                  <a:t>Retailers</a:t>
                </a:r>
                <a:endParaRPr lang="en-US" sz="2800" b="1">
                  <a:latin typeface="+mn-lt"/>
                </a:endParaRPr>
              </a:p>
            </p:txBody>
          </p:sp>
        </p:grpSp>
      </p:grpSp>
      <p:grpSp>
        <p:nvGrpSpPr>
          <p:cNvPr id="14" name="Group 24"/>
          <p:cNvGrpSpPr>
            <a:grpSpLocks/>
          </p:cNvGrpSpPr>
          <p:nvPr/>
        </p:nvGrpSpPr>
        <p:grpSpPr bwMode="auto">
          <a:xfrm>
            <a:off x="5933688" y="4543425"/>
            <a:ext cx="2946400" cy="1704975"/>
            <a:chOff x="3772" y="3066"/>
            <a:chExt cx="1856" cy="1074"/>
          </a:xfrm>
        </p:grpSpPr>
        <p:sp>
          <p:nvSpPr>
            <p:cNvPr id="31753" name="Freeform 25"/>
            <p:cNvSpPr>
              <a:spLocks/>
            </p:cNvSpPr>
            <p:nvPr/>
          </p:nvSpPr>
          <p:spPr bwMode="auto">
            <a:xfrm>
              <a:off x="3772" y="3066"/>
              <a:ext cx="1856" cy="1074"/>
            </a:xfrm>
            <a:custGeom>
              <a:avLst/>
              <a:gdLst>
                <a:gd name="T0" fmla="*/ 1496 w 1856"/>
                <a:gd name="T1" fmla="*/ 172 h 1074"/>
                <a:gd name="T2" fmla="*/ 1400 w 1856"/>
                <a:gd name="T3" fmla="*/ 224 h 1074"/>
                <a:gd name="T4" fmla="*/ 1328 w 1856"/>
                <a:gd name="T5" fmla="*/ 250 h 1074"/>
                <a:gd name="T6" fmla="*/ 1298 w 1856"/>
                <a:gd name="T7" fmla="*/ 250 h 1074"/>
                <a:gd name="T8" fmla="*/ 1254 w 1856"/>
                <a:gd name="T9" fmla="*/ 236 h 1074"/>
                <a:gd name="T10" fmla="*/ 1188 w 1856"/>
                <a:gd name="T11" fmla="*/ 190 h 1074"/>
                <a:gd name="T12" fmla="*/ 1126 w 1856"/>
                <a:gd name="T13" fmla="*/ 122 h 1074"/>
                <a:gd name="T14" fmla="*/ 1070 w 1856"/>
                <a:gd name="T15" fmla="*/ 56 h 1074"/>
                <a:gd name="T16" fmla="*/ 1018 w 1856"/>
                <a:gd name="T17" fmla="*/ 12 h 1074"/>
                <a:gd name="T18" fmla="*/ 978 w 1856"/>
                <a:gd name="T19" fmla="*/ 0 h 1074"/>
                <a:gd name="T20" fmla="*/ 938 w 1856"/>
                <a:gd name="T21" fmla="*/ 12 h 1074"/>
                <a:gd name="T22" fmla="*/ 922 w 1856"/>
                <a:gd name="T23" fmla="*/ 30 h 1074"/>
                <a:gd name="T24" fmla="*/ 914 w 1856"/>
                <a:gd name="T25" fmla="*/ 60 h 1074"/>
                <a:gd name="T26" fmla="*/ 922 w 1856"/>
                <a:gd name="T27" fmla="*/ 92 h 1074"/>
                <a:gd name="T28" fmla="*/ 970 w 1856"/>
                <a:gd name="T29" fmla="*/ 168 h 1074"/>
                <a:gd name="T30" fmla="*/ 998 w 1856"/>
                <a:gd name="T31" fmla="*/ 198 h 1074"/>
                <a:gd name="T32" fmla="*/ 1032 w 1856"/>
                <a:gd name="T33" fmla="*/ 240 h 1074"/>
                <a:gd name="T34" fmla="*/ 1040 w 1856"/>
                <a:gd name="T35" fmla="*/ 270 h 1074"/>
                <a:gd name="T36" fmla="*/ 1034 w 1856"/>
                <a:gd name="T37" fmla="*/ 302 h 1074"/>
                <a:gd name="T38" fmla="*/ 1018 w 1856"/>
                <a:gd name="T39" fmla="*/ 324 h 1074"/>
                <a:gd name="T40" fmla="*/ 980 w 1856"/>
                <a:gd name="T41" fmla="*/ 344 h 1074"/>
                <a:gd name="T42" fmla="*/ 914 w 1856"/>
                <a:gd name="T43" fmla="*/ 350 h 1074"/>
                <a:gd name="T44" fmla="*/ 792 w 1856"/>
                <a:gd name="T45" fmla="*/ 330 h 1074"/>
                <a:gd name="T46" fmla="*/ 730 w 1856"/>
                <a:gd name="T47" fmla="*/ 312 h 1074"/>
                <a:gd name="T48" fmla="*/ 606 w 1856"/>
                <a:gd name="T49" fmla="*/ 270 h 1074"/>
                <a:gd name="T50" fmla="*/ 544 w 1856"/>
                <a:gd name="T51" fmla="*/ 258 h 1074"/>
                <a:gd name="T52" fmla="*/ 472 w 1856"/>
                <a:gd name="T53" fmla="*/ 262 h 1074"/>
                <a:gd name="T54" fmla="*/ 404 w 1856"/>
                <a:gd name="T55" fmla="*/ 278 h 1074"/>
                <a:gd name="T56" fmla="*/ 394 w 1856"/>
                <a:gd name="T57" fmla="*/ 362 h 1074"/>
                <a:gd name="T58" fmla="*/ 354 w 1856"/>
                <a:gd name="T59" fmla="*/ 432 h 1074"/>
                <a:gd name="T60" fmla="*/ 322 w 1856"/>
                <a:gd name="T61" fmla="*/ 458 h 1074"/>
                <a:gd name="T62" fmla="*/ 294 w 1856"/>
                <a:gd name="T63" fmla="*/ 470 h 1074"/>
                <a:gd name="T64" fmla="*/ 180 w 1856"/>
                <a:gd name="T65" fmla="*/ 494 h 1074"/>
                <a:gd name="T66" fmla="*/ 82 w 1856"/>
                <a:gd name="T67" fmla="*/ 518 h 1074"/>
                <a:gd name="T68" fmla="*/ 26 w 1856"/>
                <a:gd name="T69" fmla="*/ 554 h 1074"/>
                <a:gd name="T70" fmla="*/ 4 w 1856"/>
                <a:gd name="T71" fmla="*/ 588 h 1074"/>
                <a:gd name="T72" fmla="*/ 0 w 1856"/>
                <a:gd name="T73" fmla="*/ 610 h 1074"/>
                <a:gd name="T74" fmla="*/ 4 w 1856"/>
                <a:gd name="T75" fmla="*/ 648 h 1074"/>
                <a:gd name="T76" fmla="*/ 24 w 1856"/>
                <a:gd name="T77" fmla="*/ 668 h 1074"/>
                <a:gd name="T78" fmla="*/ 66 w 1856"/>
                <a:gd name="T79" fmla="*/ 676 h 1074"/>
                <a:gd name="T80" fmla="*/ 176 w 1856"/>
                <a:gd name="T81" fmla="*/ 668 h 1074"/>
                <a:gd name="T82" fmla="*/ 240 w 1856"/>
                <a:gd name="T83" fmla="*/ 674 h 1074"/>
                <a:gd name="T84" fmla="*/ 270 w 1856"/>
                <a:gd name="T85" fmla="*/ 694 h 1074"/>
                <a:gd name="T86" fmla="*/ 290 w 1856"/>
                <a:gd name="T87" fmla="*/ 728 h 1074"/>
                <a:gd name="T88" fmla="*/ 296 w 1856"/>
                <a:gd name="T89" fmla="*/ 786 h 1074"/>
                <a:gd name="T90" fmla="*/ 292 w 1856"/>
                <a:gd name="T91" fmla="*/ 820 h 1074"/>
                <a:gd name="T92" fmla="*/ 270 w 1856"/>
                <a:gd name="T93" fmla="*/ 872 h 1074"/>
                <a:gd name="T94" fmla="*/ 204 w 1856"/>
                <a:gd name="T95" fmla="*/ 964 h 1074"/>
                <a:gd name="T96" fmla="*/ 190 w 1856"/>
                <a:gd name="T97" fmla="*/ 992 h 1074"/>
                <a:gd name="T98" fmla="*/ 176 w 1856"/>
                <a:gd name="T99" fmla="*/ 1052 h 1074"/>
                <a:gd name="T100" fmla="*/ 1856 w 1856"/>
                <a:gd name="T101" fmla="*/ 252 h 1074"/>
                <a:gd name="T102" fmla="*/ 1782 w 1856"/>
                <a:gd name="T103" fmla="*/ 202 h 1074"/>
                <a:gd name="T104" fmla="*/ 1706 w 1856"/>
                <a:gd name="T105" fmla="*/ 164 h 1074"/>
                <a:gd name="T106" fmla="*/ 1644 w 1856"/>
                <a:gd name="T107" fmla="*/ 150 h 1074"/>
                <a:gd name="T108" fmla="*/ 1574 w 1856"/>
                <a:gd name="T109" fmla="*/ 152 h 1074"/>
                <a:gd name="T110" fmla="*/ 1520 w 1856"/>
                <a:gd name="T111" fmla="*/ 164 h 107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856"/>
                <a:gd name="T169" fmla="*/ 0 h 1074"/>
                <a:gd name="T170" fmla="*/ 1856 w 1856"/>
                <a:gd name="T171" fmla="*/ 1074 h 107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856" h="1074">
                  <a:moveTo>
                    <a:pt x="1520" y="164"/>
                  </a:moveTo>
                  <a:lnTo>
                    <a:pt x="1520" y="164"/>
                  </a:lnTo>
                  <a:lnTo>
                    <a:pt x="1496" y="172"/>
                  </a:lnTo>
                  <a:lnTo>
                    <a:pt x="1472" y="184"/>
                  </a:lnTo>
                  <a:lnTo>
                    <a:pt x="1424" y="212"/>
                  </a:lnTo>
                  <a:lnTo>
                    <a:pt x="1400" y="224"/>
                  </a:lnTo>
                  <a:lnTo>
                    <a:pt x="1376" y="236"/>
                  </a:lnTo>
                  <a:lnTo>
                    <a:pt x="1352" y="246"/>
                  </a:lnTo>
                  <a:lnTo>
                    <a:pt x="1328" y="250"/>
                  </a:lnTo>
                  <a:lnTo>
                    <a:pt x="1312" y="252"/>
                  </a:lnTo>
                  <a:lnTo>
                    <a:pt x="1298" y="250"/>
                  </a:lnTo>
                  <a:lnTo>
                    <a:pt x="1284" y="246"/>
                  </a:lnTo>
                  <a:lnTo>
                    <a:pt x="1268" y="242"/>
                  </a:lnTo>
                  <a:lnTo>
                    <a:pt x="1254" y="236"/>
                  </a:lnTo>
                  <a:lnTo>
                    <a:pt x="1240" y="228"/>
                  </a:lnTo>
                  <a:lnTo>
                    <a:pt x="1214" y="212"/>
                  </a:lnTo>
                  <a:lnTo>
                    <a:pt x="1188" y="190"/>
                  </a:lnTo>
                  <a:lnTo>
                    <a:pt x="1166" y="168"/>
                  </a:lnTo>
                  <a:lnTo>
                    <a:pt x="1144" y="144"/>
                  </a:lnTo>
                  <a:lnTo>
                    <a:pt x="1126" y="122"/>
                  </a:lnTo>
                  <a:lnTo>
                    <a:pt x="1092" y="80"/>
                  </a:lnTo>
                  <a:lnTo>
                    <a:pt x="1070" y="56"/>
                  </a:lnTo>
                  <a:lnTo>
                    <a:pt x="1044" y="32"/>
                  </a:lnTo>
                  <a:lnTo>
                    <a:pt x="1032" y="22"/>
                  </a:lnTo>
                  <a:lnTo>
                    <a:pt x="1018" y="12"/>
                  </a:lnTo>
                  <a:lnTo>
                    <a:pt x="1004" y="6"/>
                  </a:lnTo>
                  <a:lnTo>
                    <a:pt x="992" y="2"/>
                  </a:lnTo>
                  <a:lnTo>
                    <a:pt x="978" y="0"/>
                  </a:lnTo>
                  <a:lnTo>
                    <a:pt x="964" y="0"/>
                  </a:lnTo>
                  <a:lnTo>
                    <a:pt x="950" y="4"/>
                  </a:lnTo>
                  <a:lnTo>
                    <a:pt x="938" y="12"/>
                  </a:lnTo>
                  <a:lnTo>
                    <a:pt x="928" y="20"/>
                  </a:lnTo>
                  <a:lnTo>
                    <a:pt x="922" y="30"/>
                  </a:lnTo>
                  <a:lnTo>
                    <a:pt x="918" y="40"/>
                  </a:lnTo>
                  <a:lnTo>
                    <a:pt x="916" y="50"/>
                  </a:lnTo>
                  <a:lnTo>
                    <a:pt x="914" y="60"/>
                  </a:lnTo>
                  <a:lnTo>
                    <a:pt x="916" y="72"/>
                  </a:lnTo>
                  <a:lnTo>
                    <a:pt x="918" y="82"/>
                  </a:lnTo>
                  <a:lnTo>
                    <a:pt x="922" y="92"/>
                  </a:lnTo>
                  <a:lnTo>
                    <a:pt x="932" y="114"/>
                  </a:lnTo>
                  <a:lnTo>
                    <a:pt x="944" y="134"/>
                  </a:lnTo>
                  <a:lnTo>
                    <a:pt x="970" y="168"/>
                  </a:lnTo>
                  <a:lnTo>
                    <a:pt x="982" y="182"/>
                  </a:lnTo>
                  <a:lnTo>
                    <a:pt x="998" y="198"/>
                  </a:lnTo>
                  <a:lnTo>
                    <a:pt x="1014" y="214"/>
                  </a:lnTo>
                  <a:lnTo>
                    <a:pt x="1026" y="230"/>
                  </a:lnTo>
                  <a:lnTo>
                    <a:pt x="1032" y="240"/>
                  </a:lnTo>
                  <a:lnTo>
                    <a:pt x="1036" y="250"/>
                  </a:lnTo>
                  <a:lnTo>
                    <a:pt x="1040" y="258"/>
                  </a:lnTo>
                  <a:lnTo>
                    <a:pt x="1040" y="270"/>
                  </a:lnTo>
                  <a:lnTo>
                    <a:pt x="1040" y="280"/>
                  </a:lnTo>
                  <a:lnTo>
                    <a:pt x="1038" y="290"/>
                  </a:lnTo>
                  <a:lnTo>
                    <a:pt x="1034" y="302"/>
                  </a:lnTo>
                  <a:lnTo>
                    <a:pt x="1026" y="314"/>
                  </a:lnTo>
                  <a:lnTo>
                    <a:pt x="1018" y="324"/>
                  </a:lnTo>
                  <a:lnTo>
                    <a:pt x="1006" y="332"/>
                  </a:lnTo>
                  <a:lnTo>
                    <a:pt x="994" y="340"/>
                  </a:lnTo>
                  <a:lnTo>
                    <a:pt x="980" y="344"/>
                  </a:lnTo>
                  <a:lnTo>
                    <a:pt x="966" y="348"/>
                  </a:lnTo>
                  <a:lnTo>
                    <a:pt x="948" y="350"/>
                  </a:lnTo>
                  <a:lnTo>
                    <a:pt x="914" y="350"/>
                  </a:lnTo>
                  <a:lnTo>
                    <a:pt x="880" y="346"/>
                  </a:lnTo>
                  <a:lnTo>
                    <a:pt x="846" y="342"/>
                  </a:lnTo>
                  <a:lnTo>
                    <a:pt x="792" y="330"/>
                  </a:lnTo>
                  <a:lnTo>
                    <a:pt x="760" y="322"/>
                  </a:lnTo>
                  <a:lnTo>
                    <a:pt x="730" y="312"/>
                  </a:lnTo>
                  <a:lnTo>
                    <a:pt x="668" y="290"/>
                  </a:lnTo>
                  <a:lnTo>
                    <a:pt x="636" y="278"/>
                  </a:lnTo>
                  <a:lnTo>
                    <a:pt x="606" y="270"/>
                  </a:lnTo>
                  <a:lnTo>
                    <a:pt x="574" y="262"/>
                  </a:lnTo>
                  <a:lnTo>
                    <a:pt x="544" y="258"/>
                  </a:lnTo>
                  <a:lnTo>
                    <a:pt x="526" y="256"/>
                  </a:lnTo>
                  <a:lnTo>
                    <a:pt x="508" y="258"/>
                  </a:lnTo>
                  <a:lnTo>
                    <a:pt x="472" y="262"/>
                  </a:lnTo>
                  <a:lnTo>
                    <a:pt x="438" y="270"/>
                  </a:lnTo>
                  <a:lnTo>
                    <a:pt x="404" y="278"/>
                  </a:lnTo>
                  <a:lnTo>
                    <a:pt x="404" y="306"/>
                  </a:lnTo>
                  <a:lnTo>
                    <a:pt x="402" y="334"/>
                  </a:lnTo>
                  <a:lnTo>
                    <a:pt x="394" y="362"/>
                  </a:lnTo>
                  <a:lnTo>
                    <a:pt x="384" y="388"/>
                  </a:lnTo>
                  <a:lnTo>
                    <a:pt x="370" y="412"/>
                  </a:lnTo>
                  <a:lnTo>
                    <a:pt x="354" y="432"/>
                  </a:lnTo>
                  <a:lnTo>
                    <a:pt x="344" y="442"/>
                  </a:lnTo>
                  <a:lnTo>
                    <a:pt x="334" y="450"/>
                  </a:lnTo>
                  <a:lnTo>
                    <a:pt x="322" y="458"/>
                  </a:lnTo>
                  <a:lnTo>
                    <a:pt x="310" y="464"/>
                  </a:lnTo>
                  <a:lnTo>
                    <a:pt x="294" y="470"/>
                  </a:lnTo>
                  <a:lnTo>
                    <a:pt x="276" y="476"/>
                  </a:lnTo>
                  <a:lnTo>
                    <a:pt x="230" y="484"/>
                  </a:lnTo>
                  <a:lnTo>
                    <a:pt x="180" y="494"/>
                  </a:lnTo>
                  <a:lnTo>
                    <a:pt x="130" y="504"/>
                  </a:lnTo>
                  <a:lnTo>
                    <a:pt x="106" y="510"/>
                  </a:lnTo>
                  <a:lnTo>
                    <a:pt x="82" y="518"/>
                  </a:lnTo>
                  <a:lnTo>
                    <a:pt x="60" y="528"/>
                  </a:lnTo>
                  <a:lnTo>
                    <a:pt x="42" y="540"/>
                  </a:lnTo>
                  <a:lnTo>
                    <a:pt x="26" y="554"/>
                  </a:lnTo>
                  <a:lnTo>
                    <a:pt x="12" y="570"/>
                  </a:lnTo>
                  <a:lnTo>
                    <a:pt x="8" y="578"/>
                  </a:lnTo>
                  <a:lnTo>
                    <a:pt x="4" y="588"/>
                  </a:lnTo>
                  <a:lnTo>
                    <a:pt x="2" y="598"/>
                  </a:lnTo>
                  <a:lnTo>
                    <a:pt x="0" y="610"/>
                  </a:lnTo>
                  <a:lnTo>
                    <a:pt x="0" y="624"/>
                  </a:lnTo>
                  <a:lnTo>
                    <a:pt x="2" y="638"/>
                  </a:lnTo>
                  <a:lnTo>
                    <a:pt x="4" y="648"/>
                  </a:lnTo>
                  <a:lnTo>
                    <a:pt x="10" y="656"/>
                  </a:lnTo>
                  <a:lnTo>
                    <a:pt x="16" y="664"/>
                  </a:lnTo>
                  <a:lnTo>
                    <a:pt x="24" y="668"/>
                  </a:lnTo>
                  <a:lnTo>
                    <a:pt x="32" y="672"/>
                  </a:lnTo>
                  <a:lnTo>
                    <a:pt x="42" y="674"/>
                  </a:lnTo>
                  <a:lnTo>
                    <a:pt x="66" y="676"/>
                  </a:lnTo>
                  <a:lnTo>
                    <a:pt x="90" y="676"/>
                  </a:lnTo>
                  <a:lnTo>
                    <a:pt x="146" y="670"/>
                  </a:lnTo>
                  <a:lnTo>
                    <a:pt x="176" y="668"/>
                  </a:lnTo>
                  <a:lnTo>
                    <a:pt x="204" y="668"/>
                  </a:lnTo>
                  <a:lnTo>
                    <a:pt x="228" y="670"/>
                  </a:lnTo>
                  <a:lnTo>
                    <a:pt x="240" y="674"/>
                  </a:lnTo>
                  <a:lnTo>
                    <a:pt x="252" y="678"/>
                  </a:lnTo>
                  <a:lnTo>
                    <a:pt x="262" y="686"/>
                  </a:lnTo>
                  <a:lnTo>
                    <a:pt x="270" y="694"/>
                  </a:lnTo>
                  <a:lnTo>
                    <a:pt x="278" y="704"/>
                  </a:lnTo>
                  <a:lnTo>
                    <a:pt x="286" y="714"/>
                  </a:lnTo>
                  <a:lnTo>
                    <a:pt x="290" y="728"/>
                  </a:lnTo>
                  <a:lnTo>
                    <a:pt x="294" y="746"/>
                  </a:lnTo>
                  <a:lnTo>
                    <a:pt x="296" y="764"/>
                  </a:lnTo>
                  <a:lnTo>
                    <a:pt x="296" y="786"/>
                  </a:lnTo>
                  <a:lnTo>
                    <a:pt x="294" y="804"/>
                  </a:lnTo>
                  <a:lnTo>
                    <a:pt x="292" y="820"/>
                  </a:lnTo>
                  <a:lnTo>
                    <a:pt x="288" y="834"/>
                  </a:lnTo>
                  <a:lnTo>
                    <a:pt x="282" y="848"/>
                  </a:lnTo>
                  <a:lnTo>
                    <a:pt x="270" y="872"/>
                  </a:lnTo>
                  <a:lnTo>
                    <a:pt x="254" y="894"/>
                  </a:lnTo>
                  <a:lnTo>
                    <a:pt x="220" y="938"/>
                  </a:lnTo>
                  <a:lnTo>
                    <a:pt x="204" y="964"/>
                  </a:lnTo>
                  <a:lnTo>
                    <a:pt x="196" y="978"/>
                  </a:lnTo>
                  <a:lnTo>
                    <a:pt x="190" y="992"/>
                  </a:lnTo>
                  <a:lnTo>
                    <a:pt x="184" y="1010"/>
                  </a:lnTo>
                  <a:lnTo>
                    <a:pt x="180" y="1030"/>
                  </a:lnTo>
                  <a:lnTo>
                    <a:pt x="176" y="1052"/>
                  </a:lnTo>
                  <a:lnTo>
                    <a:pt x="174" y="1074"/>
                  </a:lnTo>
                  <a:lnTo>
                    <a:pt x="1856" y="1074"/>
                  </a:lnTo>
                  <a:lnTo>
                    <a:pt x="1856" y="252"/>
                  </a:lnTo>
                  <a:lnTo>
                    <a:pt x="1818" y="226"/>
                  </a:lnTo>
                  <a:lnTo>
                    <a:pt x="1782" y="202"/>
                  </a:lnTo>
                  <a:lnTo>
                    <a:pt x="1744" y="180"/>
                  </a:lnTo>
                  <a:lnTo>
                    <a:pt x="1726" y="172"/>
                  </a:lnTo>
                  <a:lnTo>
                    <a:pt x="1706" y="164"/>
                  </a:lnTo>
                  <a:lnTo>
                    <a:pt x="1686" y="158"/>
                  </a:lnTo>
                  <a:lnTo>
                    <a:pt x="1666" y="152"/>
                  </a:lnTo>
                  <a:lnTo>
                    <a:pt x="1644" y="150"/>
                  </a:lnTo>
                  <a:lnTo>
                    <a:pt x="1622" y="148"/>
                  </a:lnTo>
                  <a:lnTo>
                    <a:pt x="1598" y="148"/>
                  </a:lnTo>
                  <a:lnTo>
                    <a:pt x="1574" y="152"/>
                  </a:lnTo>
                  <a:lnTo>
                    <a:pt x="1548" y="156"/>
                  </a:lnTo>
                  <a:lnTo>
                    <a:pt x="1520" y="164"/>
                  </a:lnTo>
                  <a:close/>
                </a:path>
              </a:pathLst>
            </a:custGeom>
            <a:ln>
              <a:headEnd/>
              <a:tailEnd/>
            </a:ln>
          </p:spPr>
          <p:style>
            <a:lnRef idx="2">
              <a:schemeClr val="accent6">
                <a:shade val="50000"/>
              </a:schemeClr>
            </a:lnRef>
            <a:fillRef idx="1">
              <a:schemeClr val="accent6"/>
            </a:fillRef>
            <a:effectRef idx="0">
              <a:schemeClr val="accent6"/>
            </a:effectRef>
            <a:fontRef idx="minor">
              <a:schemeClr val="lt1"/>
            </a:fontRef>
          </p:style>
          <p:txBody>
            <a:bodyPr/>
            <a:lstStyle/>
            <a:p>
              <a:endParaRPr lang="en-US"/>
            </a:p>
          </p:txBody>
        </p:sp>
        <p:sp>
          <p:nvSpPr>
            <p:cNvPr id="31754" name="Rectangle 26"/>
            <p:cNvSpPr>
              <a:spLocks noChangeArrowheads="1"/>
            </p:cNvSpPr>
            <p:nvPr/>
          </p:nvSpPr>
          <p:spPr bwMode="auto">
            <a:xfrm>
              <a:off x="4401" y="3658"/>
              <a:ext cx="1067" cy="233"/>
            </a:xfrm>
            <a:prstGeom prst="rect">
              <a:avLst/>
            </a:prstGeom>
            <a:ln>
              <a:noFill/>
            </a:ln>
            <a:extLst/>
          </p:spPr>
          <p:style>
            <a:lnRef idx="2">
              <a:schemeClr val="accent6">
                <a:shade val="50000"/>
              </a:schemeClr>
            </a:lnRef>
            <a:fillRef idx="1">
              <a:schemeClr val="accent6"/>
            </a:fillRef>
            <a:effectRef idx="0">
              <a:schemeClr val="accent6"/>
            </a:effectRef>
            <a:fontRef idx="minor">
              <a:schemeClr val="lt1"/>
            </a:fontRef>
          </p:style>
          <p:txBody>
            <a:bodyPr wrap="none" lIns="0" tIns="0" rIns="0" bIns="0">
              <a:spAutoFit/>
            </a:bodyPr>
            <a:lstStyle/>
            <a:p>
              <a:r>
                <a:rPr lang="en-US" sz="2400" b="1" dirty="0"/>
                <a:t>Consumers</a:t>
              </a:r>
              <a:endParaRPr lang="en-US" sz="2800" b="1" dirty="0"/>
            </a:p>
          </p:txBody>
        </p:sp>
      </p:grpSp>
      <p:grpSp>
        <p:nvGrpSpPr>
          <p:cNvPr id="15" name="Group 27"/>
          <p:cNvGrpSpPr>
            <a:grpSpLocks/>
          </p:cNvGrpSpPr>
          <p:nvPr/>
        </p:nvGrpSpPr>
        <p:grpSpPr bwMode="auto">
          <a:xfrm>
            <a:off x="185351" y="765175"/>
            <a:ext cx="2984500" cy="1752600"/>
            <a:chOff x="156" y="684"/>
            <a:chExt cx="1880" cy="1104"/>
          </a:xfrm>
        </p:grpSpPr>
        <p:sp>
          <p:nvSpPr>
            <p:cNvPr id="31751" name="Freeform 28"/>
            <p:cNvSpPr>
              <a:spLocks/>
            </p:cNvSpPr>
            <p:nvPr/>
          </p:nvSpPr>
          <p:spPr bwMode="auto">
            <a:xfrm>
              <a:off x="156" y="684"/>
              <a:ext cx="1880" cy="1104"/>
            </a:xfrm>
            <a:custGeom>
              <a:avLst/>
              <a:gdLst>
                <a:gd name="T0" fmla="*/ 742 w 1880"/>
                <a:gd name="T1" fmla="*/ 780 h 1104"/>
                <a:gd name="T2" fmla="*/ 792 w 1880"/>
                <a:gd name="T3" fmla="*/ 810 h 1104"/>
                <a:gd name="T4" fmla="*/ 816 w 1880"/>
                <a:gd name="T5" fmla="*/ 862 h 1104"/>
                <a:gd name="T6" fmla="*/ 814 w 1880"/>
                <a:gd name="T7" fmla="*/ 908 h 1104"/>
                <a:gd name="T8" fmla="*/ 788 w 1880"/>
                <a:gd name="T9" fmla="*/ 966 h 1104"/>
                <a:gd name="T10" fmla="*/ 766 w 1880"/>
                <a:gd name="T11" fmla="*/ 1022 h 1104"/>
                <a:gd name="T12" fmla="*/ 768 w 1880"/>
                <a:gd name="T13" fmla="*/ 1040 h 1104"/>
                <a:gd name="T14" fmla="*/ 780 w 1880"/>
                <a:gd name="T15" fmla="*/ 1072 h 1104"/>
                <a:gd name="T16" fmla="*/ 800 w 1880"/>
                <a:gd name="T17" fmla="*/ 1092 h 1104"/>
                <a:gd name="T18" fmla="*/ 836 w 1880"/>
                <a:gd name="T19" fmla="*/ 1104 h 1104"/>
                <a:gd name="T20" fmla="*/ 900 w 1880"/>
                <a:gd name="T21" fmla="*/ 1094 h 1104"/>
                <a:gd name="T22" fmla="*/ 960 w 1880"/>
                <a:gd name="T23" fmla="*/ 1060 h 1104"/>
                <a:gd name="T24" fmla="*/ 1000 w 1880"/>
                <a:gd name="T25" fmla="*/ 1008 h 1104"/>
                <a:gd name="T26" fmla="*/ 1008 w 1880"/>
                <a:gd name="T27" fmla="*/ 968 h 1104"/>
                <a:gd name="T28" fmla="*/ 1000 w 1880"/>
                <a:gd name="T29" fmla="*/ 930 h 1104"/>
                <a:gd name="T30" fmla="*/ 984 w 1880"/>
                <a:gd name="T31" fmla="*/ 870 h 1104"/>
                <a:gd name="T32" fmla="*/ 986 w 1880"/>
                <a:gd name="T33" fmla="*/ 842 h 1104"/>
                <a:gd name="T34" fmla="*/ 1006 w 1880"/>
                <a:gd name="T35" fmla="*/ 814 h 1104"/>
                <a:gd name="T36" fmla="*/ 1022 w 1880"/>
                <a:gd name="T37" fmla="*/ 804 h 1104"/>
                <a:gd name="T38" fmla="*/ 1094 w 1880"/>
                <a:gd name="T39" fmla="*/ 796 h 1104"/>
                <a:gd name="T40" fmla="*/ 1192 w 1880"/>
                <a:gd name="T41" fmla="*/ 802 h 1104"/>
                <a:gd name="T42" fmla="*/ 1240 w 1880"/>
                <a:gd name="T43" fmla="*/ 812 h 1104"/>
                <a:gd name="T44" fmla="*/ 1326 w 1880"/>
                <a:gd name="T45" fmla="*/ 852 h 1104"/>
                <a:gd name="T46" fmla="*/ 1446 w 1880"/>
                <a:gd name="T47" fmla="*/ 926 h 1104"/>
                <a:gd name="T48" fmla="*/ 1512 w 1880"/>
                <a:gd name="T49" fmla="*/ 954 h 1104"/>
                <a:gd name="T50" fmla="*/ 1558 w 1880"/>
                <a:gd name="T51" fmla="*/ 964 h 1104"/>
                <a:gd name="T52" fmla="*/ 1616 w 1880"/>
                <a:gd name="T53" fmla="*/ 962 h 1104"/>
                <a:gd name="T54" fmla="*/ 1662 w 1880"/>
                <a:gd name="T55" fmla="*/ 946 h 1104"/>
                <a:gd name="T56" fmla="*/ 1726 w 1880"/>
                <a:gd name="T57" fmla="*/ 898 h 1104"/>
                <a:gd name="T58" fmla="*/ 1776 w 1880"/>
                <a:gd name="T59" fmla="*/ 854 h 1104"/>
                <a:gd name="T60" fmla="*/ 1752 w 1880"/>
                <a:gd name="T61" fmla="*/ 784 h 1104"/>
                <a:gd name="T62" fmla="*/ 1740 w 1880"/>
                <a:gd name="T63" fmla="*/ 696 h 1104"/>
                <a:gd name="T64" fmla="*/ 1750 w 1880"/>
                <a:gd name="T65" fmla="*/ 600 h 1104"/>
                <a:gd name="T66" fmla="*/ 1770 w 1880"/>
                <a:gd name="T67" fmla="*/ 544 h 1104"/>
                <a:gd name="T68" fmla="*/ 1804 w 1880"/>
                <a:gd name="T69" fmla="*/ 500 h 1104"/>
                <a:gd name="T70" fmla="*/ 1854 w 1880"/>
                <a:gd name="T71" fmla="*/ 456 h 1104"/>
                <a:gd name="T72" fmla="*/ 1872 w 1880"/>
                <a:gd name="T73" fmla="*/ 428 h 1104"/>
                <a:gd name="T74" fmla="*/ 1880 w 1880"/>
                <a:gd name="T75" fmla="*/ 384 h 1104"/>
                <a:gd name="T76" fmla="*/ 1880 w 1880"/>
                <a:gd name="T77" fmla="*/ 352 h 1104"/>
                <a:gd name="T78" fmla="*/ 1854 w 1880"/>
                <a:gd name="T79" fmla="*/ 272 h 1104"/>
                <a:gd name="T80" fmla="*/ 1808 w 1880"/>
                <a:gd name="T81" fmla="*/ 200 h 1104"/>
                <a:gd name="T82" fmla="*/ 1784 w 1880"/>
                <a:gd name="T83" fmla="*/ 154 h 1104"/>
                <a:gd name="T84" fmla="*/ 1768 w 1880"/>
                <a:gd name="T85" fmla="*/ 94 h 1104"/>
                <a:gd name="T86" fmla="*/ 1764 w 1880"/>
                <a:gd name="T87" fmla="*/ 0 h 1104"/>
                <a:gd name="T88" fmla="*/ 0 w 1880"/>
                <a:gd name="T89" fmla="*/ 850 h 1104"/>
                <a:gd name="T90" fmla="*/ 122 w 1880"/>
                <a:gd name="T91" fmla="*/ 820 h 1104"/>
                <a:gd name="T92" fmla="*/ 336 w 1880"/>
                <a:gd name="T93" fmla="*/ 792 h 1104"/>
                <a:gd name="T94" fmla="*/ 432 w 1880"/>
                <a:gd name="T95" fmla="*/ 772 h 1104"/>
                <a:gd name="T96" fmla="*/ 578 w 1880"/>
                <a:gd name="T97" fmla="*/ 750 h 1104"/>
                <a:gd name="T98" fmla="*/ 648 w 1880"/>
                <a:gd name="T99" fmla="*/ 752 h 1104"/>
                <a:gd name="T100" fmla="*/ 720 w 1880"/>
                <a:gd name="T101" fmla="*/ 770 h 110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80"/>
                <a:gd name="T154" fmla="*/ 0 h 1104"/>
                <a:gd name="T155" fmla="*/ 1880 w 1880"/>
                <a:gd name="T156" fmla="*/ 1104 h 110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80" h="1104">
                  <a:moveTo>
                    <a:pt x="720" y="770"/>
                  </a:moveTo>
                  <a:lnTo>
                    <a:pt x="720" y="770"/>
                  </a:lnTo>
                  <a:lnTo>
                    <a:pt x="742" y="780"/>
                  </a:lnTo>
                  <a:lnTo>
                    <a:pt x="762" y="788"/>
                  </a:lnTo>
                  <a:lnTo>
                    <a:pt x="778" y="798"/>
                  </a:lnTo>
                  <a:lnTo>
                    <a:pt x="792" y="810"/>
                  </a:lnTo>
                  <a:lnTo>
                    <a:pt x="802" y="824"/>
                  </a:lnTo>
                  <a:lnTo>
                    <a:pt x="810" y="842"/>
                  </a:lnTo>
                  <a:lnTo>
                    <a:pt x="816" y="862"/>
                  </a:lnTo>
                  <a:lnTo>
                    <a:pt x="816" y="888"/>
                  </a:lnTo>
                  <a:lnTo>
                    <a:pt x="814" y="908"/>
                  </a:lnTo>
                  <a:lnTo>
                    <a:pt x="806" y="926"/>
                  </a:lnTo>
                  <a:lnTo>
                    <a:pt x="798" y="946"/>
                  </a:lnTo>
                  <a:lnTo>
                    <a:pt x="788" y="966"/>
                  </a:lnTo>
                  <a:lnTo>
                    <a:pt x="778" y="986"/>
                  </a:lnTo>
                  <a:lnTo>
                    <a:pt x="770" y="1004"/>
                  </a:lnTo>
                  <a:lnTo>
                    <a:pt x="766" y="1022"/>
                  </a:lnTo>
                  <a:lnTo>
                    <a:pt x="766" y="1032"/>
                  </a:lnTo>
                  <a:lnTo>
                    <a:pt x="768" y="1040"/>
                  </a:lnTo>
                  <a:lnTo>
                    <a:pt x="770" y="1052"/>
                  </a:lnTo>
                  <a:lnTo>
                    <a:pt x="774" y="1062"/>
                  </a:lnTo>
                  <a:lnTo>
                    <a:pt x="780" y="1072"/>
                  </a:lnTo>
                  <a:lnTo>
                    <a:pt x="786" y="1080"/>
                  </a:lnTo>
                  <a:lnTo>
                    <a:pt x="794" y="1086"/>
                  </a:lnTo>
                  <a:lnTo>
                    <a:pt x="800" y="1092"/>
                  </a:lnTo>
                  <a:lnTo>
                    <a:pt x="810" y="1096"/>
                  </a:lnTo>
                  <a:lnTo>
                    <a:pt x="818" y="1100"/>
                  </a:lnTo>
                  <a:lnTo>
                    <a:pt x="836" y="1104"/>
                  </a:lnTo>
                  <a:lnTo>
                    <a:pt x="858" y="1104"/>
                  </a:lnTo>
                  <a:lnTo>
                    <a:pt x="878" y="1100"/>
                  </a:lnTo>
                  <a:lnTo>
                    <a:pt x="900" y="1094"/>
                  </a:lnTo>
                  <a:lnTo>
                    <a:pt x="922" y="1086"/>
                  </a:lnTo>
                  <a:lnTo>
                    <a:pt x="942" y="1074"/>
                  </a:lnTo>
                  <a:lnTo>
                    <a:pt x="960" y="1060"/>
                  </a:lnTo>
                  <a:lnTo>
                    <a:pt x="976" y="1044"/>
                  </a:lnTo>
                  <a:lnTo>
                    <a:pt x="990" y="1026"/>
                  </a:lnTo>
                  <a:lnTo>
                    <a:pt x="1000" y="1008"/>
                  </a:lnTo>
                  <a:lnTo>
                    <a:pt x="1006" y="988"/>
                  </a:lnTo>
                  <a:lnTo>
                    <a:pt x="1008" y="978"/>
                  </a:lnTo>
                  <a:lnTo>
                    <a:pt x="1008" y="968"/>
                  </a:lnTo>
                  <a:lnTo>
                    <a:pt x="1006" y="950"/>
                  </a:lnTo>
                  <a:lnTo>
                    <a:pt x="1000" y="930"/>
                  </a:lnTo>
                  <a:lnTo>
                    <a:pt x="994" y="910"/>
                  </a:lnTo>
                  <a:lnTo>
                    <a:pt x="986" y="890"/>
                  </a:lnTo>
                  <a:lnTo>
                    <a:pt x="984" y="870"/>
                  </a:lnTo>
                  <a:lnTo>
                    <a:pt x="982" y="860"/>
                  </a:lnTo>
                  <a:lnTo>
                    <a:pt x="984" y="850"/>
                  </a:lnTo>
                  <a:lnTo>
                    <a:pt x="986" y="842"/>
                  </a:lnTo>
                  <a:lnTo>
                    <a:pt x="990" y="832"/>
                  </a:lnTo>
                  <a:lnTo>
                    <a:pt x="998" y="822"/>
                  </a:lnTo>
                  <a:lnTo>
                    <a:pt x="1006" y="814"/>
                  </a:lnTo>
                  <a:lnTo>
                    <a:pt x="1012" y="808"/>
                  </a:lnTo>
                  <a:lnTo>
                    <a:pt x="1022" y="804"/>
                  </a:lnTo>
                  <a:lnTo>
                    <a:pt x="1042" y="800"/>
                  </a:lnTo>
                  <a:lnTo>
                    <a:pt x="1068" y="796"/>
                  </a:lnTo>
                  <a:lnTo>
                    <a:pt x="1094" y="796"/>
                  </a:lnTo>
                  <a:lnTo>
                    <a:pt x="1122" y="796"/>
                  </a:lnTo>
                  <a:lnTo>
                    <a:pt x="1150" y="798"/>
                  </a:lnTo>
                  <a:lnTo>
                    <a:pt x="1192" y="802"/>
                  </a:lnTo>
                  <a:lnTo>
                    <a:pt x="1216" y="806"/>
                  </a:lnTo>
                  <a:lnTo>
                    <a:pt x="1240" y="812"/>
                  </a:lnTo>
                  <a:lnTo>
                    <a:pt x="1262" y="820"/>
                  </a:lnTo>
                  <a:lnTo>
                    <a:pt x="1284" y="830"/>
                  </a:lnTo>
                  <a:lnTo>
                    <a:pt x="1326" y="852"/>
                  </a:lnTo>
                  <a:lnTo>
                    <a:pt x="1366" y="878"/>
                  </a:lnTo>
                  <a:lnTo>
                    <a:pt x="1406" y="904"/>
                  </a:lnTo>
                  <a:lnTo>
                    <a:pt x="1446" y="926"/>
                  </a:lnTo>
                  <a:lnTo>
                    <a:pt x="1468" y="938"/>
                  </a:lnTo>
                  <a:lnTo>
                    <a:pt x="1490" y="946"/>
                  </a:lnTo>
                  <a:lnTo>
                    <a:pt x="1512" y="954"/>
                  </a:lnTo>
                  <a:lnTo>
                    <a:pt x="1536" y="960"/>
                  </a:lnTo>
                  <a:lnTo>
                    <a:pt x="1558" y="964"/>
                  </a:lnTo>
                  <a:lnTo>
                    <a:pt x="1580" y="966"/>
                  </a:lnTo>
                  <a:lnTo>
                    <a:pt x="1600" y="966"/>
                  </a:lnTo>
                  <a:lnTo>
                    <a:pt x="1616" y="962"/>
                  </a:lnTo>
                  <a:lnTo>
                    <a:pt x="1634" y="958"/>
                  </a:lnTo>
                  <a:lnTo>
                    <a:pt x="1648" y="954"/>
                  </a:lnTo>
                  <a:lnTo>
                    <a:pt x="1662" y="946"/>
                  </a:lnTo>
                  <a:lnTo>
                    <a:pt x="1676" y="938"/>
                  </a:lnTo>
                  <a:lnTo>
                    <a:pt x="1702" y="920"/>
                  </a:lnTo>
                  <a:lnTo>
                    <a:pt x="1726" y="898"/>
                  </a:lnTo>
                  <a:lnTo>
                    <a:pt x="1750" y="876"/>
                  </a:lnTo>
                  <a:lnTo>
                    <a:pt x="1776" y="854"/>
                  </a:lnTo>
                  <a:lnTo>
                    <a:pt x="1764" y="820"/>
                  </a:lnTo>
                  <a:lnTo>
                    <a:pt x="1752" y="784"/>
                  </a:lnTo>
                  <a:lnTo>
                    <a:pt x="1746" y="756"/>
                  </a:lnTo>
                  <a:lnTo>
                    <a:pt x="1742" y="726"/>
                  </a:lnTo>
                  <a:lnTo>
                    <a:pt x="1740" y="696"/>
                  </a:lnTo>
                  <a:lnTo>
                    <a:pt x="1740" y="662"/>
                  </a:lnTo>
                  <a:lnTo>
                    <a:pt x="1744" y="630"/>
                  </a:lnTo>
                  <a:lnTo>
                    <a:pt x="1750" y="600"/>
                  </a:lnTo>
                  <a:lnTo>
                    <a:pt x="1758" y="570"/>
                  </a:lnTo>
                  <a:lnTo>
                    <a:pt x="1770" y="544"/>
                  </a:lnTo>
                  <a:lnTo>
                    <a:pt x="1778" y="530"/>
                  </a:lnTo>
                  <a:lnTo>
                    <a:pt x="1786" y="518"/>
                  </a:lnTo>
                  <a:lnTo>
                    <a:pt x="1804" y="500"/>
                  </a:lnTo>
                  <a:lnTo>
                    <a:pt x="1822" y="484"/>
                  </a:lnTo>
                  <a:lnTo>
                    <a:pt x="1838" y="470"/>
                  </a:lnTo>
                  <a:lnTo>
                    <a:pt x="1854" y="456"/>
                  </a:lnTo>
                  <a:lnTo>
                    <a:pt x="1860" y="448"/>
                  </a:lnTo>
                  <a:lnTo>
                    <a:pt x="1866" y="438"/>
                  </a:lnTo>
                  <a:lnTo>
                    <a:pt x="1872" y="428"/>
                  </a:lnTo>
                  <a:lnTo>
                    <a:pt x="1876" y="416"/>
                  </a:lnTo>
                  <a:lnTo>
                    <a:pt x="1878" y="400"/>
                  </a:lnTo>
                  <a:lnTo>
                    <a:pt x="1880" y="384"/>
                  </a:lnTo>
                  <a:lnTo>
                    <a:pt x="1880" y="368"/>
                  </a:lnTo>
                  <a:lnTo>
                    <a:pt x="1880" y="352"/>
                  </a:lnTo>
                  <a:lnTo>
                    <a:pt x="1874" y="322"/>
                  </a:lnTo>
                  <a:lnTo>
                    <a:pt x="1866" y="296"/>
                  </a:lnTo>
                  <a:lnTo>
                    <a:pt x="1854" y="272"/>
                  </a:lnTo>
                  <a:lnTo>
                    <a:pt x="1840" y="248"/>
                  </a:lnTo>
                  <a:lnTo>
                    <a:pt x="1824" y="224"/>
                  </a:lnTo>
                  <a:lnTo>
                    <a:pt x="1808" y="200"/>
                  </a:lnTo>
                  <a:lnTo>
                    <a:pt x="1792" y="172"/>
                  </a:lnTo>
                  <a:lnTo>
                    <a:pt x="1784" y="154"/>
                  </a:lnTo>
                  <a:lnTo>
                    <a:pt x="1778" y="136"/>
                  </a:lnTo>
                  <a:lnTo>
                    <a:pt x="1772" y="116"/>
                  </a:lnTo>
                  <a:lnTo>
                    <a:pt x="1768" y="94"/>
                  </a:lnTo>
                  <a:lnTo>
                    <a:pt x="1766" y="70"/>
                  </a:lnTo>
                  <a:lnTo>
                    <a:pt x="1764" y="48"/>
                  </a:lnTo>
                  <a:lnTo>
                    <a:pt x="1764" y="0"/>
                  </a:lnTo>
                  <a:lnTo>
                    <a:pt x="0" y="0"/>
                  </a:lnTo>
                  <a:lnTo>
                    <a:pt x="0" y="850"/>
                  </a:lnTo>
                  <a:lnTo>
                    <a:pt x="40" y="838"/>
                  </a:lnTo>
                  <a:lnTo>
                    <a:pt x="80" y="828"/>
                  </a:lnTo>
                  <a:lnTo>
                    <a:pt x="122" y="820"/>
                  </a:lnTo>
                  <a:lnTo>
                    <a:pt x="164" y="814"/>
                  </a:lnTo>
                  <a:lnTo>
                    <a:pt x="250" y="804"/>
                  </a:lnTo>
                  <a:lnTo>
                    <a:pt x="336" y="792"/>
                  </a:lnTo>
                  <a:lnTo>
                    <a:pt x="384" y="784"/>
                  </a:lnTo>
                  <a:lnTo>
                    <a:pt x="432" y="772"/>
                  </a:lnTo>
                  <a:lnTo>
                    <a:pt x="482" y="762"/>
                  </a:lnTo>
                  <a:lnTo>
                    <a:pt x="530" y="754"/>
                  </a:lnTo>
                  <a:lnTo>
                    <a:pt x="578" y="750"/>
                  </a:lnTo>
                  <a:lnTo>
                    <a:pt x="600" y="748"/>
                  </a:lnTo>
                  <a:lnTo>
                    <a:pt x="624" y="748"/>
                  </a:lnTo>
                  <a:lnTo>
                    <a:pt x="648" y="752"/>
                  </a:lnTo>
                  <a:lnTo>
                    <a:pt x="672" y="756"/>
                  </a:lnTo>
                  <a:lnTo>
                    <a:pt x="696" y="762"/>
                  </a:lnTo>
                  <a:lnTo>
                    <a:pt x="720" y="770"/>
                  </a:lnTo>
                  <a:close/>
                </a:path>
              </a:pathLst>
            </a:custGeom>
            <a:ln>
              <a:headEnd/>
              <a:tailEnd/>
            </a:ln>
          </p:spPr>
          <p:style>
            <a:lnRef idx="2">
              <a:schemeClr val="accent2">
                <a:shade val="50000"/>
              </a:schemeClr>
            </a:lnRef>
            <a:fillRef idx="1">
              <a:schemeClr val="accent2"/>
            </a:fillRef>
            <a:effectRef idx="0">
              <a:schemeClr val="accent2"/>
            </a:effectRef>
            <a:fontRef idx="minor">
              <a:schemeClr val="lt1"/>
            </a:fontRef>
          </p:style>
          <p:txBody>
            <a:bodyPr/>
            <a:lstStyle/>
            <a:p>
              <a:endParaRPr lang="en-US"/>
            </a:p>
          </p:txBody>
        </p:sp>
        <p:sp>
          <p:nvSpPr>
            <p:cNvPr id="31752" name="Rectangle 29"/>
            <p:cNvSpPr>
              <a:spLocks noChangeArrowheads="1"/>
            </p:cNvSpPr>
            <p:nvPr/>
          </p:nvSpPr>
          <p:spPr bwMode="auto">
            <a:xfrm>
              <a:off x="628" y="992"/>
              <a:ext cx="95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400" b="1" dirty="0">
                  <a:latin typeface="+mn-lt"/>
                </a:rPr>
                <a:t>Producers</a:t>
              </a:r>
              <a:endParaRPr lang="en-US" sz="2800" b="1" dirty="0">
                <a:latin typeface="+mn-lt"/>
              </a:endParaRPr>
            </a:p>
          </p:txBody>
        </p:sp>
      </p:grpSp>
    </p:spTree>
    <p:custDataLst>
      <p:tags r:id="rId1"/>
    </p:custDataLst>
    <p:extLst>
      <p:ext uri="{BB962C8B-B14F-4D97-AF65-F5344CB8AC3E}">
        <p14:creationId xmlns:p14="http://schemas.microsoft.com/office/powerpoint/2010/main" val="110045402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ox(out)">
                                      <p:cBhvr>
                                        <p:cTn id="7" dur="500"/>
                                        <p:tgtEl>
                                          <p:spTgt spid="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ox(out)">
                                      <p:cBhvr>
                                        <p:cTn id="12" dur="500"/>
                                        <p:tgtEl>
                                          <p:spTgt spid="1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ox(out)">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ox(out)">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76200"/>
            <a:ext cx="8229600" cy="1398587"/>
          </a:xfrm>
        </p:spPr>
        <p:txBody>
          <a:bodyPr anchor="ctr"/>
          <a:lstStyle/>
          <a:p>
            <a:r>
              <a:rPr lang="en-US" dirty="0"/>
              <a:t>Economic Systems</a:t>
            </a:r>
          </a:p>
        </p:txBody>
      </p:sp>
      <p:sp>
        <p:nvSpPr>
          <p:cNvPr id="1059842" name="Oval 2"/>
          <p:cNvSpPr>
            <a:spLocks noChangeArrowheads="1"/>
          </p:cNvSpPr>
          <p:nvPr/>
        </p:nvSpPr>
        <p:spPr bwMode="auto">
          <a:xfrm>
            <a:off x="3733800" y="2667000"/>
            <a:ext cx="1905000" cy="1905000"/>
          </a:xfrm>
          <a:prstGeom prst="ellipse">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r>
              <a:rPr lang="en-US" sz="2800" b="1" dirty="0">
                <a:cs typeface="Arial" pitchFamily="34" charset="0"/>
              </a:rPr>
              <a:t>OR</a:t>
            </a:r>
          </a:p>
        </p:txBody>
      </p:sp>
      <p:grpSp>
        <p:nvGrpSpPr>
          <p:cNvPr id="4" name="Group 3"/>
          <p:cNvGrpSpPr/>
          <p:nvPr/>
        </p:nvGrpSpPr>
        <p:grpSpPr>
          <a:xfrm>
            <a:off x="381000" y="1371600"/>
            <a:ext cx="3657600" cy="5029200"/>
            <a:chOff x="304800" y="1676400"/>
            <a:chExt cx="3657600" cy="5029200"/>
          </a:xfrm>
        </p:grpSpPr>
        <p:grpSp>
          <p:nvGrpSpPr>
            <p:cNvPr id="2" name="Group 11"/>
            <p:cNvGrpSpPr>
              <a:grpSpLocks/>
            </p:cNvGrpSpPr>
            <p:nvPr/>
          </p:nvGrpSpPr>
          <p:grpSpPr bwMode="auto">
            <a:xfrm>
              <a:off x="304800" y="1676400"/>
              <a:ext cx="3581400" cy="5029200"/>
              <a:chOff x="304800" y="1295400"/>
              <a:chExt cx="3581400" cy="5029200"/>
            </a:xfrm>
          </p:grpSpPr>
          <p:sp>
            <p:nvSpPr>
              <p:cNvPr id="32778" name="AutoShape 4"/>
              <p:cNvSpPr>
                <a:spLocks noChangeArrowheads="1"/>
              </p:cNvSpPr>
              <p:nvPr/>
            </p:nvSpPr>
            <p:spPr bwMode="auto">
              <a:xfrm>
                <a:off x="304800" y="1600200"/>
                <a:ext cx="3581400" cy="4724400"/>
              </a:xfrm>
              <a:prstGeom prst="roundRect">
                <a:avLst>
                  <a:gd name="adj" fmla="val 10634"/>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lIns="274320" rIns="274320" anchor="ctr"/>
              <a:lstStyle/>
              <a:p>
                <a:pPr marL="457200" indent="-457200"/>
                <a:endParaRPr lang="en-US" sz="3000" b="1">
                  <a:solidFill>
                    <a:schemeClr val="tx1">
                      <a:lumMod val="95000"/>
                    </a:schemeClr>
                  </a:solidFill>
                  <a:cs typeface="Arial" pitchFamily="34" charset="0"/>
                </a:endParaRPr>
              </a:p>
            </p:txBody>
          </p:sp>
          <p:sp>
            <p:nvSpPr>
              <p:cNvPr id="32779" name="AutoShape 5"/>
              <p:cNvSpPr>
                <a:spLocks noChangeArrowheads="1"/>
              </p:cNvSpPr>
              <p:nvPr/>
            </p:nvSpPr>
            <p:spPr bwMode="auto">
              <a:xfrm>
                <a:off x="304800" y="1295400"/>
                <a:ext cx="3581400" cy="914400"/>
              </a:xfrm>
              <a:prstGeom prst="roundRect">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marL="457200" indent="-457200"/>
                <a:r>
                  <a:rPr lang="en-US" sz="2600" b="1" dirty="0">
                    <a:solidFill>
                      <a:schemeClr val="tx1">
                        <a:lumMod val="95000"/>
                      </a:schemeClr>
                    </a:solidFill>
                    <a:cs typeface="Arial" pitchFamily="34" charset="0"/>
                  </a:rPr>
                  <a:t>Command</a:t>
                </a:r>
              </a:p>
              <a:p>
                <a:pPr marL="457200" indent="-457200"/>
                <a:r>
                  <a:rPr lang="en-US" sz="2600" b="1" dirty="0">
                    <a:solidFill>
                      <a:schemeClr val="tx1">
                        <a:lumMod val="95000"/>
                      </a:schemeClr>
                    </a:solidFill>
                    <a:cs typeface="Arial" pitchFamily="34" charset="0"/>
                  </a:rPr>
                  <a:t>Economy</a:t>
                </a:r>
              </a:p>
            </p:txBody>
          </p:sp>
        </p:grpSp>
        <p:sp>
          <p:nvSpPr>
            <p:cNvPr id="1059846" name="Text Box 6"/>
            <p:cNvSpPr txBox="1">
              <a:spLocks noChangeArrowheads="1"/>
            </p:cNvSpPr>
            <p:nvPr/>
          </p:nvSpPr>
          <p:spPr bwMode="auto">
            <a:xfrm>
              <a:off x="457200" y="2611438"/>
              <a:ext cx="3505200" cy="4058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marL="457200" indent="-457200" eaLnBrk="0" hangingPunct="0">
                <a:defRPr sz="3600">
                  <a:solidFill>
                    <a:schemeClr val="tx1"/>
                  </a:solidFill>
                  <a:latin typeface="Arial" charset="0"/>
                  <a:cs typeface="Arial" charset="0"/>
                </a:defRPr>
              </a:lvl1pPr>
              <a:lvl2pPr marL="914400" indent="-45720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lnSpc>
                  <a:spcPct val="95000"/>
                </a:lnSpc>
                <a:spcAft>
                  <a:spcPct val="20000"/>
                </a:spcAft>
                <a:buFontTx/>
                <a:buChar char="•"/>
              </a:pPr>
              <a:r>
                <a:rPr lang="en-US" sz="2600" dirty="0">
                  <a:latin typeface="+mn-lt"/>
                </a:rPr>
                <a:t>Government officials decide about production and distribution</a:t>
              </a:r>
            </a:p>
            <a:p>
              <a:pPr algn="l" eaLnBrk="1" hangingPunct="1">
                <a:lnSpc>
                  <a:spcPct val="95000"/>
                </a:lnSpc>
                <a:spcAft>
                  <a:spcPct val="20000"/>
                </a:spcAft>
                <a:buFontTx/>
                <a:buChar char="•"/>
              </a:pPr>
              <a:r>
                <a:rPr lang="en-US" sz="2600" dirty="0">
                  <a:latin typeface="+mn-lt"/>
                </a:rPr>
                <a:t>May work well if:</a:t>
              </a:r>
            </a:p>
            <a:p>
              <a:pPr lvl="1" algn="l" eaLnBrk="1" hangingPunct="1">
                <a:lnSpc>
                  <a:spcPct val="95000"/>
                </a:lnSpc>
                <a:spcAft>
                  <a:spcPct val="20000"/>
                </a:spcAft>
                <a:buFontTx/>
                <a:buChar char="•"/>
              </a:pPr>
              <a:r>
                <a:rPr lang="en-US" sz="2400" dirty="0">
                  <a:latin typeface="+mn-lt"/>
                </a:rPr>
                <a:t>Simple economy</a:t>
              </a:r>
            </a:p>
            <a:p>
              <a:pPr lvl="1" algn="l" eaLnBrk="1" hangingPunct="1">
                <a:lnSpc>
                  <a:spcPct val="95000"/>
                </a:lnSpc>
                <a:spcAft>
                  <a:spcPct val="20000"/>
                </a:spcAft>
                <a:buFontTx/>
                <a:buChar char="•"/>
              </a:pPr>
              <a:r>
                <a:rPr lang="en-US" sz="2400" dirty="0">
                  <a:latin typeface="+mn-lt"/>
                </a:rPr>
                <a:t>Little variety</a:t>
              </a:r>
            </a:p>
            <a:p>
              <a:pPr lvl="1" algn="l" eaLnBrk="1" hangingPunct="1">
                <a:lnSpc>
                  <a:spcPct val="95000"/>
                </a:lnSpc>
                <a:spcAft>
                  <a:spcPct val="20000"/>
                </a:spcAft>
                <a:buFontTx/>
                <a:buChar char="•"/>
              </a:pPr>
              <a:r>
                <a:rPr lang="en-US" sz="2400" dirty="0">
                  <a:latin typeface="+mn-lt"/>
                </a:rPr>
                <a:t>Adverse conditions</a:t>
              </a:r>
            </a:p>
          </p:txBody>
        </p:sp>
      </p:grpSp>
      <p:grpSp>
        <p:nvGrpSpPr>
          <p:cNvPr id="5" name="Group 4"/>
          <p:cNvGrpSpPr/>
          <p:nvPr/>
        </p:nvGrpSpPr>
        <p:grpSpPr>
          <a:xfrm>
            <a:off x="5410200" y="1371600"/>
            <a:ext cx="3581400" cy="5103725"/>
            <a:chOff x="5334000" y="1676400"/>
            <a:chExt cx="3581400" cy="5103725"/>
          </a:xfrm>
        </p:grpSpPr>
        <p:grpSp>
          <p:nvGrpSpPr>
            <p:cNvPr id="3" name="Group 12"/>
            <p:cNvGrpSpPr>
              <a:grpSpLocks/>
            </p:cNvGrpSpPr>
            <p:nvPr/>
          </p:nvGrpSpPr>
          <p:grpSpPr bwMode="auto">
            <a:xfrm>
              <a:off x="5334000" y="1676400"/>
              <a:ext cx="3581400" cy="5029200"/>
              <a:chOff x="5334000" y="1295400"/>
              <a:chExt cx="3581400" cy="5257800"/>
            </a:xfrm>
          </p:grpSpPr>
          <p:sp>
            <p:nvSpPr>
              <p:cNvPr id="32776" name="AutoShape 8"/>
              <p:cNvSpPr>
                <a:spLocks noChangeArrowheads="1"/>
              </p:cNvSpPr>
              <p:nvPr/>
            </p:nvSpPr>
            <p:spPr bwMode="auto">
              <a:xfrm>
                <a:off x="5334000" y="1600200"/>
                <a:ext cx="3581400" cy="4953000"/>
              </a:xfrm>
              <a:prstGeom prst="roundRect">
                <a:avLst>
                  <a:gd name="adj" fmla="val 10634"/>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lIns="274320" rIns="274320" anchor="ctr"/>
              <a:lstStyle/>
              <a:p>
                <a:pPr marL="457200" indent="-457200"/>
                <a:endParaRPr lang="en-US" sz="3000" b="1">
                  <a:solidFill>
                    <a:schemeClr val="tx1">
                      <a:lumMod val="95000"/>
                    </a:schemeClr>
                  </a:solidFill>
                  <a:cs typeface="Arial" pitchFamily="34" charset="0"/>
                </a:endParaRPr>
              </a:p>
            </p:txBody>
          </p:sp>
          <p:sp>
            <p:nvSpPr>
              <p:cNvPr id="32777" name="AutoShape 9"/>
              <p:cNvSpPr>
                <a:spLocks noChangeArrowheads="1"/>
              </p:cNvSpPr>
              <p:nvPr/>
            </p:nvSpPr>
            <p:spPr bwMode="auto">
              <a:xfrm>
                <a:off x="5334000" y="1295400"/>
                <a:ext cx="3581400" cy="914400"/>
              </a:xfrm>
              <a:prstGeom prst="roundRect">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marL="457200" indent="-457200"/>
                <a:r>
                  <a:rPr lang="en-US" sz="2600" b="1" dirty="0">
                    <a:solidFill>
                      <a:schemeClr val="tx1">
                        <a:lumMod val="95000"/>
                      </a:schemeClr>
                    </a:solidFill>
                    <a:cs typeface="Arial" pitchFamily="34" charset="0"/>
                  </a:rPr>
                  <a:t>Market-Directed Economy</a:t>
                </a:r>
              </a:p>
            </p:txBody>
          </p:sp>
        </p:grpSp>
        <p:sp>
          <p:nvSpPr>
            <p:cNvPr id="29705" name="Text Box 10"/>
            <p:cNvSpPr txBox="1">
              <a:spLocks noChangeArrowheads="1"/>
            </p:cNvSpPr>
            <p:nvPr/>
          </p:nvSpPr>
          <p:spPr bwMode="auto">
            <a:xfrm>
              <a:off x="5486400" y="2606675"/>
              <a:ext cx="3429000" cy="417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marL="457200" indent="-457200"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spcAft>
                  <a:spcPct val="30000"/>
                </a:spcAft>
                <a:buFontTx/>
                <a:buChar char="•"/>
              </a:pPr>
              <a:r>
                <a:rPr lang="en-US" sz="2600" dirty="0">
                  <a:latin typeface="+mn-lt"/>
                </a:rPr>
                <a:t>Adjusts itself</a:t>
              </a:r>
            </a:p>
            <a:p>
              <a:pPr algn="l" eaLnBrk="1" hangingPunct="1">
                <a:spcAft>
                  <a:spcPct val="30000"/>
                </a:spcAft>
                <a:buFontTx/>
                <a:buChar char="•"/>
              </a:pPr>
              <a:r>
                <a:rPr lang="en-US" sz="2600" dirty="0">
                  <a:latin typeface="+mn-lt"/>
                </a:rPr>
                <a:t>Price is value measure</a:t>
              </a:r>
            </a:p>
            <a:p>
              <a:pPr algn="l" eaLnBrk="1" hangingPunct="1">
                <a:spcAft>
                  <a:spcPct val="30000"/>
                </a:spcAft>
                <a:buFontTx/>
                <a:buChar char="•"/>
              </a:pPr>
              <a:r>
                <a:rPr lang="en-US" sz="2600" dirty="0">
                  <a:latin typeface="+mn-lt"/>
                </a:rPr>
                <a:t>Freedom of choice</a:t>
              </a:r>
            </a:p>
            <a:p>
              <a:pPr algn="l" eaLnBrk="1" hangingPunct="1">
                <a:spcAft>
                  <a:spcPct val="30000"/>
                </a:spcAft>
                <a:buFontTx/>
                <a:buChar char="•"/>
              </a:pPr>
              <a:r>
                <a:rPr lang="en-US" sz="2600" dirty="0">
                  <a:latin typeface="+mn-lt"/>
                </a:rPr>
                <a:t>Government’s role limited</a:t>
              </a:r>
            </a:p>
            <a:p>
              <a:pPr algn="l" eaLnBrk="1" hangingPunct="1">
                <a:spcAft>
                  <a:spcPct val="30000"/>
                </a:spcAft>
                <a:buFontTx/>
                <a:buChar char="•"/>
              </a:pPr>
              <a:r>
                <a:rPr lang="en-US" sz="2600" dirty="0">
                  <a:latin typeface="+mn-lt"/>
                </a:rPr>
                <a:t>Public interest groups</a:t>
              </a:r>
            </a:p>
          </p:txBody>
        </p:sp>
      </p:grpSp>
    </p:spTree>
    <p:custDataLst>
      <p:tags r:id="rId1"/>
    </p:custDataLst>
    <p:extLst>
      <p:ext uri="{BB962C8B-B14F-4D97-AF65-F5344CB8AC3E}">
        <p14:creationId xmlns:p14="http://schemas.microsoft.com/office/powerpoint/2010/main" val="29778939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1059842"/>
                                        </p:tgtEl>
                                        <p:attrNameLst>
                                          <p:attrName>style.visibility</p:attrName>
                                        </p:attrNameLst>
                                      </p:cBhvr>
                                      <p:to>
                                        <p:strVal val="visible"/>
                                      </p:to>
                                    </p:set>
                                    <p:anim calcmode="lin" valueType="num">
                                      <p:cBhvr>
                                        <p:cTn id="12" dur="500" fill="hold"/>
                                        <p:tgtEl>
                                          <p:spTgt spid="1059842"/>
                                        </p:tgtEl>
                                        <p:attrNameLst>
                                          <p:attrName>ppt_w</p:attrName>
                                        </p:attrNameLst>
                                      </p:cBhvr>
                                      <p:tavLst>
                                        <p:tav tm="0">
                                          <p:val>
                                            <p:fltVal val="0"/>
                                          </p:val>
                                        </p:tav>
                                        <p:tav tm="100000">
                                          <p:val>
                                            <p:strVal val="#ppt_w"/>
                                          </p:val>
                                        </p:tav>
                                      </p:tavLst>
                                    </p:anim>
                                    <p:anim calcmode="lin" valueType="num">
                                      <p:cBhvr>
                                        <p:cTn id="13" dur="500" fill="hold"/>
                                        <p:tgtEl>
                                          <p:spTgt spid="1059842"/>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9842"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247650" y="-26987"/>
            <a:ext cx="8686800" cy="1398587"/>
          </a:xfrm>
        </p:spPr>
        <p:txBody>
          <a:bodyPr>
            <a:normAutofit/>
          </a:bodyPr>
          <a:lstStyle/>
          <a:p>
            <a:r>
              <a:rPr lang="en-US" sz="3200" dirty="0"/>
              <a:t>Model of a Market-Directed Macro-Marketing System (Exhibit 1-2)</a:t>
            </a:r>
          </a:p>
        </p:txBody>
      </p:sp>
      <p:sp>
        <p:nvSpPr>
          <p:cNvPr id="262164" name="Line 20"/>
          <p:cNvSpPr>
            <a:spLocks noChangeShapeType="1"/>
          </p:cNvSpPr>
          <p:nvPr/>
        </p:nvSpPr>
        <p:spPr bwMode="auto">
          <a:xfrm>
            <a:off x="1219200" y="1981200"/>
            <a:ext cx="0" cy="228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262166" name="Line 22"/>
          <p:cNvSpPr>
            <a:spLocks noChangeShapeType="1"/>
          </p:cNvSpPr>
          <p:nvPr/>
        </p:nvSpPr>
        <p:spPr bwMode="auto">
          <a:xfrm>
            <a:off x="3886200" y="1981200"/>
            <a:ext cx="0" cy="228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262167" name="Line 23"/>
          <p:cNvSpPr>
            <a:spLocks noChangeShapeType="1"/>
          </p:cNvSpPr>
          <p:nvPr/>
        </p:nvSpPr>
        <p:spPr bwMode="auto">
          <a:xfrm>
            <a:off x="2514600" y="1981200"/>
            <a:ext cx="0" cy="1219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262168" name="Line 24"/>
          <p:cNvSpPr>
            <a:spLocks noChangeShapeType="1"/>
          </p:cNvSpPr>
          <p:nvPr/>
        </p:nvSpPr>
        <p:spPr bwMode="auto">
          <a:xfrm>
            <a:off x="1219200" y="2895600"/>
            <a:ext cx="0" cy="3048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262171" name="Line 27"/>
          <p:cNvSpPr>
            <a:spLocks noChangeShapeType="1"/>
          </p:cNvSpPr>
          <p:nvPr/>
        </p:nvSpPr>
        <p:spPr bwMode="auto">
          <a:xfrm>
            <a:off x="3886200" y="2895600"/>
            <a:ext cx="0" cy="3048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grpSp>
        <p:nvGrpSpPr>
          <p:cNvPr id="2" name="Group 43"/>
          <p:cNvGrpSpPr>
            <a:grpSpLocks/>
          </p:cNvGrpSpPr>
          <p:nvPr/>
        </p:nvGrpSpPr>
        <p:grpSpPr bwMode="auto">
          <a:xfrm>
            <a:off x="4876800" y="1447800"/>
            <a:ext cx="2667000" cy="4800600"/>
            <a:chOff x="4800600" y="1676400"/>
            <a:chExt cx="2667000" cy="4800600"/>
          </a:xfrm>
        </p:grpSpPr>
        <p:sp>
          <p:nvSpPr>
            <p:cNvPr id="33814" name="Line 34"/>
            <p:cNvSpPr>
              <a:spLocks noChangeShapeType="1"/>
            </p:cNvSpPr>
            <p:nvPr/>
          </p:nvSpPr>
          <p:spPr bwMode="auto">
            <a:xfrm flipH="1">
              <a:off x="4800600" y="1676400"/>
              <a:ext cx="2664823" cy="0"/>
            </a:xfrm>
            <a:prstGeom prst="line">
              <a:avLst/>
            </a:prstGeom>
            <a:ln>
              <a:solidFill>
                <a:schemeClr val="tx1"/>
              </a:solidFill>
              <a:headEnd/>
              <a:tailEnd type="triangle" w="med" len="med"/>
            </a:ln>
            <a:effectLst>
              <a:outerShdw dist="25400" sx="1000" sy="1000" algn="t" rotWithShape="0">
                <a:srgbClr val="000000"/>
              </a:outerShdw>
            </a:effectLst>
            <a:extLst/>
          </p:spPr>
          <p:style>
            <a:lnRef idx="2">
              <a:schemeClr val="accent6"/>
            </a:lnRef>
            <a:fillRef idx="0">
              <a:schemeClr val="accent6"/>
            </a:fillRef>
            <a:effectRef idx="1">
              <a:schemeClr val="accent6"/>
            </a:effectRef>
            <a:fontRef idx="minor">
              <a:schemeClr val="tx1"/>
            </a:fontRef>
          </p:style>
          <p:txBody>
            <a:bodyPr wrap="none" anchor="ctr"/>
            <a:lstStyle/>
            <a:p>
              <a:endParaRPr lang="en-US"/>
            </a:p>
          </p:txBody>
        </p:sp>
        <p:sp>
          <p:nvSpPr>
            <p:cNvPr id="33815" name="Line 35"/>
            <p:cNvSpPr>
              <a:spLocks noChangeShapeType="1"/>
            </p:cNvSpPr>
            <p:nvPr/>
          </p:nvSpPr>
          <p:spPr bwMode="auto">
            <a:xfrm flipH="1">
              <a:off x="4800600" y="2819400"/>
              <a:ext cx="2664823" cy="0"/>
            </a:xfrm>
            <a:prstGeom prst="line">
              <a:avLst/>
            </a:prstGeom>
            <a:ln>
              <a:solidFill>
                <a:schemeClr val="tx1"/>
              </a:solidFill>
              <a:headEnd/>
              <a:tailEnd type="triangle" w="med" len="med"/>
            </a:ln>
            <a:effectLst>
              <a:outerShdw dist="25400" sx="1000" sy="1000" algn="t" rotWithShape="0">
                <a:srgbClr val="000000"/>
              </a:outerShdw>
            </a:effectLst>
            <a:extLst/>
          </p:spPr>
          <p:style>
            <a:lnRef idx="2">
              <a:schemeClr val="accent6"/>
            </a:lnRef>
            <a:fillRef idx="0">
              <a:schemeClr val="accent6"/>
            </a:fillRef>
            <a:effectRef idx="1">
              <a:schemeClr val="accent6"/>
            </a:effectRef>
            <a:fontRef idx="minor">
              <a:schemeClr val="tx1"/>
            </a:fontRef>
          </p:style>
          <p:txBody>
            <a:bodyPr wrap="none" anchor="ctr"/>
            <a:lstStyle/>
            <a:p>
              <a:endParaRPr lang="en-US"/>
            </a:p>
          </p:txBody>
        </p:sp>
        <p:sp>
          <p:nvSpPr>
            <p:cNvPr id="33816" name="Line 36"/>
            <p:cNvSpPr>
              <a:spLocks noChangeShapeType="1"/>
            </p:cNvSpPr>
            <p:nvPr/>
          </p:nvSpPr>
          <p:spPr bwMode="auto">
            <a:xfrm flipH="1">
              <a:off x="4957354" y="3657600"/>
              <a:ext cx="2508069" cy="0"/>
            </a:xfrm>
            <a:prstGeom prst="line">
              <a:avLst/>
            </a:prstGeom>
            <a:ln>
              <a:solidFill>
                <a:schemeClr val="tx1"/>
              </a:solidFill>
              <a:headEnd/>
              <a:tailEnd type="triangle" w="med" len="med"/>
            </a:ln>
            <a:effectLst>
              <a:outerShdw dist="25400" sx="1000" sy="1000" algn="t" rotWithShape="0">
                <a:srgbClr val="000000"/>
              </a:outerShdw>
            </a:effectLst>
            <a:extLst/>
          </p:spPr>
          <p:style>
            <a:lnRef idx="2">
              <a:schemeClr val="accent6"/>
            </a:lnRef>
            <a:fillRef idx="0">
              <a:schemeClr val="accent6"/>
            </a:fillRef>
            <a:effectRef idx="1">
              <a:schemeClr val="accent6"/>
            </a:effectRef>
            <a:fontRef idx="minor">
              <a:schemeClr val="tx1"/>
            </a:fontRef>
          </p:style>
          <p:txBody>
            <a:bodyPr wrap="none" anchor="ctr"/>
            <a:lstStyle/>
            <a:p>
              <a:endParaRPr lang="en-US"/>
            </a:p>
          </p:txBody>
        </p:sp>
        <p:sp>
          <p:nvSpPr>
            <p:cNvPr id="33817" name="Line 37"/>
            <p:cNvSpPr>
              <a:spLocks noChangeShapeType="1"/>
            </p:cNvSpPr>
            <p:nvPr/>
          </p:nvSpPr>
          <p:spPr bwMode="auto">
            <a:xfrm flipH="1">
              <a:off x="4953000" y="4495800"/>
              <a:ext cx="2514600" cy="45719"/>
            </a:xfrm>
            <a:prstGeom prst="line">
              <a:avLst/>
            </a:prstGeom>
            <a:ln>
              <a:solidFill>
                <a:schemeClr val="tx1"/>
              </a:solidFill>
              <a:headEnd/>
              <a:tailEnd type="triangle" w="med" len="med"/>
            </a:ln>
            <a:effectLst>
              <a:outerShdw dist="25400" sx="1000" sy="1000" algn="t" rotWithShape="0">
                <a:srgbClr val="000000"/>
              </a:outerShdw>
            </a:effectLst>
            <a:extLst/>
          </p:spPr>
          <p:style>
            <a:lnRef idx="2">
              <a:schemeClr val="accent6"/>
            </a:lnRef>
            <a:fillRef idx="0">
              <a:schemeClr val="accent6"/>
            </a:fillRef>
            <a:effectRef idx="1">
              <a:schemeClr val="accent6"/>
            </a:effectRef>
            <a:fontRef idx="minor">
              <a:schemeClr val="tx1"/>
            </a:fontRef>
          </p:style>
          <p:txBody>
            <a:bodyPr wrap="none" anchor="ctr"/>
            <a:lstStyle/>
            <a:p>
              <a:endParaRPr lang="en-US"/>
            </a:p>
          </p:txBody>
        </p:sp>
        <p:sp>
          <p:nvSpPr>
            <p:cNvPr id="33818" name="Line 38"/>
            <p:cNvSpPr>
              <a:spLocks noChangeShapeType="1"/>
            </p:cNvSpPr>
            <p:nvPr/>
          </p:nvSpPr>
          <p:spPr bwMode="auto">
            <a:xfrm flipH="1">
              <a:off x="4957354" y="5486400"/>
              <a:ext cx="2508069" cy="0"/>
            </a:xfrm>
            <a:prstGeom prst="line">
              <a:avLst/>
            </a:prstGeom>
            <a:ln>
              <a:solidFill>
                <a:schemeClr val="tx1"/>
              </a:solidFill>
              <a:headEnd/>
              <a:tailEnd type="triangle" w="med" len="med"/>
            </a:ln>
            <a:effectLst>
              <a:outerShdw dist="25400" sx="1000" sy="1000" algn="t" rotWithShape="0">
                <a:srgbClr val="000000"/>
              </a:outerShdw>
            </a:effectLst>
            <a:extLst/>
          </p:spPr>
          <p:style>
            <a:lnRef idx="2">
              <a:schemeClr val="accent6"/>
            </a:lnRef>
            <a:fillRef idx="0">
              <a:schemeClr val="accent6"/>
            </a:fillRef>
            <a:effectRef idx="1">
              <a:schemeClr val="accent6"/>
            </a:effectRef>
            <a:fontRef idx="minor">
              <a:schemeClr val="tx1"/>
            </a:fontRef>
          </p:style>
          <p:txBody>
            <a:bodyPr wrap="none" anchor="ctr"/>
            <a:lstStyle/>
            <a:p>
              <a:endParaRPr lang="en-US"/>
            </a:p>
          </p:txBody>
        </p:sp>
        <p:sp>
          <p:nvSpPr>
            <p:cNvPr id="33819" name="Line 39"/>
            <p:cNvSpPr>
              <a:spLocks noChangeShapeType="1"/>
            </p:cNvSpPr>
            <p:nvPr/>
          </p:nvSpPr>
          <p:spPr bwMode="auto">
            <a:xfrm flipH="1">
              <a:off x="4957354" y="6477000"/>
              <a:ext cx="2508069" cy="0"/>
            </a:xfrm>
            <a:prstGeom prst="line">
              <a:avLst/>
            </a:prstGeom>
            <a:ln>
              <a:solidFill>
                <a:schemeClr val="tx1"/>
              </a:solidFill>
              <a:headEnd/>
              <a:tailEnd type="triangle" w="med" len="med"/>
            </a:ln>
            <a:effectLst>
              <a:outerShdw dist="25400" sx="1000" sy="1000" algn="t" rotWithShape="0">
                <a:srgbClr val="000000"/>
              </a:outerShdw>
            </a:effectLst>
            <a:extLst/>
          </p:spPr>
          <p:style>
            <a:lnRef idx="2">
              <a:schemeClr val="accent6"/>
            </a:lnRef>
            <a:fillRef idx="0">
              <a:schemeClr val="accent6"/>
            </a:fillRef>
            <a:effectRef idx="1">
              <a:schemeClr val="accent6"/>
            </a:effectRef>
            <a:fontRef idx="minor">
              <a:schemeClr val="tx1"/>
            </a:fontRef>
          </p:style>
          <p:txBody>
            <a:bodyPr wrap="none" anchor="ctr"/>
            <a:lstStyle/>
            <a:p>
              <a:endParaRPr lang="en-US"/>
            </a:p>
          </p:txBody>
        </p:sp>
        <p:sp>
          <p:nvSpPr>
            <p:cNvPr id="33820" name="Line 41"/>
            <p:cNvSpPr>
              <a:spLocks noChangeShapeType="1"/>
            </p:cNvSpPr>
            <p:nvPr/>
          </p:nvSpPr>
          <p:spPr bwMode="auto">
            <a:xfrm>
              <a:off x="7465423" y="1676400"/>
              <a:ext cx="0" cy="4800600"/>
            </a:xfrm>
            <a:prstGeom prst="line">
              <a:avLst/>
            </a:prstGeom>
            <a:ln>
              <a:solidFill>
                <a:schemeClr val="tx1"/>
              </a:solidFill>
              <a:headEnd/>
              <a:tailEnd/>
            </a:ln>
            <a:extLst/>
          </p:spPr>
          <p:style>
            <a:lnRef idx="2">
              <a:schemeClr val="accent6"/>
            </a:lnRef>
            <a:fillRef idx="0">
              <a:schemeClr val="accent6"/>
            </a:fillRef>
            <a:effectRef idx="1">
              <a:schemeClr val="accent6"/>
            </a:effectRef>
            <a:fontRef idx="minor">
              <a:schemeClr val="tx1"/>
            </a:fontRef>
          </p:style>
          <p:txBody>
            <a:bodyPr wrap="none" anchor="ctr"/>
            <a:lstStyle/>
            <a:p>
              <a:endParaRPr lang="en-US"/>
            </a:p>
          </p:txBody>
        </p:sp>
      </p:grpSp>
      <p:grpSp>
        <p:nvGrpSpPr>
          <p:cNvPr id="3" name="Group 1"/>
          <p:cNvGrpSpPr>
            <a:grpSpLocks/>
          </p:cNvGrpSpPr>
          <p:nvPr/>
        </p:nvGrpSpPr>
        <p:grpSpPr bwMode="auto">
          <a:xfrm>
            <a:off x="228600" y="1066800"/>
            <a:ext cx="4572000" cy="914400"/>
            <a:chOff x="228600" y="1295400"/>
            <a:chExt cx="4572000" cy="914400"/>
          </a:xfrm>
          <a:effectLst/>
        </p:grpSpPr>
        <p:sp>
          <p:nvSpPr>
            <p:cNvPr id="29730" name="AutoShape 12"/>
            <p:cNvSpPr>
              <a:spLocks noChangeArrowheads="1"/>
            </p:cNvSpPr>
            <p:nvPr/>
          </p:nvSpPr>
          <p:spPr bwMode="auto">
            <a:xfrm>
              <a:off x="228600" y="1295400"/>
              <a:ext cx="4572000" cy="914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a:defRPr/>
              </a:pPr>
              <a:endParaRPr lang="en-US" dirty="0"/>
            </a:p>
          </p:txBody>
        </p:sp>
        <p:sp>
          <p:nvSpPr>
            <p:cNvPr id="29731" name="Text Box 42"/>
            <p:cNvSpPr txBox="1">
              <a:spLocks noChangeArrowheads="1"/>
            </p:cNvSpPr>
            <p:nvPr/>
          </p:nvSpPr>
          <p:spPr bwMode="auto">
            <a:xfrm>
              <a:off x="381000" y="1416050"/>
              <a:ext cx="3962400" cy="641350"/>
            </a:xfrm>
            <a:prstGeom prst="rect">
              <a:avLst/>
            </a:prstGeom>
            <a:noFill/>
            <a:ln w="38100" algn="ctr">
              <a:noFill/>
              <a:miter lim="800000"/>
              <a:headEnd/>
              <a:tailEnd/>
            </a:ln>
          </p:spPr>
          <p:txBody>
            <a:bodyPr>
              <a:spAutoFit/>
            </a:bodyPr>
            <a:lstStyle/>
            <a:p>
              <a:pPr>
                <a:defRPr/>
              </a:pPr>
              <a:r>
                <a:rPr lang="en-US" sz="1800" b="1" dirty="0">
                  <a:latin typeface="+mn-lt"/>
                </a:rPr>
                <a:t>Many Individual Producers</a:t>
              </a:r>
            </a:p>
            <a:p>
              <a:pPr>
                <a:defRPr/>
              </a:pPr>
              <a:r>
                <a:rPr lang="en-US" sz="1800" dirty="0">
                  <a:latin typeface="+mn-lt"/>
                </a:rPr>
                <a:t>(heterogeneous supply)</a:t>
              </a:r>
            </a:p>
          </p:txBody>
        </p:sp>
      </p:grpSp>
      <p:grpSp>
        <p:nvGrpSpPr>
          <p:cNvPr id="4" name="Group 2"/>
          <p:cNvGrpSpPr>
            <a:grpSpLocks/>
          </p:cNvGrpSpPr>
          <p:nvPr/>
        </p:nvGrpSpPr>
        <p:grpSpPr bwMode="auto">
          <a:xfrm>
            <a:off x="266700" y="2209800"/>
            <a:ext cx="2095500" cy="813019"/>
            <a:chOff x="304800" y="2438400"/>
            <a:chExt cx="1905000" cy="813019"/>
          </a:xfrm>
          <a:effectLst/>
        </p:grpSpPr>
        <p:sp>
          <p:nvSpPr>
            <p:cNvPr id="29728" name="AutoShape 13"/>
            <p:cNvSpPr>
              <a:spLocks noChangeArrowheads="1"/>
            </p:cNvSpPr>
            <p:nvPr/>
          </p:nvSpPr>
          <p:spPr bwMode="auto">
            <a:xfrm>
              <a:off x="304800" y="2438400"/>
              <a:ext cx="1905000" cy="6858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defRPr/>
              </a:pPr>
              <a:endParaRPr lang="en-US" dirty="0">
                <a:solidFill>
                  <a:schemeClr val="tx1">
                    <a:lumMod val="95000"/>
                  </a:schemeClr>
                </a:solidFill>
              </a:endParaRPr>
            </a:p>
          </p:txBody>
        </p:sp>
        <p:sp>
          <p:nvSpPr>
            <p:cNvPr id="29729" name="Text Box 43"/>
            <p:cNvSpPr txBox="1">
              <a:spLocks noChangeArrowheads="1"/>
            </p:cNvSpPr>
            <p:nvPr/>
          </p:nvSpPr>
          <p:spPr bwMode="auto">
            <a:xfrm>
              <a:off x="457200" y="2605088"/>
              <a:ext cx="1676400" cy="646331"/>
            </a:xfrm>
            <a:prstGeom prst="rect">
              <a:avLst/>
            </a:prstGeom>
            <a:noFill/>
            <a:ln w="38100" algn="ctr">
              <a:noFill/>
              <a:miter lim="800000"/>
              <a:headEnd/>
              <a:tailEnd/>
            </a:ln>
          </p:spPr>
          <p:txBody>
            <a:bodyPr>
              <a:spAutoFit/>
            </a:bodyPr>
            <a:lstStyle/>
            <a:p>
              <a:pPr algn="l">
                <a:spcBef>
                  <a:spcPct val="50000"/>
                </a:spcBef>
                <a:defRPr/>
              </a:pPr>
              <a:r>
                <a:rPr lang="en-US" sz="1800" dirty="0">
                  <a:solidFill>
                    <a:schemeClr val="tx1">
                      <a:lumMod val="95000"/>
                    </a:schemeClr>
                  </a:solidFill>
                  <a:latin typeface="+mn-lt"/>
                </a:rPr>
                <a:t>Intermediaries</a:t>
              </a:r>
            </a:p>
          </p:txBody>
        </p:sp>
      </p:grpSp>
      <p:grpSp>
        <p:nvGrpSpPr>
          <p:cNvPr id="5" name="Group 3"/>
          <p:cNvGrpSpPr>
            <a:grpSpLocks/>
          </p:cNvGrpSpPr>
          <p:nvPr/>
        </p:nvGrpSpPr>
        <p:grpSpPr bwMode="auto">
          <a:xfrm>
            <a:off x="2667001" y="2209800"/>
            <a:ext cx="2133599" cy="685800"/>
            <a:chOff x="2895600" y="2438400"/>
            <a:chExt cx="1905000" cy="685800"/>
          </a:xfrm>
          <a:effectLst/>
        </p:grpSpPr>
        <p:sp>
          <p:nvSpPr>
            <p:cNvPr id="29726" name="AutoShape 14"/>
            <p:cNvSpPr>
              <a:spLocks noChangeArrowheads="1"/>
            </p:cNvSpPr>
            <p:nvPr/>
          </p:nvSpPr>
          <p:spPr bwMode="auto">
            <a:xfrm>
              <a:off x="2895600" y="2438400"/>
              <a:ext cx="1905000" cy="6858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defRPr/>
              </a:pPr>
              <a:endParaRPr lang="en-US" dirty="0">
                <a:solidFill>
                  <a:schemeClr val="tx1">
                    <a:lumMod val="95000"/>
                  </a:schemeClr>
                </a:solidFill>
              </a:endParaRPr>
            </a:p>
          </p:txBody>
        </p:sp>
        <p:sp>
          <p:nvSpPr>
            <p:cNvPr id="29727" name="Text Box 44"/>
            <p:cNvSpPr txBox="1">
              <a:spLocks noChangeArrowheads="1"/>
            </p:cNvSpPr>
            <p:nvPr/>
          </p:nvSpPr>
          <p:spPr bwMode="auto">
            <a:xfrm>
              <a:off x="3048000" y="2590800"/>
              <a:ext cx="1752600" cy="366713"/>
            </a:xfrm>
            <a:prstGeom prst="rect">
              <a:avLst/>
            </a:prstGeom>
            <a:noFill/>
            <a:ln w="38100" algn="ctr">
              <a:noFill/>
              <a:miter lim="800000"/>
              <a:headEnd/>
              <a:tailEnd/>
            </a:ln>
          </p:spPr>
          <p:txBody>
            <a:bodyPr>
              <a:spAutoFit/>
            </a:bodyPr>
            <a:lstStyle/>
            <a:p>
              <a:pPr algn="l">
                <a:spcBef>
                  <a:spcPct val="50000"/>
                </a:spcBef>
                <a:defRPr/>
              </a:pPr>
              <a:r>
                <a:rPr lang="en-US" sz="1800" dirty="0">
                  <a:solidFill>
                    <a:schemeClr val="tx1">
                      <a:lumMod val="95000"/>
                    </a:schemeClr>
                  </a:solidFill>
                  <a:latin typeface="+mn-lt"/>
                </a:rPr>
                <a:t>Collaborators</a:t>
              </a:r>
            </a:p>
          </p:txBody>
        </p:sp>
      </p:grpSp>
      <p:grpSp>
        <p:nvGrpSpPr>
          <p:cNvPr id="6" name="Group 4"/>
          <p:cNvGrpSpPr>
            <a:grpSpLocks/>
          </p:cNvGrpSpPr>
          <p:nvPr/>
        </p:nvGrpSpPr>
        <p:grpSpPr bwMode="auto">
          <a:xfrm>
            <a:off x="152400" y="3200400"/>
            <a:ext cx="4800600" cy="457200"/>
            <a:chOff x="152400" y="3429000"/>
            <a:chExt cx="4800600" cy="457200"/>
          </a:xfrm>
          <a:effectLst/>
        </p:grpSpPr>
        <p:sp>
          <p:nvSpPr>
            <p:cNvPr id="29724" name="AutoShape 15"/>
            <p:cNvSpPr>
              <a:spLocks noChangeArrowheads="1"/>
            </p:cNvSpPr>
            <p:nvPr/>
          </p:nvSpPr>
          <p:spPr bwMode="auto">
            <a:xfrm>
              <a:off x="152400" y="3429000"/>
              <a:ext cx="4800600" cy="4572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defRPr/>
              </a:pPr>
              <a:endParaRPr lang="en-US" dirty="0">
                <a:solidFill>
                  <a:schemeClr val="tx1">
                    <a:lumMod val="95000"/>
                  </a:schemeClr>
                </a:solidFill>
              </a:endParaRPr>
            </a:p>
          </p:txBody>
        </p:sp>
        <p:sp>
          <p:nvSpPr>
            <p:cNvPr id="29725" name="Text Box 45"/>
            <p:cNvSpPr txBox="1">
              <a:spLocks noChangeArrowheads="1"/>
            </p:cNvSpPr>
            <p:nvPr/>
          </p:nvSpPr>
          <p:spPr bwMode="auto">
            <a:xfrm>
              <a:off x="533400" y="3505200"/>
              <a:ext cx="4343400" cy="366713"/>
            </a:xfrm>
            <a:prstGeom prst="rect">
              <a:avLst/>
            </a:prstGeom>
            <a:noFill/>
            <a:ln w="38100" algn="ctr">
              <a:noFill/>
              <a:miter lim="800000"/>
              <a:headEnd/>
              <a:tailEnd/>
            </a:ln>
          </p:spPr>
          <p:txBody>
            <a:bodyPr>
              <a:spAutoFit/>
            </a:bodyPr>
            <a:lstStyle/>
            <a:p>
              <a:pPr algn="l">
                <a:spcBef>
                  <a:spcPct val="50000"/>
                </a:spcBef>
                <a:defRPr/>
              </a:pPr>
              <a:r>
                <a:rPr lang="en-US" sz="1800" dirty="0">
                  <a:solidFill>
                    <a:schemeClr val="tx1">
                      <a:lumMod val="95000"/>
                    </a:schemeClr>
                  </a:solidFill>
                  <a:latin typeface="+mn-lt"/>
                </a:rPr>
                <a:t>Perform universal marketing functions</a:t>
              </a:r>
            </a:p>
          </p:txBody>
        </p:sp>
      </p:grpSp>
      <p:grpSp>
        <p:nvGrpSpPr>
          <p:cNvPr id="7" name="Group 5"/>
          <p:cNvGrpSpPr>
            <a:grpSpLocks/>
          </p:cNvGrpSpPr>
          <p:nvPr/>
        </p:nvGrpSpPr>
        <p:grpSpPr bwMode="auto">
          <a:xfrm>
            <a:off x="152400" y="3873500"/>
            <a:ext cx="4800600" cy="762000"/>
            <a:chOff x="152400" y="4102100"/>
            <a:chExt cx="4800600" cy="762000"/>
          </a:xfrm>
          <a:effectLst/>
        </p:grpSpPr>
        <p:sp>
          <p:nvSpPr>
            <p:cNvPr id="29722" name="AutoShape 16"/>
            <p:cNvSpPr>
              <a:spLocks noChangeArrowheads="1"/>
            </p:cNvSpPr>
            <p:nvPr/>
          </p:nvSpPr>
          <p:spPr bwMode="auto">
            <a:xfrm>
              <a:off x="152400" y="4102100"/>
              <a:ext cx="4800600" cy="7620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defRPr/>
              </a:pPr>
              <a:endParaRPr lang="en-US" dirty="0">
                <a:solidFill>
                  <a:schemeClr val="tx1">
                    <a:lumMod val="95000"/>
                  </a:schemeClr>
                </a:solidFill>
              </a:endParaRPr>
            </a:p>
          </p:txBody>
        </p:sp>
        <p:sp>
          <p:nvSpPr>
            <p:cNvPr id="29723" name="Text Box 46"/>
            <p:cNvSpPr txBox="1">
              <a:spLocks noChangeArrowheads="1"/>
            </p:cNvSpPr>
            <p:nvPr/>
          </p:nvSpPr>
          <p:spPr bwMode="auto">
            <a:xfrm>
              <a:off x="381000" y="4178300"/>
              <a:ext cx="4267200" cy="646331"/>
            </a:xfrm>
            <a:prstGeom prst="rect">
              <a:avLst/>
            </a:prstGeom>
            <a:noFill/>
            <a:ln w="38100" algn="ctr">
              <a:noFill/>
              <a:miter lim="800000"/>
              <a:headEnd/>
              <a:tailEnd/>
            </a:ln>
          </p:spPr>
          <p:txBody>
            <a:bodyPr>
              <a:spAutoFit/>
            </a:bodyPr>
            <a:lstStyle/>
            <a:p>
              <a:pPr algn="l">
                <a:defRPr/>
              </a:pPr>
              <a:r>
                <a:rPr lang="en-US" sz="1800" dirty="0">
                  <a:solidFill>
                    <a:schemeClr val="tx1">
                      <a:lumMod val="95000"/>
                    </a:schemeClr>
                  </a:solidFill>
                  <a:latin typeface="+mn-lt"/>
                </a:rPr>
                <a:t>To overcome discrepancies and</a:t>
              </a:r>
            </a:p>
            <a:p>
              <a:pPr algn="l">
                <a:defRPr/>
              </a:pPr>
              <a:r>
                <a:rPr lang="en-US" sz="1800" dirty="0">
                  <a:solidFill>
                    <a:schemeClr val="tx1">
                      <a:lumMod val="95000"/>
                    </a:schemeClr>
                  </a:solidFill>
                  <a:latin typeface="+mn-lt"/>
                </a:rPr>
                <a:t>separation of producers / consumers</a:t>
              </a:r>
            </a:p>
          </p:txBody>
        </p:sp>
      </p:grpSp>
      <p:grpSp>
        <p:nvGrpSpPr>
          <p:cNvPr id="8" name="Group 6"/>
          <p:cNvGrpSpPr>
            <a:grpSpLocks/>
          </p:cNvGrpSpPr>
          <p:nvPr/>
        </p:nvGrpSpPr>
        <p:grpSpPr bwMode="auto">
          <a:xfrm>
            <a:off x="152400" y="4799013"/>
            <a:ext cx="4800600" cy="763587"/>
            <a:chOff x="152400" y="5105400"/>
            <a:chExt cx="4800600" cy="762000"/>
          </a:xfrm>
          <a:effectLst/>
        </p:grpSpPr>
        <p:sp>
          <p:nvSpPr>
            <p:cNvPr id="29720" name="AutoShape 17"/>
            <p:cNvSpPr>
              <a:spLocks noChangeArrowheads="1"/>
            </p:cNvSpPr>
            <p:nvPr/>
          </p:nvSpPr>
          <p:spPr bwMode="auto">
            <a:xfrm>
              <a:off x="152400" y="5105400"/>
              <a:ext cx="4800600" cy="7620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defRPr/>
              </a:pPr>
              <a:endParaRPr lang="en-US" dirty="0">
                <a:solidFill>
                  <a:schemeClr val="tx1">
                    <a:lumMod val="95000"/>
                  </a:schemeClr>
                </a:solidFill>
              </a:endParaRPr>
            </a:p>
          </p:txBody>
        </p:sp>
        <p:sp>
          <p:nvSpPr>
            <p:cNvPr id="29721" name="Text Box 47"/>
            <p:cNvSpPr txBox="1">
              <a:spLocks noChangeArrowheads="1"/>
            </p:cNvSpPr>
            <p:nvPr/>
          </p:nvSpPr>
          <p:spPr bwMode="auto">
            <a:xfrm>
              <a:off x="304800" y="5181600"/>
              <a:ext cx="4495800" cy="641350"/>
            </a:xfrm>
            <a:prstGeom prst="rect">
              <a:avLst/>
            </a:prstGeom>
            <a:noFill/>
            <a:ln w="38100" algn="ctr">
              <a:noFill/>
              <a:miter lim="800000"/>
              <a:headEnd/>
              <a:tailEnd/>
            </a:ln>
          </p:spPr>
          <p:txBody>
            <a:bodyPr>
              <a:spAutoFit/>
            </a:bodyPr>
            <a:lstStyle/>
            <a:p>
              <a:pPr>
                <a:defRPr/>
              </a:pPr>
              <a:r>
                <a:rPr lang="en-US" sz="1800" dirty="0">
                  <a:solidFill>
                    <a:schemeClr val="tx1">
                      <a:lumMod val="95000"/>
                    </a:schemeClr>
                  </a:solidFill>
                  <a:latin typeface="+mn-lt"/>
                </a:rPr>
                <a:t>To create value and direct flow of</a:t>
              </a:r>
            </a:p>
            <a:p>
              <a:pPr>
                <a:defRPr/>
              </a:pPr>
              <a:r>
                <a:rPr lang="en-US" sz="1800" dirty="0">
                  <a:solidFill>
                    <a:schemeClr val="tx1">
                      <a:lumMod val="95000"/>
                    </a:schemeClr>
                  </a:solidFill>
                  <a:latin typeface="+mn-lt"/>
                </a:rPr>
                <a:t>need-satisfying goods and services</a:t>
              </a:r>
            </a:p>
          </p:txBody>
        </p:sp>
      </p:grpSp>
      <p:grpSp>
        <p:nvGrpSpPr>
          <p:cNvPr id="9" name="Group 50"/>
          <p:cNvGrpSpPr>
            <a:grpSpLocks/>
          </p:cNvGrpSpPr>
          <p:nvPr/>
        </p:nvGrpSpPr>
        <p:grpSpPr bwMode="auto">
          <a:xfrm>
            <a:off x="152400" y="5791200"/>
            <a:ext cx="4800600" cy="685800"/>
            <a:chOff x="96" y="3840"/>
            <a:chExt cx="3024" cy="432"/>
          </a:xfrm>
          <a:effectLst/>
        </p:grpSpPr>
        <p:sp>
          <p:nvSpPr>
            <p:cNvPr id="29718" name="AutoShape 18"/>
            <p:cNvSpPr>
              <a:spLocks noChangeArrowheads="1"/>
            </p:cNvSpPr>
            <p:nvPr/>
          </p:nvSpPr>
          <p:spPr bwMode="auto">
            <a:xfrm>
              <a:off x="96" y="3840"/>
              <a:ext cx="3024" cy="432"/>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defRPr/>
              </a:pPr>
              <a:endParaRPr lang="en-US" dirty="0"/>
            </a:p>
          </p:txBody>
        </p:sp>
        <p:sp>
          <p:nvSpPr>
            <p:cNvPr id="29719" name="Text Box 48"/>
            <p:cNvSpPr txBox="1">
              <a:spLocks noChangeArrowheads="1"/>
            </p:cNvSpPr>
            <p:nvPr/>
          </p:nvSpPr>
          <p:spPr bwMode="auto">
            <a:xfrm>
              <a:off x="192" y="3868"/>
              <a:ext cx="2832" cy="404"/>
            </a:xfrm>
            <a:prstGeom prst="rect">
              <a:avLst/>
            </a:prstGeom>
            <a:noFill/>
            <a:ln w="38100" algn="ctr">
              <a:noFill/>
              <a:miter lim="800000"/>
              <a:headEnd/>
              <a:tailEnd/>
            </a:ln>
          </p:spPr>
          <p:txBody>
            <a:bodyPr>
              <a:spAutoFit/>
            </a:bodyPr>
            <a:lstStyle/>
            <a:p>
              <a:pPr>
                <a:defRPr/>
              </a:pPr>
              <a:r>
                <a:rPr lang="en-US" sz="1800" b="1" dirty="0">
                  <a:latin typeface="+mn-lt"/>
                </a:rPr>
                <a:t>Many Individual Consumers</a:t>
              </a:r>
            </a:p>
            <a:p>
              <a:pPr>
                <a:defRPr/>
              </a:pPr>
              <a:r>
                <a:rPr lang="en-US" sz="1800" dirty="0">
                  <a:latin typeface="+mn-lt"/>
                </a:rPr>
                <a:t>(heterogeneous demand)</a:t>
              </a:r>
            </a:p>
          </p:txBody>
        </p:sp>
      </p:grpSp>
      <p:grpSp>
        <p:nvGrpSpPr>
          <p:cNvPr id="10" name="Group 44"/>
          <p:cNvGrpSpPr>
            <a:grpSpLocks/>
          </p:cNvGrpSpPr>
          <p:nvPr/>
        </p:nvGrpSpPr>
        <p:grpSpPr bwMode="auto">
          <a:xfrm>
            <a:off x="5791199" y="3505200"/>
            <a:ext cx="3066585" cy="1515426"/>
            <a:chOff x="5791200" y="3794626"/>
            <a:chExt cx="3048000" cy="1515426"/>
          </a:xfrm>
        </p:grpSpPr>
        <p:sp>
          <p:nvSpPr>
            <p:cNvPr id="33812" name="AutoShape 19"/>
            <p:cNvSpPr>
              <a:spLocks noChangeArrowheads="1"/>
            </p:cNvSpPr>
            <p:nvPr/>
          </p:nvSpPr>
          <p:spPr bwMode="auto">
            <a:xfrm>
              <a:off x="5791200" y="3877627"/>
              <a:ext cx="3048000" cy="1432425"/>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en-US"/>
            </a:p>
          </p:txBody>
        </p:sp>
        <p:sp>
          <p:nvSpPr>
            <p:cNvPr id="33813" name="Text Box 49"/>
            <p:cNvSpPr txBox="1">
              <a:spLocks noChangeArrowheads="1"/>
            </p:cNvSpPr>
            <p:nvPr/>
          </p:nvSpPr>
          <p:spPr bwMode="auto">
            <a:xfrm>
              <a:off x="6202692" y="3794626"/>
              <a:ext cx="238125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miter lim="800000"/>
                  <a:headEnd/>
                  <a:tailEnd/>
                </a14:hiddenLine>
              </a:ext>
            </a:extLst>
          </p:spPr>
          <p:txBody>
            <a:bodyPr wrap="squar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1800">
                  <a:latin typeface="+mn-lt"/>
                </a:rPr>
                <a:t>Monitoring by government(s), public interest groups, and customers </a:t>
              </a:r>
              <a:endParaRPr lang="en-US" sz="1800" dirty="0">
                <a:latin typeface="+mn-lt"/>
              </a:endParaRPr>
            </a:p>
          </p:txBody>
        </p:sp>
      </p:grpSp>
      <p:sp>
        <p:nvSpPr>
          <p:cNvPr id="262173" name="Line 29"/>
          <p:cNvSpPr>
            <a:spLocks noChangeShapeType="1"/>
          </p:cNvSpPr>
          <p:nvPr/>
        </p:nvSpPr>
        <p:spPr bwMode="auto">
          <a:xfrm>
            <a:off x="2514600" y="3657600"/>
            <a:ext cx="0" cy="228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262174" name="Line 30"/>
          <p:cNvSpPr>
            <a:spLocks noChangeShapeType="1"/>
          </p:cNvSpPr>
          <p:nvPr/>
        </p:nvSpPr>
        <p:spPr bwMode="auto">
          <a:xfrm>
            <a:off x="2514600" y="4648200"/>
            <a:ext cx="0" cy="150813"/>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
        <p:nvSpPr>
          <p:cNvPr id="262176" name="Line 32"/>
          <p:cNvSpPr>
            <a:spLocks noChangeShapeType="1"/>
          </p:cNvSpPr>
          <p:nvPr/>
        </p:nvSpPr>
        <p:spPr bwMode="auto">
          <a:xfrm>
            <a:off x="2514600" y="5562600"/>
            <a:ext cx="0" cy="228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ndParaRPr>
          </a:p>
        </p:txBody>
      </p:sp>
    </p:spTree>
    <p:custDataLst>
      <p:tags r:id="rId1"/>
    </p:custDataLst>
    <p:extLst>
      <p:ext uri="{BB962C8B-B14F-4D97-AF65-F5344CB8AC3E}">
        <p14:creationId xmlns:p14="http://schemas.microsoft.com/office/powerpoint/2010/main" val="177090198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62164"/>
                                        </p:tgtEl>
                                        <p:attrNameLst>
                                          <p:attrName>style.visibility</p:attrName>
                                        </p:attrNameLst>
                                      </p:cBhvr>
                                      <p:to>
                                        <p:strVal val="visible"/>
                                      </p:to>
                                    </p:set>
                                    <p:animEffect transition="in" filter="wipe(up)">
                                      <p:cBhvr>
                                        <p:cTn id="11" dur="500"/>
                                        <p:tgtEl>
                                          <p:spTgt spid="262164"/>
                                        </p:tgtEl>
                                      </p:cBhvr>
                                    </p:animEffect>
                                  </p:childTnLst>
                                </p:cTn>
                              </p:par>
                            </p:childTnLst>
                          </p:cTn>
                        </p:par>
                        <p:par>
                          <p:cTn id="12" fill="hold" nodeType="afterGroup">
                            <p:stCondLst>
                              <p:cond delay="1000"/>
                            </p:stCondLst>
                            <p:childTnLst>
                              <p:par>
                                <p:cTn id="13" presetID="2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62166"/>
                                        </p:tgtEl>
                                        <p:attrNameLst>
                                          <p:attrName>style.visibility</p:attrName>
                                        </p:attrNameLst>
                                      </p:cBhvr>
                                      <p:to>
                                        <p:strVal val="visible"/>
                                      </p:to>
                                    </p:set>
                                    <p:animEffect transition="in" filter="wipe(up)">
                                      <p:cBhvr>
                                        <p:cTn id="19" dur="500"/>
                                        <p:tgtEl>
                                          <p:spTgt spid="262166"/>
                                        </p:tgtEl>
                                      </p:cBhvr>
                                    </p:animEffect>
                                  </p:childTnLst>
                                </p:cTn>
                              </p:par>
                            </p:childTnLst>
                          </p:cTn>
                        </p:par>
                        <p:par>
                          <p:cTn id="20" fill="hold" nodeType="afterGroup">
                            <p:stCondLst>
                              <p:cond delay="2000"/>
                            </p:stCondLst>
                            <p:childTnLst>
                              <p:par>
                                <p:cTn id="21" presetID="22" presetClass="entr" presetSubtype="1"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up)">
                                      <p:cBhvr>
                                        <p:cTn id="23" dur="500"/>
                                        <p:tgtEl>
                                          <p:spTgt spid="5"/>
                                        </p:tgtEl>
                                      </p:cBhvr>
                                    </p:animEffect>
                                  </p:childTnLst>
                                </p:cTn>
                              </p:par>
                            </p:childTnLst>
                          </p:cTn>
                        </p:par>
                        <p:par>
                          <p:cTn id="24" fill="hold" nodeType="afterGroup">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262168"/>
                                        </p:tgtEl>
                                        <p:attrNameLst>
                                          <p:attrName>style.visibility</p:attrName>
                                        </p:attrNameLst>
                                      </p:cBhvr>
                                      <p:to>
                                        <p:strVal val="visible"/>
                                      </p:to>
                                    </p:set>
                                    <p:animEffect transition="in" filter="wipe(up)">
                                      <p:cBhvr>
                                        <p:cTn id="27" dur="500"/>
                                        <p:tgtEl>
                                          <p:spTgt spid="262168"/>
                                        </p:tgtEl>
                                      </p:cBhvr>
                                    </p:animEffect>
                                  </p:childTnLst>
                                </p:cTn>
                              </p:par>
                            </p:childTnLst>
                          </p:cTn>
                        </p:par>
                        <p:par>
                          <p:cTn id="28" fill="hold" nodeType="afterGroup">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262167"/>
                                        </p:tgtEl>
                                        <p:attrNameLst>
                                          <p:attrName>style.visibility</p:attrName>
                                        </p:attrNameLst>
                                      </p:cBhvr>
                                      <p:to>
                                        <p:strVal val="visible"/>
                                      </p:to>
                                    </p:set>
                                    <p:animEffect transition="in" filter="wipe(up)">
                                      <p:cBhvr>
                                        <p:cTn id="31" dur="500"/>
                                        <p:tgtEl>
                                          <p:spTgt spid="262167"/>
                                        </p:tgtEl>
                                      </p:cBhvr>
                                    </p:animEffect>
                                  </p:childTnLst>
                                </p:cTn>
                              </p:par>
                            </p:childTnLst>
                          </p:cTn>
                        </p:par>
                        <p:par>
                          <p:cTn id="32" fill="hold" nodeType="afterGroup">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262171"/>
                                        </p:tgtEl>
                                        <p:attrNameLst>
                                          <p:attrName>style.visibility</p:attrName>
                                        </p:attrNameLst>
                                      </p:cBhvr>
                                      <p:to>
                                        <p:strVal val="visible"/>
                                      </p:to>
                                    </p:set>
                                    <p:animEffect transition="in" filter="wipe(up)">
                                      <p:cBhvr>
                                        <p:cTn id="35" dur="500"/>
                                        <p:tgtEl>
                                          <p:spTgt spid="262171"/>
                                        </p:tgtEl>
                                      </p:cBhvr>
                                    </p:animEffect>
                                  </p:childTnLst>
                                </p:cTn>
                              </p:par>
                            </p:childTnLst>
                          </p:cTn>
                        </p:par>
                        <p:par>
                          <p:cTn id="36" fill="hold" nodeType="afterGroup">
                            <p:stCondLst>
                              <p:cond delay="4000"/>
                            </p:stCondLst>
                            <p:childTnLst>
                              <p:par>
                                <p:cTn id="37" presetID="22" presetClass="entr" presetSubtype="1"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up)">
                                      <p:cBhvr>
                                        <p:cTn id="39" dur="500"/>
                                        <p:tgtEl>
                                          <p:spTgt spid="6"/>
                                        </p:tgtEl>
                                      </p:cBhvr>
                                    </p:animEffect>
                                  </p:childTnLst>
                                </p:cTn>
                              </p:par>
                            </p:childTnLst>
                          </p:cTn>
                        </p:par>
                        <p:par>
                          <p:cTn id="40" fill="hold" nodeType="afterGroup">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262173"/>
                                        </p:tgtEl>
                                        <p:attrNameLst>
                                          <p:attrName>style.visibility</p:attrName>
                                        </p:attrNameLst>
                                      </p:cBhvr>
                                      <p:to>
                                        <p:strVal val="visible"/>
                                      </p:to>
                                    </p:set>
                                    <p:animEffect transition="in" filter="wipe(up)">
                                      <p:cBhvr>
                                        <p:cTn id="43" dur="500"/>
                                        <p:tgtEl>
                                          <p:spTgt spid="262173"/>
                                        </p:tgtEl>
                                      </p:cBhvr>
                                    </p:animEffect>
                                  </p:childTnLst>
                                </p:cTn>
                              </p:par>
                            </p:childTnLst>
                          </p:cTn>
                        </p:par>
                        <p:par>
                          <p:cTn id="44" fill="hold" nodeType="afterGroup">
                            <p:stCondLst>
                              <p:cond delay="5000"/>
                            </p:stCondLst>
                            <p:childTnLst>
                              <p:par>
                                <p:cTn id="45" presetID="22" presetClass="entr" presetSubtype="1"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up)">
                                      <p:cBhvr>
                                        <p:cTn id="47" dur="500"/>
                                        <p:tgtEl>
                                          <p:spTgt spid="7"/>
                                        </p:tgtEl>
                                      </p:cBhvr>
                                    </p:animEffect>
                                  </p:childTnLst>
                                </p:cTn>
                              </p:par>
                            </p:childTnLst>
                          </p:cTn>
                        </p:par>
                        <p:par>
                          <p:cTn id="48" fill="hold" nodeType="afterGroup">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262174"/>
                                        </p:tgtEl>
                                        <p:attrNameLst>
                                          <p:attrName>style.visibility</p:attrName>
                                        </p:attrNameLst>
                                      </p:cBhvr>
                                      <p:to>
                                        <p:strVal val="visible"/>
                                      </p:to>
                                    </p:set>
                                    <p:animEffect transition="in" filter="wipe(up)">
                                      <p:cBhvr>
                                        <p:cTn id="51" dur="500"/>
                                        <p:tgtEl>
                                          <p:spTgt spid="262174"/>
                                        </p:tgtEl>
                                      </p:cBhvr>
                                    </p:animEffect>
                                  </p:childTnLst>
                                </p:cTn>
                              </p:par>
                            </p:childTnLst>
                          </p:cTn>
                        </p:par>
                        <p:par>
                          <p:cTn id="52" fill="hold" nodeType="afterGroup">
                            <p:stCondLst>
                              <p:cond delay="6000"/>
                            </p:stCondLst>
                            <p:childTnLst>
                              <p:par>
                                <p:cTn id="53" presetID="22" presetClass="entr" presetSubtype="1" fill="hold"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ipe(up)">
                                      <p:cBhvr>
                                        <p:cTn id="55" dur="500"/>
                                        <p:tgtEl>
                                          <p:spTgt spid="8"/>
                                        </p:tgtEl>
                                      </p:cBhvr>
                                    </p:animEffect>
                                  </p:childTnLst>
                                </p:cTn>
                              </p:par>
                            </p:childTnLst>
                          </p:cTn>
                        </p:par>
                        <p:par>
                          <p:cTn id="56" fill="hold" nodeType="afterGroup">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262176"/>
                                        </p:tgtEl>
                                        <p:attrNameLst>
                                          <p:attrName>style.visibility</p:attrName>
                                        </p:attrNameLst>
                                      </p:cBhvr>
                                      <p:to>
                                        <p:strVal val="visible"/>
                                      </p:to>
                                    </p:set>
                                    <p:animEffect transition="in" filter="wipe(up)">
                                      <p:cBhvr>
                                        <p:cTn id="59" dur="500"/>
                                        <p:tgtEl>
                                          <p:spTgt spid="262176"/>
                                        </p:tgtEl>
                                      </p:cBhvr>
                                    </p:animEffect>
                                  </p:childTnLst>
                                </p:cTn>
                              </p:par>
                            </p:childTnLst>
                          </p:cTn>
                        </p:par>
                        <p:par>
                          <p:cTn id="60" fill="hold" nodeType="afterGroup">
                            <p:stCondLst>
                              <p:cond delay="7000"/>
                            </p:stCondLst>
                            <p:childTnLst>
                              <p:par>
                                <p:cTn id="61" presetID="22" presetClass="entr" presetSubtype="1" fill="hold" nodeType="after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wipe(up)">
                                      <p:cBhvr>
                                        <p:cTn id="63" dur="500"/>
                                        <p:tgtEl>
                                          <p:spTgt spid="9"/>
                                        </p:tgtEl>
                                      </p:cBhvr>
                                    </p:animEffect>
                                  </p:childTnLst>
                                </p:cTn>
                              </p:par>
                            </p:childTnLst>
                          </p:cTn>
                        </p:par>
                        <p:par>
                          <p:cTn id="64" fill="hold" nodeType="afterGroup">
                            <p:stCondLst>
                              <p:cond delay="7500"/>
                            </p:stCondLst>
                            <p:childTnLst>
                              <p:par>
                                <p:cTn id="65" presetID="22" presetClass="entr" presetSubtype="2" fill="hold" nodeType="afterEffect">
                                  <p:stCondLst>
                                    <p:cond delay="0"/>
                                  </p:stCondLst>
                                  <p:childTnLst>
                                    <p:set>
                                      <p:cBhvr>
                                        <p:cTn id="66" dur="1" fill="hold">
                                          <p:stCondLst>
                                            <p:cond delay="0"/>
                                          </p:stCondLst>
                                        </p:cTn>
                                        <p:tgtEl>
                                          <p:spTgt spid="2"/>
                                        </p:tgtEl>
                                        <p:attrNameLst>
                                          <p:attrName>style.visibility</p:attrName>
                                        </p:attrNameLst>
                                      </p:cBhvr>
                                      <p:to>
                                        <p:strVal val="visible"/>
                                      </p:to>
                                    </p:set>
                                    <p:animEffect transition="in" filter="wipe(right)">
                                      <p:cBhvr>
                                        <p:cTn id="67" dur="500"/>
                                        <p:tgtEl>
                                          <p:spTgt spid="2"/>
                                        </p:tgtEl>
                                      </p:cBhvr>
                                    </p:animEffect>
                                  </p:childTnLst>
                                </p:cTn>
                              </p:par>
                            </p:childTnLst>
                          </p:cTn>
                        </p:par>
                        <p:par>
                          <p:cTn id="68" fill="hold" nodeType="afterGroup">
                            <p:stCondLst>
                              <p:cond delay="8000"/>
                            </p:stCondLst>
                            <p:childTnLst>
                              <p:par>
                                <p:cTn id="69" presetID="22" presetClass="entr" presetSubtype="2" fill="hold"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right)">
                                      <p:cBhvr>
                                        <p:cTn id="7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64" grpId="0" animBg="1"/>
      <p:bldP spid="262166" grpId="0" animBg="1"/>
      <p:bldP spid="262167" grpId="0" animBg="1"/>
      <p:bldP spid="262168" grpId="0" animBg="1"/>
      <p:bldP spid="262171" grpId="0" animBg="1"/>
      <p:bldP spid="262173" grpId="0" animBg="1"/>
      <p:bldP spid="262174" grpId="0" animBg="1"/>
      <p:bldP spid="26217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304800"/>
            <a:ext cx="3086100" cy="4495800"/>
          </a:xfrm>
        </p:spPr>
        <p:txBody>
          <a:bodyPr>
            <a:normAutofit fontScale="90000"/>
          </a:bodyPr>
          <a:lstStyle/>
          <a:p>
            <a:r>
              <a:rPr lang="en-US" dirty="0"/>
              <a:t>Producers, consumers, and marketing specialists perform functions</a:t>
            </a:r>
          </a:p>
        </p:txBody>
      </p:sp>
      <p:pic>
        <p:nvPicPr>
          <p:cNvPr id="3" name="Picture 2"/>
          <p:cNvPicPr>
            <a:picLocks noChangeAspect="1"/>
          </p:cNvPicPr>
          <p:nvPr/>
        </p:nvPicPr>
        <p:blipFill rotWithShape="1">
          <a:blip r:embed="rId3"/>
          <a:srcRect l="11559" t="8311"/>
          <a:stretch/>
        </p:blipFill>
        <p:spPr>
          <a:xfrm>
            <a:off x="3886200" y="381000"/>
            <a:ext cx="4095750" cy="5843054"/>
          </a:xfrm>
          <a:prstGeom prst="rect">
            <a:avLst/>
          </a:prstGeom>
        </p:spPr>
      </p:pic>
      <p:sp>
        <p:nvSpPr>
          <p:cNvPr id="4" name="TextBox 3"/>
          <p:cNvSpPr txBox="1"/>
          <p:nvPr/>
        </p:nvSpPr>
        <p:spPr>
          <a:xfrm>
            <a:off x="6026150" y="6224054"/>
            <a:ext cx="2286000" cy="430887"/>
          </a:xfrm>
          <a:prstGeom prst="rect">
            <a:avLst/>
          </a:prstGeom>
          <a:noFill/>
        </p:spPr>
        <p:txBody>
          <a:bodyPr wrap="square" rtlCol="0">
            <a:spAutoFit/>
          </a:bodyPr>
          <a:lstStyle/>
          <a:p>
            <a:r>
              <a:rPr lang="en-US" sz="1000" i="1" dirty="0"/>
              <a:t>Source: Homer TLC, Inc.</a:t>
            </a:r>
            <a:endParaRPr lang="en-US" sz="1000" dirty="0"/>
          </a:p>
          <a:p>
            <a:endParaRPr lang="en-US" sz="1200" dirty="0"/>
          </a:p>
        </p:txBody>
      </p:sp>
    </p:spTree>
    <p:extLst>
      <p:ext uri="{BB962C8B-B14F-4D97-AF65-F5344CB8AC3E}">
        <p14:creationId xmlns:p14="http://schemas.microsoft.com/office/powerpoint/2010/main" val="1004063757"/>
      </p:ext>
    </p:extLst>
  </p:cSld>
  <p:clrMapOvr>
    <a:masterClrMapping/>
  </p:clrMapOvr>
  <p:transition>
    <p:pull dir="ru"/>
  </p:transition>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 name="Line 23"/>
          <p:cNvSpPr>
            <a:spLocks noChangeShapeType="1"/>
          </p:cNvSpPr>
          <p:nvPr/>
        </p:nvSpPr>
        <p:spPr bwMode="auto">
          <a:xfrm>
            <a:off x="4191000" y="6075363"/>
            <a:ext cx="838200" cy="0"/>
          </a:xfrm>
          <a:prstGeom prst="line">
            <a:avLst/>
          </a:prstGeom>
          <a:ln>
            <a:solidFill>
              <a:srgbClr val="F0AD00"/>
            </a:solidFill>
            <a:headEnd/>
            <a:tailEnd type="triangle" w="med" len="med"/>
          </a:ln>
          <a:effectLst>
            <a:outerShdw sx="1000" sy="1000" algn="t" rotWithShape="0">
              <a:srgbClr val="000000"/>
            </a:outerShdw>
          </a:effectLst>
          <a:extLst/>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25" name="Line 23"/>
          <p:cNvSpPr>
            <a:spLocks noChangeShapeType="1"/>
          </p:cNvSpPr>
          <p:nvPr/>
        </p:nvSpPr>
        <p:spPr bwMode="auto">
          <a:xfrm>
            <a:off x="4191000" y="4953000"/>
            <a:ext cx="838200" cy="0"/>
          </a:xfrm>
          <a:prstGeom prst="line">
            <a:avLst/>
          </a:prstGeom>
          <a:ln>
            <a:solidFill>
              <a:srgbClr val="F0AD00"/>
            </a:solidFill>
            <a:headEnd/>
            <a:tailEnd type="triangle" w="med" len="med"/>
          </a:ln>
          <a:effectLst>
            <a:outerShdw sx="1000" sy="1000" algn="t" rotWithShape="0">
              <a:srgbClr val="000000"/>
            </a:outerShdw>
          </a:effectLst>
          <a:extLst/>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1061899" name="Line 11"/>
          <p:cNvSpPr>
            <a:spLocks noChangeShapeType="1"/>
          </p:cNvSpPr>
          <p:nvPr/>
        </p:nvSpPr>
        <p:spPr bwMode="auto">
          <a:xfrm>
            <a:off x="4191000" y="2663825"/>
            <a:ext cx="838200" cy="0"/>
          </a:xfrm>
          <a:prstGeom prst="line">
            <a:avLst/>
          </a:prstGeom>
          <a:ln>
            <a:solidFill>
              <a:srgbClr val="F0AD00"/>
            </a:solidFill>
            <a:headEnd/>
            <a:tailEnd type="triangle" w="med" len="med"/>
          </a:ln>
          <a:effectLst>
            <a:outerShdw sx="1000" sy="1000" algn="t" rotWithShape="0">
              <a:srgbClr val="000000"/>
            </a:outerShdw>
          </a:effectLst>
          <a:extLst/>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34819" name="Rectangle 2"/>
          <p:cNvSpPr>
            <a:spLocks noGrp="1" noChangeArrowheads="1"/>
          </p:cNvSpPr>
          <p:nvPr>
            <p:ph type="title"/>
          </p:nvPr>
        </p:nvSpPr>
        <p:spPr>
          <a:xfrm>
            <a:off x="457200" y="-57150"/>
            <a:ext cx="8229600" cy="1398587"/>
          </a:xfrm>
        </p:spPr>
        <p:txBody>
          <a:bodyPr>
            <a:normAutofit/>
          </a:bodyPr>
          <a:lstStyle/>
          <a:p>
            <a:r>
              <a:rPr lang="en-US" sz="3600" dirty="0"/>
              <a:t>Marketing’s Role Has Changed a Lot Over the Years</a:t>
            </a:r>
          </a:p>
        </p:txBody>
      </p:sp>
      <p:sp>
        <p:nvSpPr>
          <p:cNvPr id="1061892" name="AutoShape 4"/>
          <p:cNvSpPr>
            <a:spLocks noChangeArrowheads="1"/>
          </p:cNvSpPr>
          <p:nvPr/>
        </p:nvSpPr>
        <p:spPr bwMode="auto">
          <a:xfrm>
            <a:off x="5029200" y="1138238"/>
            <a:ext cx="3840163" cy="762000"/>
          </a:xfrm>
          <a:prstGeom prst="roundRect">
            <a:avLst>
              <a:gd name="adj" fmla="val 30731"/>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r>
              <a:rPr lang="en-US" sz="2400" b="1" i="1" dirty="0">
                <a:solidFill>
                  <a:schemeClr val="tx1">
                    <a:lumMod val="95000"/>
                  </a:schemeClr>
                </a:solidFill>
                <a:cs typeface="Arial" pitchFamily="34" charset="0"/>
              </a:rPr>
              <a:t>Focus:</a:t>
            </a:r>
            <a:r>
              <a:rPr lang="en-US" sz="2400" dirty="0">
                <a:solidFill>
                  <a:schemeClr val="tx1">
                    <a:lumMod val="95000"/>
                  </a:schemeClr>
                </a:solidFill>
                <a:cs typeface="Arial" pitchFamily="34" charset="0"/>
              </a:rPr>
              <a:t>  </a:t>
            </a:r>
          </a:p>
          <a:p>
            <a:r>
              <a:rPr lang="en-US" sz="2400" dirty="0">
                <a:solidFill>
                  <a:schemeClr val="tx1">
                    <a:lumMod val="95000"/>
                  </a:schemeClr>
                </a:solidFill>
                <a:cs typeface="Arial" pitchFamily="34" charset="0"/>
              </a:rPr>
              <a:t>Sell Surplus</a:t>
            </a:r>
          </a:p>
        </p:txBody>
      </p:sp>
      <p:grpSp>
        <p:nvGrpSpPr>
          <p:cNvPr id="5" name="Group 55"/>
          <p:cNvGrpSpPr>
            <a:grpSpLocks/>
          </p:cNvGrpSpPr>
          <p:nvPr/>
        </p:nvGrpSpPr>
        <p:grpSpPr bwMode="auto">
          <a:xfrm>
            <a:off x="5029200" y="5699125"/>
            <a:ext cx="3858938" cy="777875"/>
            <a:chOff x="3120" y="768"/>
            <a:chExt cx="2527" cy="490"/>
          </a:xfrm>
        </p:grpSpPr>
        <p:sp>
          <p:nvSpPr>
            <p:cNvPr id="34838" name="AutoShape 56"/>
            <p:cNvSpPr>
              <a:spLocks noChangeArrowheads="1"/>
            </p:cNvSpPr>
            <p:nvPr/>
          </p:nvSpPr>
          <p:spPr bwMode="auto">
            <a:xfrm>
              <a:off x="3120" y="778"/>
              <a:ext cx="2527" cy="480"/>
            </a:xfrm>
            <a:prstGeom prst="roundRect">
              <a:avLst>
                <a:gd name="adj" fmla="val 30731"/>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sz="2400" dirty="0">
                <a:solidFill>
                  <a:schemeClr val="tx1">
                    <a:lumMod val="95000"/>
                  </a:schemeClr>
                </a:solidFill>
                <a:cs typeface="Arial" pitchFamily="34" charset="0"/>
              </a:endParaRPr>
            </a:p>
            <a:p>
              <a:r>
                <a:rPr lang="en-US" sz="2400" dirty="0">
                  <a:solidFill>
                    <a:schemeClr val="tx1">
                      <a:lumMod val="95000"/>
                    </a:schemeClr>
                  </a:solidFill>
                  <a:cs typeface="Arial" pitchFamily="34" charset="0"/>
                </a:rPr>
                <a:t>Long-Run</a:t>
              </a:r>
              <a:br>
                <a:rPr lang="en-US" sz="2400" dirty="0">
                  <a:solidFill>
                    <a:schemeClr val="tx1">
                      <a:lumMod val="95000"/>
                    </a:schemeClr>
                  </a:solidFill>
                  <a:cs typeface="Arial" pitchFamily="34" charset="0"/>
                </a:rPr>
              </a:br>
              <a:r>
                <a:rPr lang="en-US" sz="2400" dirty="0">
                  <a:solidFill>
                    <a:schemeClr val="tx1">
                      <a:lumMod val="95000"/>
                    </a:schemeClr>
                  </a:solidFill>
                  <a:cs typeface="Arial" pitchFamily="34" charset="0"/>
                </a:rPr>
                <a:t>Customer Satisfaction</a:t>
              </a:r>
              <a:br>
                <a:rPr lang="en-US" sz="2400" dirty="0">
                  <a:solidFill>
                    <a:schemeClr val="tx1">
                      <a:lumMod val="95000"/>
                    </a:schemeClr>
                  </a:solidFill>
                  <a:cs typeface="Arial" pitchFamily="34" charset="0"/>
                </a:rPr>
              </a:br>
              <a:endParaRPr lang="en-US" sz="2400" dirty="0">
                <a:solidFill>
                  <a:schemeClr val="tx1">
                    <a:lumMod val="95000"/>
                  </a:schemeClr>
                </a:solidFill>
                <a:cs typeface="Arial" pitchFamily="34" charset="0"/>
              </a:endParaRPr>
            </a:p>
          </p:txBody>
        </p:sp>
        <p:sp>
          <p:nvSpPr>
            <p:cNvPr id="34839" name="Text Box 57"/>
            <p:cNvSpPr txBox="1">
              <a:spLocks noChangeArrowheads="1"/>
            </p:cNvSpPr>
            <p:nvPr/>
          </p:nvSpPr>
          <p:spPr bwMode="auto">
            <a:xfrm>
              <a:off x="3120" y="768"/>
              <a:ext cx="960" cy="288"/>
            </a:xfrm>
            <a:prstGeom prst="rect">
              <a:avLst/>
            </a:prstGeom>
            <a:noFill/>
            <a:ln>
              <a:noFill/>
            </a:ln>
            <a:extLst/>
          </p:spPr>
          <p:style>
            <a:lnRef idx="2">
              <a:schemeClr val="accent1">
                <a:shade val="50000"/>
              </a:schemeClr>
            </a:lnRef>
            <a:fillRef idx="1">
              <a:schemeClr val="accent1"/>
            </a:fillRef>
            <a:effectRef idx="0">
              <a:schemeClr val="accent1"/>
            </a:effectRef>
            <a:fontRef idx="minor">
              <a:schemeClr val="lt1"/>
            </a:fontRef>
          </p:style>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2400" b="1" i="1" dirty="0">
                  <a:solidFill>
                    <a:schemeClr val="tx1">
                      <a:lumMod val="95000"/>
                    </a:schemeClr>
                  </a:solidFill>
                  <a:latin typeface="+mn-lt"/>
                  <a:cs typeface="Arial" pitchFamily="34" charset="0"/>
                </a:rPr>
                <a:t>Focus:</a:t>
              </a:r>
            </a:p>
          </p:txBody>
        </p:sp>
      </p:grpSp>
      <p:sp>
        <p:nvSpPr>
          <p:cNvPr id="2" name="AutoShape 4"/>
          <p:cNvSpPr>
            <a:spLocks noChangeArrowheads="1"/>
          </p:cNvSpPr>
          <p:nvPr/>
        </p:nvSpPr>
        <p:spPr bwMode="auto">
          <a:xfrm>
            <a:off x="5029200" y="2270125"/>
            <a:ext cx="3840163" cy="762000"/>
          </a:xfrm>
          <a:prstGeom prst="roundRect">
            <a:avLst>
              <a:gd name="adj" fmla="val 30731"/>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r>
              <a:rPr lang="en-US" sz="2400" b="1" i="1">
                <a:solidFill>
                  <a:schemeClr val="tx1">
                    <a:lumMod val="95000"/>
                  </a:schemeClr>
                </a:solidFill>
                <a:cs typeface="Arial" pitchFamily="34" charset="0"/>
              </a:rPr>
              <a:t>Focus:</a:t>
            </a:r>
            <a:r>
              <a:rPr lang="en-US" sz="2400">
                <a:solidFill>
                  <a:schemeClr val="tx1">
                    <a:lumMod val="95000"/>
                  </a:schemeClr>
                </a:solidFill>
                <a:cs typeface="Arial" pitchFamily="34" charset="0"/>
              </a:rPr>
              <a:t>  </a:t>
            </a:r>
          </a:p>
          <a:p>
            <a:r>
              <a:rPr lang="en-US" sz="2400">
                <a:solidFill>
                  <a:schemeClr val="tx1">
                    <a:lumMod val="95000"/>
                  </a:schemeClr>
                </a:solidFill>
                <a:cs typeface="Arial" pitchFamily="34" charset="0"/>
              </a:rPr>
              <a:t>Increase Supply</a:t>
            </a:r>
          </a:p>
        </p:txBody>
      </p:sp>
      <p:sp>
        <p:nvSpPr>
          <p:cNvPr id="3" name="AutoShape 4"/>
          <p:cNvSpPr>
            <a:spLocks noChangeArrowheads="1"/>
          </p:cNvSpPr>
          <p:nvPr/>
        </p:nvSpPr>
        <p:spPr bwMode="auto">
          <a:xfrm>
            <a:off x="5029200" y="3413125"/>
            <a:ext cx="3840163" cy="762000"/>
          </a:xfrm>
          <a:prstGeom prst="roundRect">
            <a:avLst>
              <a:gd name="adj" fmla="val 30731"/>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r>
              <a:rPr lang="en-US" sz="2400" b="1" i="1" dirty="0">
                <a:solidFill>
                  <a:schemeClr val="tx1">
                    <a:lumMod val="95000"/>
                  </a:schemeClr>
                </a:solidFill>
                <a:cs typeface="Arial" pitchFamily="34" charset="0"/>
              </a:rPr>
              <a:t>Focus:</a:t>
            </a:r>
            <a:r>
              <a:rPr lang="en-US" sz="2400" dirty="0">
                <a:solidFill>
                  <a:schemeClr val="tx1">
                    <a:lumMod val="95000"/>
                  </a:schemeClr>
                </a:solidFill>
                <a:cs typeface="Arial" pitchFamily="34" charset="0"/>
              </a:rPr>
              <a:t>  </a:t>
            </a:r>
          </a:p>
          <a:p>
            <a:r>
              <a:rPr lang="en-US" sz="2400" dirty="0">
                <a:solidFill>
                  <a:schemeClr val="tx1">
                    <a:lumMod val="95000"/>
                  </a:schemeClr>
                </a:solidFill>
                <a:cs typeface="Arial" pitchFamily="34" charset="0"/>
              </a:rPr>
              <a:t>Beat Competition</a:t>
            </a:r>
          </a:p>
        </p:txBody>
      </p:sp>
      <p:sp>
        <p:nvSpPr>
          <p:cNvPr id="4" name="AutoShape 4"/>
          <p:cNvSpPr>
            <a:spLocks noChangeArrowheads="1"/>
          </p:cNvSpPr>
          <p:nvPr/>
        </p:nvSpPr>
        <p:spPr bwMode="auto">
          <a:xfrm>
            <a:off x="5029199" y="4572000"/>
            <a:ext cx="3840163" cy="762000"/>
          </a:xfrm>
          <a:prstGeom prst="roundRect">
            <a:avLst>
              <a:gd name="adj" fmla="val 30731"/>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r>
              <a:rPr lang="en-US" sz="2400" b="1" i="1" dirty="0">
                <a:solidFill>
                  <a:schemeClr val="tx1">
                    <a:lumMod val="95000"/>
                  </a:schemeClr>
                </a:solidFill>
                <a:cs typeface="Arial" pitchFamily="34" charset="0"/>
              </a:rPr>
              <a:t>Focus:</a:t>
            </a:r>
            <a:r>
              <a:rPr lang="en-US" sz="2400" dirty="0">
                <a:solidFill>
                  <a:schemeClr val="tx1">
                    <a:lumMod val="95000"/>
                  </a:schemeClr>
                </a:solidFill>
                <a:cs typeface="Arial" pitchFamily="34" charset="0"/>
              </a:rPr>
              <a:t>  </a:t>
            </a:r>
          </a:p>
          <a:p>
            <a:r>
              <a:rPr lang="en-US" sz="2400" dirty="0">
                <a:solidFill>
                  <a:schemeClr val="tx1">
                    <a:lumMod val="95000"/>
                  </a:schemeClr>
                </a:solidFill>
                <a:cs typeface="Arial" pitchFamily="34" charset="0"/>
              </a:rPr>
              <a:t>Coordinate &amp; Control</a:t>
            </a:r>
          </a:p>
        </p:txBody>
      </p:sp>
      <p:sp>
        <p:nvSpPr>
          <p:cNvPr id="1061898" name="AutoShape 10"/>
          <p:cNvSpPr>
            <a:spLocks noChangeArrowheads="1"/>
          </p:cNvSpPr>
          <p:nvPr/>
        </p:nvSpPr>
        <p:spPr bwMode="auto">
          <a:xfrm>
            <a:off x="304800" y="1147763"/>
            <a:ext cx="3886200" cy="762000"/>
          </a:xfrm>
          <a:prstGeom prst="roundRect">
            <a:avLst>
              <a:gd name="adj" fmla="val 30731"/>
            </a:avLst>
          </a:prstGeom>
          <a:solidFill>
            <a:srgbClr val="6BB76D"/>
          </a:solidFill>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dirty="0">
                <a:cs typeface="Arial" pitchFamily="34" charset="0"/>
              </a:rPr>
              <a:t>Simple Trade Era</a:t>
            </a:r>
          </a:p>
        </p:txBody>
      </p:sp>
      <p:sp>
        <p:nvSpPr>
          <p:cNvPr id="1061901" name="AutoShape 13"/>
          <p:cNvSpPr>
            <a:spLocks noChangeArrowheads="1"/>
          </p:cNvSpPr>
          <p:nvPr/>
        </p:nvSpPr>
        <p:spPr bwMode="auto">
          <a:xfrm>
            <a:off x="304800" y="2270125"/>
            <a:ext cx="3886200" cy="762000"/>
          </a:xfrm>
          <a:prstGeom prst="roundRect">
            <a:avLst>
              <a:gd name="adj" fmla="val 30731"/>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a:cs typeface="Arial" pitchFamily="34" charset="0"/>
              </a:rPr>
              <a:t>Production Era</a:t>
            </a:r>
          </a:p>
        </p:txBody>
      </p:sp>
      <p:sp>
        <p:nvSpPr>
          <p:cNvPr id="1061913" name="AutoShape 25"/>
          <p:cNvSpPr>
            <a:spLocks noChangeArrowheads="1"/>
          </p:cNvSpPr>
          <p:nvPr/>
        </p:nvSpPr>
        <p:spPr bwMode="auto">
          <a:xfrm>
            <a:off x="304800" y="3391388"/>
            <a:ext cx="3886200" cy="762000"/>
          </a:xfrm>
          <a:prstGeom prst="roundRect">
            <a:avLst>
              <a:gd name="adj" fmla="val 30731"/>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a:cs typeface="Arial" pitchFamily="34" charset="0"/>
              </a:rPr>
              <a:t>Sales Era</a:t>
            </a:r>
          </a:p>
        </p:txBody>
      </p:sp>
      <p:sp>
        <p:nvSpPr>
          <p:cNvPr id="1061921" name="AutoShape 33"/>
          <p:cNvSpPr>
            <a:spLocks noChangeArrowheads="1"/>
          </p:cNvSpPr>
          <p:nvPr/>
        </p:nvSpPr>
        <p:spPr bwMode="auto">
          <a:xfrm>
            <a:off x="304800" y="4547751"/>
            <a:ext cx="3886200" cy="762000"/>
          </a:xfrm>
          <a:prstGeom prst="roundRect">
            <a:avLst>
              <a:gd name="adj" fmla="val 30731"/>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a:cs typeface="Arial" pitchFamily="34" charset="0"/>
              </a:rPr>
              <a:t>Marketing Department Era</a:t>
            </a:r>
          </a:p>
        </p:txBody>
      </p:sp>
      <p:sp>
        <p:nvSpPr>
          <p:cNvPr id="1061923" name="AutoShape 35"/>
          <p:cNvSpPr>
            <a:spLocks noChangeArrowheads="1"/>
          </p:cNvSpPr>
          <p:nvPr/>
        </p:nvSpPr>
        <p:spPr bwMode="auto">
          <a:xfrm>
            <a:off x="304800" y="5694363"/>
            <a:ext cx="3886200" cy="762000"/>
          </a:xfrm>
          <a:prstGeom prst="roundRect">
            <a:avLst>
              <a:gd name="adj" fmla="val 30731"/>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a:cs typeface="Arial" pitchFamily="34" charset="0"/>
              </a:rPr>
              <a:t>Marketing Company Era</a:t>
            </a:r>
          </a:p>
        </p:txBody>
      </p:sp>
      <p:sp>
        <p:nvSpPr>
          <p:cNvPr id="1061891" name="Line 3"/>
          <p:cNvSpPr>
            <a:spLocks noChangeShapeType="1"/>
          </p:cNvSpPr>
          <p:nvPr/>
        </p:nvSpPr>
        <p:spPr bwMode="auto">
          <a:xfrm>
            <a:off x="4191000" y="1520825"/>
            <a:ext cx="838200" cy="0"/>
          </a:xfrm>
          <a:prstGeom prst="line">
            <a:avLst/>
          </a:prstGeom>
          <a:ln>
            <a:solidFill>
              <a:srgbClr val="F0AD00"/>
            </a:solidFill>
            <a:headEnd/>
            <a:tailEnd type="triangle" w="med" len="med"/>
          </a:ln>
          <a:effectLst>
            <a:outerShdw sx="1000" sy="1000" algn="t" rotWithShape="0">
              <a:srgbClr val="000000"/>
            </a:outerShdw>
          </a:effectLst>
          <a:extLst/>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1061911" name="Line 23"/>
          <p:cNvSpPr>
            <a:spLocks noChangeShapeType="1"/>
          </p:cNvSpPr>
          <p:nvPr/>
        </p:nvSpPr>
        <p:spPr bwMode="auto">
          <a:xfrm>
            <a:off x="4191000" y="3794125"/>
            <a:ext cx="838200" cy="0"/>
          </a:xfrm>
          <a:prstGeom prst="line">
            <a:avLst/>
          </a:prstGeom>
          <a:ln>
            <a:solidFill>
              <a:srgbClr val="F0AD00"/>
            </a:solidFill>
            <a:headEnd/>
            <a:tailEnd type="triangle" w="med" len="med"/>
          </a:ln>
          <a:effectLst>
            <a:outerShdw sx="1000" sy="1000" algn="t" rotWithShape="0">
              <a:srgbClr val="000000"/>
            </a:outerShdw>
          </a:effectLst>
          <a:extLst/>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29727" name="Line 31"/>
          <p:cNvSpPr>
            <a:spLocks noChangeShapeType="1"/>
          </p:cNvSpPr>
          <p:nvPr/>
        </p:nvSpPr>
        <p:spPr bwMode="auto">
          <a:xfrm>
            <a:off x="2133600" y="3108325"/>
            <a:ext cx="0" cy="304800"/>
          </a:xfrm>
          <a:prstGeom prst="line">
            <a:avLst/>
          </a:prstGeom>
          <a:ln>
            <a:solidFill>
              <a:srgbClr val="6BB76D"/>
            </a:solidFill>
            <a:headEnd/>
            <a:tailEnd type="triangle" w="med" len="med"/>
          </a:ln>
          <a:effectLst>
            <a:outerShdw sx="1000" sy="1000" algn="t" rotWithShape="0">
              <a:srgbClr val="000000"/>
            </a:outerShdw>
          </a:effectLst>
          <a:extLst/>
        </p:spPr>
        <p:style>
          <a:lnRef idx="3">
            <a:schemeClr val="accent3"/>
          </a:lnRef>
          <a:fillRef idx="0">
            <a:schemeClr val="accent3"/>
          </a:fillRef>
          <a:effectRef idx="2">
            <a:schemeClr val="accent3"/>
          </a:effectRef>
          <a:fontRef idx="minor">
            <a:schemeClr val="tx1"/>
          </a:fontRef>
        </p:style>
        <p:txBody>
          <a:bodyPr anchor="ctr"/>
          <a:lstStyle/>
          <a:p>
            <a:endParaRPr lang="en-US"/>
          </a:p>
        </p:txBody>
      </p:sp>
      <p:sp>
        <p:nvSpPr>
          <p:cNvPr id="29728" name="Line 32"/>
          <p:cNvSpPr>
            <a:spLocks noChangeShapeType="1"/>
          </p:cNvSpPr>
          <p:nvPr/>
        </p:nvSpPr>
        <p:spPr bwMode="auto">
          <a:xfrm>
            <a:off x="2133600" y="4251325"/>
            <a:ext cx="0" cy="304800"/>
          </a:xfrm>
          <a:prstGeom prst="line">
            <a:avLst/>
          </a:prstGeom>
          <a:ln>
            <a:solidFill>
              <a:srgbClr val="6BB76D"/>
            </a:solidFill>
            <a:headEnd/>
            <a:tailEnd type="triangle" w="med" len="med"/>
          </a:ln>
          <a:effectLst>
            <a:outerShdw sx="1000" sy="1000" algn="t" rotWithShape="0">
              <a:srgbClr val="000000"/>
            </a:outerShdw>
          </a:effectLst>
          <a:extLst/>
        </p:spPr>
        <p:style>
          <a:lnRef idx="3">
            <a:schemeClr val="accent3"/>
          </a:lnRef>
          <a:fillRef idx="0">
            <a:schemeClr val="accent3"/>
          </a:fillRef>
          <a:effectRef idx="2">
            <a:schemeClr val="accent3"/>
          </a:effectRef>
          <a:fontRef idx="minor">
            <a:schemeClr val="tx1"/>
          </a:fontRef>
        </p:style>
        <p:txBody>
          <a:bodyPr anchor="ctr"/>
          <a:lstStyle/>
          <a:p>
            <a:endParaRPr lang="en-US"/>
          </a:p>
        </p:txBody>
      </p:sp>
      <p:sp>
        <p:nvSpPr>
          <p:cNvPr id="29729" name="Line 33"/>
          <p:cNvSpPr>
            <a:spLocks noChangeShapeType="1"/>
          </p:cNvSpPr>
          <p:nvPr/>
        </p:nvSpPr>
        <p:spPr bwMode="auto">
          <a:xfrm>
            <a:off x="2133600" y="5394325"/>
            <a:ext cx="0" cy="304800"/>
          </a:xfrm>
          <a:prstGeom prst="line">
            <a:avLst/>
          </a:prstGeom>
          <a:ln>
            <a:solidFill>
              <a:srgbClr val="6BB76D"/>
            </a:solidFill>
            <a:headEnd/>
            <a:tailEnd type="triangle" w="med" len="med"/>
          </a:ln>
          <a:effectLst>
            <a:outerShdw sx="1000" sy="1000" algn="t" rotWithShape="0">
              <a:srgbClr val="000000"/>
            </a:outerShdw>
          </a:effectLst>
          <a:extLst/>
        </p:spPr>
        <p:style>
          <a:lnRef idx="3">
            <a:schemeClr val="accent3"/>
          </a:lnRef>
          <a:fillRef idx="0">
            <a:schemeClr val="accent3"/>
          </a:fillRef>
          <a:effectRef idx="2">
            <a:schemeClr val="accent3"/>
          </a:effectRef>
          <a:fontRef idx="minor">
            <a:schemeClr val="tx1"/>
          </a:fontRef>
        </p:style>
        <p:txBody>
          <a:bodyPr anchor="ctr"/>
          <a:lstStyle/>
          <a:p>
            <a:endParaRPr lang="en-US"/>
          </a:p>
        </p:txBody>
      </p:sp>
      <p:sp>
        <p:nvSpPr>
          <p:cNvPr id="28" name="Line 31"/>
          <p:cNvSpPr>
            <a:spLocks noChangeShapeType="1"/>
          </p:cNvSpPr>
          <p:nvPr/>
        </p:nvSpPr>
        <p:spPr bwMode="auto">
          <a:xfrm>
            <a:off x="2143125" y="1981200"/>
            <a:ext cx="0" cy="304800"/>
          </a:xfrm>
          <a:prstGeom prst="line">
            <a:avLst/>
          </a:prstGeom>
          <a:ln>
            <a:solidFill>
              <a:srgbClr val="6BB76D"/>
            </a:solidFill>
            <a:headEnd/>
            <a:tailEnd type="triangle" w="med" len="med"/>
          </a:ln>
          <a:effectLst>
            <a:outerShdw sx="1000" sy="1000" algn="t" rotWithShape="0">
              <a:srgbClr val="000000"/>
            </a:outerShdw>
          </a:effectLst>
          <a:extLst/>
        </p:spPr>
        <p:style>
          <a:lnRef idx="3">
            <a:schemeClr val="accent3"/>
          </a:lnRef>
          <a:fillRef idx="0">
            <a:schemeClr val="accent3"/>
          </a:fillRef>
          <a:effectRef idx="2">
            <a:schemeClr val="accent3"/>
          </a:effectRef>
          <a:fontRef idx="minor">
            <a:schemeClr val="tx1"/>
          </a:fontRef>
        </p:style>
        <p:txBody>
          <a:bodyPr anchor="ctr"/>
          <a:lstStyle/>
          <a:p>
            <a:endParaRPr lang="en-US"/>
          </a:p>
        </p:txBody>
      </p:sp>
    </p:spTree>
    <p:custDataLst>
      <p:tags r:id="rId1"/>
    </p:custDataLst>
    <p:extLst>
      <p:ext uri="{BB962C8B-B14F-4D97-AF65-F5344CB8AC3E}">
        <p14:creationId xmlns:p14="http://schemas.microsoft.com/office/powerpoint/2010/main" val="161168121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61898"/>
                                        </p:tgtEl>
                                        <p:attrNameLst>
                                          <p:attrName>style.visibility</p:attrName>
                                        </p:attrNameLst>
                                      </p:cBhvr>
                                      <p:to>
                                        <p:strVal val="visible"/>
                                      </p:to>
                                    </p:set>
                                    <p:animEffect transition="in" filter="wipe(left)">
                                      <p:cBhvr>
                                        <p:cTn id="7" dur="500"/>
                                        <p:tgtEl>
                                          <p:spTgt spid="1061898"/>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61891"/>
                                        </p:tgtEl>
                                        <p:attrNameLst>
                                          <p:attrName>style.visibility</p:attrName>
                                        </p:attrNameLst>
                                      </p:cBhvr>
                                      <p:to>
                                        <p:strVal val="visible"/>
                                      </p:to>
                                    </p:set>
                                    <p:animEffect transition="in" filter="wipe(left)">
                                      <p:cBhvr>
                                        <p:cTn id="11" dur="500"/>
                                        <p:tgtEl>
                                          <p:spTgt spid="1061891"/>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61892"/>
                                        </p:tgtEl>
                                        <p:attrNameLst>
                                          <p:attrName>style.visibility</p:attrName>
                                        </p:attrNameLst>
                                      </p:cBhvr>
                                      <p:to>
                                        <p:strVal val="visible"/>
                                      </p:to>
                                    </p:set>
                                    <p:animEffect transition="in" filter="wipe(left)">
                                      <p:cBhvr>
                                        <p:cTn id="15" dur="500"/>
                                        <p:tgtEl>
                                          <p:spTgt spid="106189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5" presetClass="emph" presetSubtype="0" fill="hold" grpId="1" nodeType="clickEffect">
                                  <p:stCondLst>
                                    <p:cond delay="0"/>
                                  </p:stCondLst>
                                  <p:childTnLst>
                                    <p:animClr clrSpc="hsl" dir="cw">
                                      <p:cBhvr override="childStyle">
                                        <p:cTn id="19" dur="500" fill="hold"/>
                                        <p:tgtEl>
                                          <p:spTgt spid="1061898"/>
                                        </p:tgtEl>
                                        <p:attrNameLst>
                                          <p:attrName>style.color</p:attrName>
                                        </p:attrNameLst>
                                      </p:cBhvr>
                                      <p:by>
                                        <p:hsl h="0" s="-70588" l="0"/>
                                      </p:by>
                                    </p:animClr>
                                    <p:animClr clrSpc="hsl" dir="cw">
                                      <p:cBhvr>
                                        <p:cTn id="20" dur="500" fill="hold"/>
                                        <p:tgtEl>
                                          <p:spTgt spid="1061898"/>
                                        </p:tgtEl>
                                        <p:attrNameLst>
                                          <p:attrName>fillcolor</p:attrName>
                                        </p:attrNameLst>
                                      </p:cBhvr>
                                      <p:by>
                                        <p:hsl h="0" s="-70588" l="0"/>
                                      </p:by>
                                    </p:animClr>
                                    <p:animClr clrSpc="hsl" dir="cw">
                                      <p:cBhvr>
                                        <p:cTn id="21" dur="500" fill="hold"/>
                                        <p:tgtEl>
                                          <p:spTgt spid="1061898"/>
                                        </p:tgtEl>
                                        <p:attrNameLst>
                                          <p:attrName>stroke.color</p:attrName>
                                        </p:attrNameLst>
                                      </p:cBhvr>
                                      <p:by>
                                        <p:hsl h="0" s="-70588" l="0"/>
                                      </p:by>
                                    </p:animClr>
                                    <p:set>
                                      <p:cBhvr>
                                        <p:cTn id="22" dur="500" fill="hold"/>
                                        <p:tgtEl>
                                          <p:spTgt spid="1061898"/>
                                        </p:tgtEl>
                                        <p:attrNameLst>
                                          <p:attrName>fill.type</p:attrName>
                                        </p:attrNameLst>
                                      </p:cBhvr>
                                      <p:to>
                                        <p:strVal val="solid"/>
                                      </p:to>
                                    </p:set>
                                  </p:childTnLst>
                                </p:cTn>
                              </p:par>
                            </p:childTnLst>
                          </p:cTn>
                        </p:par>
                        <p:par>
                          <p:cTn id="23" fill="hold" nodeType="afterGroup">
                            <p:stCondLst>
                              <p:cond delay="500"/>
                            </p:stCondLst>
                            <p:childTnLst>
                              <p:par>
                                <p:cTn id="24" presetID="22" presetClass="entr" presetSubtype="1"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up)">
                                      <p:cBhvr>
                                        <p:cTn id="26" dur="500"/>
                                        <p:tgtEl>
                                          <p:spTgt spid="28"/>
                                        </p:tgtEl>
                                      </p:cBhvr>
                                    </p:animEffect>
                                  </p:childTnLst>
                                </p:cTn>
                              </p:par>
                              <p:par>
                                <p:cTn id="27" presetID="25" presetClass="emph" presetSubtype="0" fill="hold" grpId="1" nodeType="withEffect">
                                  <p:stCondLst>
                                    <p:cond delay="0"/>
                                  </p:stCondLst>
                                  <p:childTnLst>
                                    <p:animClr clrSpc="hsl" dir="cw">
                                      <p:cBhvr override="childStyle">
                                        <p:cTn id="28" dur="500" fill="hold"/>
                                        <p:tgtEl>
                                          <p:spTgt spid="1061892"/>
                                        </p:tgtEl>
                                        <p:attrNameLst>
                                          <p:attrName>style.color</p:attrName>
                                        </p:attrNameLst>
                                      </p:cBhvr>
                                      <p:by>
                                        <p:hsl h="0" s="-70588" l="0"/>
                                      </p:by>
                                    </p:animClr>
                                    <p:animClr clrSpc="hsl" dir="cw">
                                      <p:cBhvr>
                                        <p:cTn id="29" dur="500" fill="hold"/>
                                        <p:tgtEl>
                                          <p:spTgt spid="1061892"/>
                                        </p:tgtEl>
                                        <p:attrNameLst>
                                          <p:attrName>fillcolor</p:attrName>
                                        </p:attrNameLst>
                                      </p:cBhvr>
                                      <p:by>
                                        <p:hsl h="0" s="-70588" l="0"/>
                                      </p:by>
                                    </p:animClr>
                                    <p:animClr clrSpc="hsl" dir="cw">
                                      <p:cBhvr>
                                        <p:cTn id="30" dur="500" fill="hold"/>
                                        <p:tgtEl>
                                          <p:spTgt spid="1061892"/>
                                        </p:tgtEl>
                                        <p:attrNameLst>
                                          <p:attrName>stroke.color</p:attrName>
                                        </p:attrNameLst>
                                      </p:cBhvr>
                                      <p:by>
                                        <p:hsl h="0" s="-70588" l="0"/>
                                      </p:by>
                                    </p:animClr>
                                    <p:set>
                                      <p:cBhvr>
                                        <p:cTn id="31" dur="500" fill="hold"/>
                                        <p:tgtEl>
                                          <p:spTgt spid="1061892"/>
                                        </p:tgtEl>
                                        <p:attrNameLst>
                                          <p:attrName>fill.type</p:attrName>
                                        </p:attrNameLst>
                                      </p:cBhvr>
                                      <p:to>
                                        <p:strVal val="solid"/>
                                      </p:to>
                                    </p:set>
                                  </p:childTnLst>
                                </p:cTn>
                              </p:par>
                            </p:childTnLst>
                          </p:cTn>
                        </p:par>
                        <p:par>
                          <p:cTn id="32" fill="hold" nodeType="afterGroup">
                            <p:stCondLst>
                              <p:cond delay="1000"/>
                            </p:stCondLst>
                            <p:childTnLst>
                              <p:par>
                                <p:cTn id="33" presetID="22" presetClass="entr" presetSubtype="8" fill="hold" grpId="0" nodeType="afterEffect">
                                  <p:stCondLst>
                                    <p:cond delay="0"/>
                                  </p:stCondLst>
                                  <p:childTnLst>
                                    <p:set>
                                      <p:cBhvr>
                                        <p:cTn id="34" dur="1" fill="hold">
                                          <p:stCondLst>
                                            <p:cond delay="0"/>
                                          </p:stCondLst>
                                        </p:cTn>
                                        <p:tgtEl>
                                          <p:spTgt spid="1061901"/>
                                        </p:tgtEl>
                                        <p:attrNameLst>
                                          <p:attrName>style.visibility</p:attrName>
                                        </p:attrNameLst>
                                      </p:cBhvr>
                                      <p:to>
                                        <p:strVal val="visible"/>
                                      </p:to>
                                    </p:set>
                                    <p:animEffect transition="in" filter="wipe(left)">
                                      <p:cBhvr>
                                        <p:cTn id="35" dur="500"/>
                                        <p:tgtEl>
                                          <p:spTgt spid="1061901"/>
                                        </p:tgtEl>
                                      </p:cBhvr>
                                    </p:animEffect>
                                  </p:childTnLst>
                                </p:cTn>
                              </p:par>
                            </p:childTnLst>
                          </p:cTn>
                        </p:par>
                        <p:par>
                          <p:cTn id="36" fill="hold" nodeType="afterGroup">
                            <p:stCondLst>
                              <p:cond delay="1500"/>
                            </p:stCondLst>
                            <p:childTnLst>
                              <p:par>
                                <p:cTn id="37" presetID="22" presetClass="entr" presetSubtype="8" fill="hold" grpId="0" nodeType="afterEffect">
                                  <p:stCondLst>
                                    <p:cond delay="0"/>
                                  </p:stCondLst>
                                  <p:childTnLst>
                                    <p:set>
                                      <p:cBhvr>
                                        <p:cTn id="38" dur="1" fill="hold">
                                          <p:stCondLst>
                                            <p:cond delay="0"/>
                                          </p:stCondLst>
                                        </p:cTn>
                                        <p:tgtEl>
                                          <p:spTgt spid="1061899"/>
                                        </p:tgtEl>
                                        <p:attrNameLst>
                                          <p:attrName>style.visibility</p:attrName>
                                        </p:attrNameLst>
                                      </p:cBhvr>
                                      <p:to>
                                        <p:strVal val="visible"/>
                                      </p:to>
                                    </p:set>
                                    <p:animEffect transition="in" filter="wipe(left)">
                                      <p:cBhvr>
                                        <p:cTn id="39" dur="500"/>
                                        <p:tgtEl>
                                          <p:spTgt spid="1061899"/>
                                        </p:tgtEl>
                                      </p:cBhvr>
                                    </p:animEffect>
                                  </p:childTnLst>
                                </p:cTn>
                              </p:par>
                            </p:childTnLst>
                          </p:cTn>
                        </p:par>
                        <p:par>
                          <p:cTn id="40" fill="hold" nodeType="afterGroup">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ipe(left)">
                                      <p:cBhvr>
                                        <p:cTn id="43" dur="500"/>
                                        <p:tgtEl>
                                          <p:spTgt spid="2"/>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5" presetClass="emph" presetSubtype="0" fill="hold" grpId="1" nodeType="clickEffect">
                                  <p:stCondLst>
                                    <p:cond delay="0"/>
                                  </p:stCondLst>
                                  <p:childTnLst>
                                    <p:animClr clrSpc="hsl" dir="cw">
                                      <p:cBhvr override="childStyle">
                                        <p:cTn id="47" dur="500" fill="hold"/>
                                        <p:tgtEl>
                                          <p:spTgt spid="2"/>
                                        </p:tgtEl>
                                        <p:attrNameLst>
                                          <p:attrName>style.color</p:attrName>
                                        </p:attrNameLst>
                                      </p:cBhvr>
                                      <p:by>
                                        <p:hsl h="0" s="-70588" l="0"/>
                                      </p:by>
                                    </p:animClr>
                                    <p:animClr clrSpc="hsl" dir="cw">
                                      <p:cBhvr>
                                        <p:cTn id="48" dur="500" fill="hold"/>
                                        <p:tgtEl>
                                          <p:spTgt spid="2"/>
                                        </p:tgtEl>
                                        <p:attrNameLst>
                                          <p:attrName>fillcolor</p:attrName>
                                        </p:attrNameLst>
                                      </p:cBhvr>
                                      <p:by>
                                        <p:hsl h="0" s="-70588" l="0"/>
                                      </p:by>
                                    </p:animClr>
                                    <p:animClr clrSpc="hsl" dir="cw">
                                      <p:cBhvr>
                                        <p:cTn id="49" dur="500" fill="hold"/>
                                        <p:tgtEl>
                                          <p:spTgt spid="2"/>
                                        </p:tgtEl>
                                        <p:attrNameLst>
                                          <p:attrName>stroke.color</p:attrName>
                                        </p:attrNameLst>
                                      </p:cBhvr>
                                      <p:by>
                                        <p:hsl h="0" s="-70588" l="0"/>
                                      </p:by>
                                    </p:animClr>
                                    <p:set>
                                      <p:cBhvr>
                                        <p:cTn id="50" dur="500" fill="hold"/>
                                        <p:tgtEl>
                                          <p:spTgt spid="2"/>
                                        </p:tgtEl>
                                        <p:attrNameLst>
                                          <p:attrName>fill.type</p:attrName>
                                        </p:attrNameLst>
                                      </p:cBhvr>
                                      <p:to>
                                        <p:strVal val="solid"/>
                                      </p:to>
                                    </p:set>
                                  </p:childTnLst>
                                </p:cTn>
                              </p:par>
                            </p:childTnLst>
                          </p:cTn>
                        </p:par>
                        <p:par>
                          <p:cTn id="51" fill="hold">
                            <p:stCondLst>
                              <p:cond delay="500"/>
                            </p:stCondLst>
                            <p:childTnLst>
                              <p:par>
                                <p:cTn id="52" presetID="25" presetClass="emph" presetSubtype="0" fill="hold" grpId="1" nodeType="afterEffect">
                                  <p:stCondLst>
                                    <p:cond delay="0"/>
                                  </p:stCondLst>
                                  <p:childTnLst>
                                    <p:animClr clrSpc="hsl" dir="cw">
                                      <p:cBhvr override="childStyle">
                                        <p:cTn id="53" dur="500" fill="hold"/>
                                        <p:tgtEl>
                                          <p:spTgt spid="1061901"/>
                                        </p:tgtEl>
                                        <p:attrNameLst>
                                          <p:attrName>style.color</p:attrName>
                                        </p:attrNameLst>
                                      </p:cBhvr>
                                      <p:by>
                                        <p:hsl h="0" s="-70588" l="0"/>
                                      </p:by>
                                    </p:animClr>
                                    <p:animClr clrSpc="hsl" dir="cw">
                                      <p:cBhvr>
                                        <p:cTn id="54" dur="500" fill="hold"/>
                                        <p:tgtEl>
                                          <p:spTgt spid="1061901"/>
                                        </p:tgtEl>
                                        <p:attrNameLst>
                                          <p:attrName>fillcolor</p:attrName>
                                        </p:attrNameLst>
                                      </p:cBhvr>
                                      <p:by>
                                        <p:hsl h="0" s="-70588" l="0"/>
                                      </p:by>
                                    </p:animClr>
                                    <p:animClr clrSpc="hsl" dir="cw">
                                      <p:cBhvr>
                                        <p:cTn id="55" dur="500" fill="hold"/>
                                        <p:tgtEl>
                                          <p:spTgt spid="1061901"/>
                                        </p:tgtEl>
                                        <p:attrNameLst>
                                          <p:attrName>stroke.color</p:attrName>
                                        </p:attrNameLst>
                                      </p:cBhvr>
                                      <p:by>
                                        <p:hsl h="0" s="-70588" l="0"/>
                                      </p:by>
                                    </p:animClr>
                                    <p:set>
                                      <p:cBhvr>
                                        <p:cTn id="56" dur="500" fill="hold"/>
                                        <p:tgtEl>
                                          <p:spTgt spid="1061901"/>
                                        </p:tgtEl>
                                        <p:attrNameLst>
                                          <p:attrName>fill.type</p:attrName>
                                        </p:attrNameLst>
                                      </p:cBhvr>
                                      <p:to>
                                        <p:strVal val="solid"/>
                                      </p:to>
                                    </p:set>
                                  </p:childTnLst>
                                </p:cTn>
                              </p:par>
                            </p:childTnLst>
                          </p:cTn>
                        </p:par>
                        <p:par>
                          <p:cTn id="57" fill="hold" nodeType="afterGroup">
                            <p:stCondLst>
                              <p:cond delay="1000"/>
                            </p:stCondLst>
                            <p:childTnLst>
                              <p:par>
                                <p:cTn id="58" presetID="22" presetClass="entr" presetSubtype="1" fill="hold" grpId="0" nodeType="afterEffect">
                                  <p:stCondLst>
                                    <p:cond delay="0"/>
                                  </p:stCondLst>
                                  <p:childTnLst>
                                    <p:set>
                                      <p:cBhvr>
                                        <p:cTn id="59" dur="1" fill="hold">
                                          <p:stCondLst>
                                            <p:cond delay="0"/>
                                          </p:stCondLst>
                                        </p:cTn>
                                        <p:tgtEl>
                                          <p:spTgt spid="29727"/>
                                        </p:tgtEl>
                                        <p:attrNameLst>
                                          <p:attrName>style.visibility</p:attrName>
                                        </p:attrNameLst>
                                      </p:cBhvr>
                                      <p:to>
                                        <p:strVal val="visible"/>
                                      </p:to>
                                    </p:set>
                                    <p:animEffect transition="in" filter="wipe(up)">
                                      <p:cBhvr>
                                        <p:cTn id="60" dur="500"/>
                                        <p:tgtEl>
                                          <p:spTgt spid="29727"/>
                                        </p:tgtEl>
                                      </p:cBhvr>
                                    </p:animEffect>
                                  </p:childTnLst>
                                </p:cTn>
                              </p:par>
                            </p:childTnLst>
                          </p:cTn>
                        </p:par>
                        <p:par>
                          <p:cTn id="61" fill="hold" nodeType="afterGroup">
                            <p:stCondLst>
                              <p:cond delay="1500"/>
                            </p:stCondLst>
                            <p:childTnLst>
                              <p:par>
                                <p:cTn id="62" presetID="22" presetClass="entr" presetSubtype="8" fill="hold" grpId="0" nodeType="afterEffect">
                                  <p:stCondLst>
                                    <p:cond delay="0"/>
                                  </p:stCondLst>
                                  <p:childTnLst>
                                    <p:set>
                                      <p:cBhvr>
                                        <p:cTn id="63" dur="1" fill="hold">
                                          <p:stCondLst>
                                            <p:cond delay="0"/>
                                          </p:stCondLst>
                                        </p:cTn>
                                        <p:tgtEl>
                                          <p:spTgt spid="1061913"/>
                                        </p:tgtEl>
                                        <p:attrNameLst>
                                          <p:attrName>style.visibility</p:attrName>
                                        </p:attrNameLst>
                                      </p:cBhvr>
                                      <p:to>
                                        <p:strVal val="visible"/>
                                      </p:to>
                                    </p:set>
                                    <p:animEffect transition="in" filter="wipe(left)">
                                      <p:cBhvr>
                                        <p:cTn id="64" dur="500"/>
                                        <p:tgtEl>
                                          <p:spTgt spid="1061913"/>
                                        </p:tgtEl>
                                      </p:cBhvr>
                                    </p:animEffect>
                                  </p:childTnLst>
                                </p:cTn>
                              </p:par>
                            </p:childTnLst>
                          </p:cTn>
                        </p:par>
                        <p:par>
                          <p:cTn id="65" fill="hold" nodeType="afterGroup">
                            <p:stCondLst>
                              <p:cond delay="2000"/>
                            </p:stCondLst>
                            <p:childTnLst>
                              <p:par>
                                <p:cTn id="66" presetID="22" presetClass="entr" presetSubtype="8" fill="hold" grpId="0" nodeType="afterEffect">
                                  <p:stCondLst>
                                    <p:cond delay="0"/>
                                  </p:stCondLst>
                                  <p:childTnLst>
                                    <p:set>
                                      <p:cBhvr>
                                        <p:cTn id="67" dur="1" fill="hold">
                                          <p:stCondLst>
                                            <p:cond delay="0"/>
                                          </p:stCondLst>
                                        </p:cTn>
                                        <p:tgtEl>
                                          <p:spTgt spid="1061911"/>
                                        </p:tgtEl>
                                        <p:attrNameLst>
                                          <p:attrName>style.visibility</p:attrName>
                                        </p:attrNameLst>
                                      </p:cBhvr>
                                      <p:to>
                                        <p:strVal val="visible"/>
                                      </p:to>
                                    </p:set>
                                    <p:animEffect transition="in" filter="wipe(left)">
                                      <p:cBhvr>
                                        <p:cTn id="68" dur="500"/>
                                        <p:tgtEl>
                                          <p:spTgt spid="1061911"/>
                                        </p:tgtEl>
                                      </p:cBhvr>
                                    </p:animEffect>
                                  </p:childTnLst>
                                </p:cTn>
                              </p:par>
                            </p:childTnLst>
                          </p:cTn>
                        </p:par>
                        <p:par>
                          <p:cTn id="69" fill="hold" nodeType="afterGroup">
                            <p:stCondLst>
                              <p:cond delay="2500"/>
                            </p:stCondLst>
                            <p:childTnLst>
                              <p:par>
                                <p:cTn id="70" presetID="22" presetClass="entr" presetSubtype="8" fill="hold" grpId="0" nodeType="after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wipe(left)">
                                      <p:cBhvr>
                                        <p:cTn id="72" dur="500"/>
                                        <p:tgtEl>
                                          <p:spTgt spid="3"/>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25" presetClass="emph" presetSubtype="0" fill="hold" grpId="1" nodeType="clickEffect">
                                  <p:stCondLst>
                                    <p:cond delay="0"/>
                                  </p:stCondLst>
                                  <p:childTnLst>
                                    <p:animClr clrSpc="hsl" dir="cw">
                                      <p:cBhvr override="childStyle">
                                        <p:cTn id="76" dur="500" fill="hold"/>
                                        <p:tgtEl>
                                          <p:spTgt spid="1061913"/>
                                        </p:tgtEl>
                                        <p:attrNameLst>
                                          <p:attrName>style.color</p:attrName>
                                        </p:attrNameLst>
                                      </p:cBhvr>
                                      <p:by>
                                        <p:hsl h="0" s="-70588" l="0"/>
                                      </p:by>
                                    </p:animClr>
                                    <p:animClr clrSpc="hsl" dir="cw">
                                      <p:cBhvr>
                                        <p:cTn id="77" dur="500" fill="hold"/>
                                        <p:tgtEl>
                                          <p:spTgt spid="1061913"/>
                                        </p:tgtEl>
                                        <p:attrNameLst>
                                          <p:attrName>fillcolor</p:attrName>
                                        </p:attrNameLst>
                                      </p:cBhvr>
                                      <p:by>
                                        <p:hsl h="0" s="-70588" l="0"/>
                                      </p:by>
                                    </p:animClr>
                                    <p:animClr clrSpc="hsl" dir="cw">
                                      <p:cBhvr>
                                        <p:cTn id="78" dur="500" fill="hold"/>
                                        <p:tgtEl>
                                          <p:spTgt spid="1061913"/>
                                        </p:tgtEl>
                                        <p:attrNameLst>
                                          <p:attrName>stroke.color</p:attrName>
                                        </p:attrNameLst>
                                      </p:cBhvr>
                                      <p:by>
                                        <p:hsl h="0" s="-70588" l="0"/>
                                      </p:by>
                                    </p:animClr>
                                    <p:set>
                                      <p:cBhvr>
                                        <p:cTn id="79" dur="500" fill="hold"/>
                                        <p:tgtEl>
                                          <p:spTgt spid="1061913"/>
                                        </p:tgtEl>
                                        <p:attrNameLst>
                                          <p:attrName>fill.type</p:attrName>
                                        </p:attrNameLst>
                                      </p:cBhvr>
                                      <p:to>
                                        <p:strVal val="solid"/>
                                      </p:to>
                                    </p:set>
                                  </p:childTnLst>
                                </p:cTn>
                              </p:par>
                              <p:par>
                                <p:cTn id="80" presetID="25" presetClass="emph" presetSubtype="0" fill="hold" grpId="1" nodeType="withEffect">
                                  <p:stCondLst>
                                    <p:cond delay="0"/>
                                  </p:stCondLst>
                                  <p:childTnLst>
                                    <p:animClr clrSpc="hsl" dir="cw">
                                      <p:cBhvr override="childStyle">
                                        <p:cTn id="81" dur="500" fill="hold"/>
                                        <p:tgtEl>
                                          <p:spTgt spid="3"/>
                                        </p:tgtEl>
                                        <p:attrNameLst>
                                          <p:attrName>style.color</p:attrName>
                                        </p:attrNameLst>
                                      </p:cBhvr>
                                      <p:by>
                                        <p:hsl h="0" s="-70588" l="0"/>
                                      </p:by>
                                    </p:animClr>
                                    <p:animClr clrSpc="hsl" dir="cw">
                                      <p:cBhvr>
                                        <p:cTn id="82" dur="500" fill="hold"/>
                                        <p:tgtEl>
                                          <p:spTgt spid="3"/>
                                        </p:tgtEl>
                                        <p:attrNameLst>
                                          <p:attrName>fillcolor</p:attrName>
                                        </p:attrNameLst>
                                      </p:cBhvr>
                                      <p:by>
                                        <p:hsl h="0" s="-70588" l="0"/>
                                      </p:by>
                                    </p:animClr>
                                    <p:animClr clrSpc="hsl" dir="cw">
                                      <p:cBhvr>
                                        <p:cTn id="83" dur="500" fill="hold"/>
                                        <p:tgtEl>
                                          <p:spTgt spid="3"/>
                                        </p:tgtEl>
                                        <p:attrNameLst>
                                          <p:attrName>stroke.color</p:attrName>
                                        </p:attrNameLst>
                                      </p:cBhvr>
                                      <p:by>
                                        <p:hsl h="0" s="-70588" l="0"/>
                                      </p:by>
                                    </p:animClr>
                                    <p:set>
                                      <p:cBhvr>
                                        <p:cTn id="84" dur="500" fill="hold"/>
                                        <p:tgtEl>
                                          <p:spTgt spid="3"/>
                                        </p:tgtEl>
                                        <p:attrNameLst>
                                          <p:attrName>fill.type</p:attrName>
                                        </p:attrNameLst>
                                      </p:cBhvr>
                                      <p:to>
                                        <p:strVal val="solid"/>
                                      </p:to>
                                    </p:set>
                                  </p:childTnLst>
                                </p:cTn>
                              </p:par>
                            </p:childTnLst>
                          </p:cTn>
                        </p:par>
                        <p:par>
                          <p:cTn id="85" fill="hold" nodeType="afterGroup">
                            <p:stCondLst>
                              <p:cond delay="500"/>
                            </p:stCondLst>
                            <p:childTnLst>
                              <p:par>
                                <p:cTn id="86" presetID="22" presetClass="entr" presetSubtype="1" fill="hold" grpId="0" nodeType="afterEffect">
                                  <p:stCondLst>
                                    <p:cond delay="0"/>
                                  </p:stCondLst>
                                  <p:childTnLst>
                                    <p:set>
                                      <p:cBhvr>
                                        <p:cTn id="87" dur="1" fill="hold">
                                          <p:stCondLst>
                                            <p:cond delay="0"/>
                                          </p:stCondLst>
                                        </p:cTn>
                                        <p:tgtEl>
                                          <p:spTgt spid="29728"/>
                                        </p:tgtEl>
                                        <p:attrNameLst>
                                          <p:attrName>style.visibility</p:attrName>
                                        </p:attrNameLst>
                                      </p:cBhvr>
                                      <p:to>
                                        <p:strVal val="visible"/>
                                      </p:to>
                                    </p:set>
                                    <p:animEffect transition="in" filter="wipe(up)">
                                      <p:cBhvr>
                                        <p:cTn id="88" dur="500"/>
                                        <p:tgtEl>
                                          <p:spTgt spid="29728"/>
                                        </p:tgtEl>
                                      </p:cBhvr>
                                    </p:animEffect>
                                  </p:childTnLst>
                                </p:cTn>
                              </p:par>
                            </p:childTnLst>
                          </p:cTn>
                        </p:par>
                        <p:par>
                          <p:cTn id="89" fill="hold" nodeType="afterGroup">
                            <p:stCondLst>
                              <p:cond delay="1000"/>
                            </p:stCondLst>
                            <p:childTnLst>
                              <p:par>
                                <p:cTn id="90" presetID="22" presetClass="entr" presetSubtype="8" fill="hold" grpId="0" nodeType="afterEffect">
                                  <p:stCondLst>
                                    <p:cond delay="0"/>
                                  </p:stCondLst>
                                  <p:childTnLst>
                                    <p:set>
                                      <p:cBhvr>
                                        <p:cTn id="91" dur="1" fill="hold">
                                          <p:stCondLst>
                                            <p:cond delay="0"/>
                                          </p:stCondLst>
                                        </p:cTn>
                                        <p:tgtEl>
                                          <p:spTgt spid="1061921"/>
                                        </p:tgtEl>
                                        <p:attrNameLst>
                                          <p:attrName>style.visibility</p:attrName>
                                        </p:attrNameLst>
                                      </p:cBhvr>
                                      <p:to>
                                        <p:strVal val="visible"/>
                                      </p:to>
                                    </p:set>
                                    <p:animEffect transition="in" filter="wipe(left)">
                                      <p:cBhvr>
                                        <p:cTn id="92" dur="500"/>
                                        <p:tgtEl>
                                          <p:spTgt spid="1061921"/>
                                        </p:tgtEl>
                                      </p:cBhvr>
                                    </p:animEffect>
                                  </p:childTnLst>
                                </p:cTn>
                              </p:par>
                            </p:childTnLst>
                          </p:cTn>
                        </p:par>
                        <p:par>
                          <p:cTn id="93" fill="hold" nodeType="afterGroup">
                            <p:stCondLst>
                              <p:cond delay="1500"/>
                            </p:stCondLst>
                            <p:childTnLst>
                              <p:par>
                                <p:cTn id="94" presetID="22" presetClass="entr" presetSubtype="8" fill="hold" grpId="0" nodeType="afterEffect">
                                  <p:stCondLst>
                                    <p:cond delay="0"/>
                                  </p:stCondLst>
                                  <p:childTnLst>
                                    <p:set>
                                      <p:cBhvr>
                                        <p:cTn id="95" dur="1" fill="hold">
                                          <p:stCondLst>
                                            <p:cond delay="0"/>
                                          </p:stCondLst>
                                        </p:cTn>
                                        <p:tgtEl>
                                          <p:spTgt spid="25"/>
                                        </p:tgtEl>
                                        <p:attrNameLst>
                                          <p:attrName>style.visibility</p:attrName>
                                        </p:attrNameLst>
                                      </p:cBhvr>
                                      <p:to>
                                        <p:strVal val="visible"/>
                                      </p:to>
                                    </p:set>
                                    <p:animEffect transition="in" filter="wipe(left)">
                                      <p:cBhvr>
                                        <p:cTn id="96" dur="500"/>
                                        <p:tgtEl>
                                          <p:spTgt spid="25"/>
                                        </p:tgtEl>
                                      </p:cBhvr>
                                    </p:animEffect>
                                  </p:childTnLst>
                                </p:cTn>
                              </p:par>
                            </p:childTnLst>
                          </p:cTn>
                        </p:par>
                        <p:par>
                          <p:cTn id="97" fill="hold" nodeType="afterGroup">
                            <p:stCondLst>
                              <p:cond delay="2000"/>
                            </p:stCondLst>
                            <p:childTnLst>
                              <p:par>
                                <p:cTn id="98" presetID="22" presetClass="entr" presetSubtype="8" fill="hold" grpId="0" nodeType="afterEffect">
                                  <p:stCondLst>
                                    <p:cond delay="0"/>
                                  </p:stCondLst>
                                  <p:childTnLst>
                                    <p:set>
                                      <p:cBhvr>
                                        <p:cTn id="99" dur="1" fill="hold">
                                          <p:stCondLst>
                                            <p:cond delay="0"/>
                                          </p:stCondLst>
                                        </p:cTn>
                                        <p:tgtEl>
                                          <p:spTgt spid="4"/>
                                        </p:tgtEl>
                                        <p:attrNameLst>
                                          <p:attrName>style.visibility</p:attrName>
                                        </p:attrNameLst>
                                      </p:cBhvr>
                                      <p:to>
                                        <p:strVal val="visible"/>
                                      </p:to>
                                    </p:set>
                                    <p:animEffect transition="in" filter="wipe(left)">
                                      <p:cBhvr>
                                        <p:cTn id="100" dur="500"/>
                                        <p:tgtEl>
                                          <p:spTgt spid="4"/>
                                        </p:tgtEl>
                                      </p:cBhvr>
                                    </p:animEffec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25" presetClass="emph" presetSubtype="0" fill="hold" grpId="1" nodeType="clickEffect">
                                  <p:stCondLst>
                                    <p:cond delay="0"/>
                                  </p:stCondLst>
                                  <p:childTnLst>
                                    <p:animClr clrSpc="hsl" dir="cw">
                                      <p:cBhvr override="childStyle">
                                        <p:cTn id="104" dur="500" fill="hold"/>
                                        <p:tgtEl>
                                          <p:spTgt spid="1061921"/>
                                        </p:tgtEl>
                                        <p:attrNameLst>
                                          <p:attrName>style.color</p:attrName>
                                        </p:attrNameLst>
                                      </p:cBhvr>
                                      <p:by>
                                        <p:hsl h="0" s="-70588" l="0"/>
                                      </p:by>
                                    </p:animClr>
                                    <p:animClr clrSpc="hsl" dir="cw">
                                      <p:cBhvr>
                                        <p:cTn id="105" dur="500" fill="hold"/>
                                        <p:tgtEl>
                                          <p:spTgt spid="1061921"/>
                                        </p:tgtEl>
                                        <p:attrNameLst>
                                          <p:attrName>fillcolor</p:attrName>
                                        </p:attrNameLst>
                                      </p:cBhvr>
                                      <p:by>
                                        <p:hsl h="0" s="-70588" l="0"/>
                                      </p:by>
                                    </p:animClr>
                                    <p:animClr clrSpc="hsl" dir="cw">
                                      <p:cBhvr>
                                        <p:cTn id="106" dur="500" fill="hold"/>
                                        <p:tgtEl>
                                          <p:spTgt spid="1061921"/>
                                        </p:tgtEl>
                                        <p:attrNameLst>
                                          <p:attrName>stroke.color</p:attrName>
                                        </p:attrNameLst>
                                      </p:cBhvr>
                                      <p:by>
                                        <p:hsl h="0" s="-70588" l="0"/>
                                      </p:by>
                                    </p:animClr>
                                    <p:set>
                                      <p:cBhvr>
                                        <p:cTn id="107" dur="500" fill="hold"/>
                                        <p:tgtEl>
                                          <p:spTgt spid="1061921"/>
                                        </p:tgtEl>
                                        <p:attrNameLst>
                                          <p:attrName>fill.type</p:attrName>
                                        </p:attrNameLst>
                                      </p:cBhvr>
                                      <p:to>
                                        <p:strVal val="solid"/>
                                      </p:to>
                                    </p:set>
                                  </p:childTnLst>
                                </p:cTn>
                              </p:par>
                            </p:childTnLst>
                          </p:cTn>
                        </p:par>
                        <p:par>
                          <p:cTn id="108" fill="hold" nodeType="afterGroup">
                            <p:stCondLst>
                              <p:cond delay="500"/>
                            </p:stCondLst>
                            <p:childTnLst>
                              <p:par>
                                <p:cTn id="109" presetID="25" presetClass="emph" presetSubtype="0" fill="hold" grpId="1" nodeType="afterEffect">
                                  <p:stCondLst>
                                    <p:cond delay="0"/>
                                  </p:stCondLst>
                                  <p:childTnLst>
                                    <p:animClr clrSpc="hsl" dir="cw">
                                      <p:cBhvr override="childStyle">
                                        <p:cTn id="110" dur="500" fill="hold"/>
                                        <p:tgtEl>
                                          <p:spTgt spid="4"/>
                                        </p:tgtEl>
                                        <p:attrNameLst>
                                          <p:attrName>style.color</p:attrName>
                                        </p:attrNameLst>
                                      </p:cBhvr>
                                      <p:by>
                                        <p:hsl h="0" s="-70588" l="0"/>
                                      </p:by>
                                    </p:animClr>
                                    <p:animClr clrSpc="hsl" dir="cw">
                                      <p:cBhvr>
                                        <p:cTn id="111" dur="500" fill="hold"/>
                                        <p:tgtEl>
                                          <p:spTgt spid="4"/>
                                        </p:tgtEl>
                                        <p:attrNameLst>
                                          <p:attrName>fillcolor</p:attrName>
                                        </p:attrNameLst>
                                      </p:cBhvr>
                                      <p:by>
                                        <p:hsl h="0" s="-70588" l="0"/>
                                      </p:by>
                                    </p:animClr>
                                    <p:animClr clrSpc="hsl" dir="cw">
                                      <p:cBhvr>
                                        <p:cTn id="112" dur="500" fill="hold"/>
                                        <p:tgtEl>
                                          <p:spTgt spid="4"/>
                                        </p:tgtEl>
                                        <p:attrNameLst>
                                          <p:attrName>stroke.color</p:attrName>
                                        </p:attrNameLst>
                                      </p:cBhvr>
                                      <p:by>
                                        <p:hsl h="0" s="-70588" l="0"/>
                                      </p:by>
                                    </p:animClr>
                                    <p:set>
                                      <p:cBhvr>
                                        <p:cTn id="113" dur="500" fill="hold"/>
                                        <p:tgtEl>
                                          <p:spTgt spid="4"/>
                                        </p:tgtEl>
                                        <p:attrNameLst>
                                          <p:attrName>fill.type</p:attrName>
                                        </p:attrNameLst>
                                      </p:cBhvr>
                                      <p:to>
                                        <p:strVal val="solid"/>
                                      </p:to>
                                    </p:set>
                                  </p:childTnLst>
                                </p:cTn>
                              </p:par>
                            </p:childTnLst>
                          </p:cTn>
                        </p:par>
                        <p:par>
                          <p:cTn id="114" fill="hold" nodeType="afterGroup">
                            <p:stCondLst>
                              <p:cond delay="1000"/>
                            </p:stCondLst>
                            <p:childTnLst>
                              <p:par>
                                <p:cTn id="115" presetID="22" presetClass="entr" presetSubtype="1" fill="hold" grpId="0" nodeType="afterEffect">
                                  <p:stCondLst>
                                    <p:cond delay="0"/>
                                  </p:stCondLst>
                                  <p:childTnLst>
                                    <p:set>
                                      <p:cBhvr>
                                        <p:cTn id="116" dur="1" fill="hold">
                                          <p:stCondLst>
                                            <p:cond delay="0"/>
                                          </p:stCondLst>
                                        </p:cTn>
                                        <p:tgtEl>
                                          <p:spTgt spid="29729"/>
                                        </p:tgtEl>
                                        <p:attrNameLst>
                                          <p:attrName>style.visibility</p:attrName>
                                        </p:attrNameLst>
                                      </p:cBhvr>
                                      <p:to>
                                        <p:strVal val="visible"/>
                                      </p:to>
                                    </p:set>
                                    <p:animEffect transition="in" filter="wipe(up)">
                                      <p:cBhvr>
                                        <p:cTn id="117" dur="500"/>
                                        <p:tgtEl>
                                          <p:spTgt spid="29729"/>
                                        </p:tgtEl>
                                      </p:cBhvr>
                                    </p:animEffect>
                                  </p:childTnLst>
                                </p:cTn>
                              </p:par>
                            </p:childTnLst>
                          </p:cTn>
                        </p:par>
                        <p:par>
                          <p:cTn id="118" fill="hold" nodeType="afterGroup">
                            <p:stCondLst>
                              <p:cond delay="1500"/>
                            </p:stCondLst>
                            <p:childTnLst>
                              <p:par>
                                <p:cTn id="119" presetID="22" presetClass="entr" presetSubtype="8" fill="hold" grpId="0" nodeType="afterEffect">
                                  <p:stCondLst>
                                    <p:cond delay="0"/>
                                  </p:stCondLst>
                                  <p:childTnLst>
                                    <p:set>
                                      <p:cBhvr>
                                        <p:cTn id="120" dur="1" fill="hold">
                                          <p:stCondLst>
                                            <p:cond delay="0"/>
                                          </p:stCondLst>
                                        </p:cTn>
                                        <p:tgtEl>
                                          <p:spTgt spid="1061923"/>
                                        </p:tgtEl>
                                        <p:attrNameLst>
                                          <p:attrName>style.visibility</p:attrName>
                                        </p:attrNameLst>
                                      </p:cBhvr>
                                      <p:to>
                                        <p:strVal val="visible"/>
                                      </p:to>
                                    </p:set>
                                    <p:animEffect transition="in" filter="wipe(left)">
                                      <p:cBhvr>
                                        <p:cTn id="121" dur="500"/>
                                        <p:tgtEl>
                                          <p:spTgt spid="1061923"/>
                                        </p:tgtEl>
                                      </p:cBhvr>
                                    </p:animEffect>
                                  </p:childTnLst>
                                </p:cTn>
                              </p:par>
                            </p:childTnLst>
                          </p:cTn>
                        </p:par>
                        <p:par>
                          <p:cTn id="122" fill="hold" nodeType="afterGroup">
                            <p:stCondLst>
                              <p:cond delay="2000"/>
                            </p:stCondLst>
                            <p:childTnLst>
                              <p:par>
                                <p:cTn id="123" presetID="22" presetClass="entr" presetSubtype="8" fill="hold" grpId="0" nodeType="afterEffect">
                                  <p:stCondLst>
                                    <p:cond delay="0"/>
                                  </p:stCondLst>
                                  <p:childTnLst>
                                    <p:set>
                                      <p:cBhvr>
                                        <p:cTn id="124" dur="1" fill="hold">
                                          <p:stCondLst>
                                            <p:cond delay="0"/>
                                          </p:stCondLst>
                                        </p:cTn>
                                        <p:tgtEl>
                                          <p:spTgt spid="27"/>
                                        </p:tgtEl>
                                        <p:attrNameLst>
                                          <p:attrName>style.visibility</p:attrName>
                                        </p:attrNameLst>
                                      </p:cBhvr>
                                      <p:to>
                                        <p:strVal val="visible"/>
                                      </p:to>
                                    </p:set>
                                    <p:animEffect transition="in" filter="wipe(left)">
                                      <p:cBhvr>
                                        <p:cTn id="125" dur="500"/>
                                        <p:tgtEl>
                                          <p:spTgt spid="27"/>
                                        </p:tgtEl>
                                      </p:cBhvr>
                                    </p:animEffect>
                                  </p:childTnLst>
                                </p:cTn>
                              </p:par>
                            </p:childTnLst>
                          </p:cTn>
                        </p:par>
                        <p:par>
                          <p:cTn id="126" fill="hold" nodeType="afterGroup">
                            <p:stCondLst>
                              <p:cond delay="2500"/>
                            </p:stCondLst>
                            <p:childTnLst>
                              <p:par>
                                <p:cTn id="127" presetID="22" presetClass="entr" presetSubtype="8" fill="hold" nodeType="afterEffect">
                                  <p:stCondLst>
                                    <p:cond delay="0"/>
                                  </p:stCondLst>
                                  <p:childTnLst>
                                    <p:set>
                                      <p:cBhvr>
                                        <p:cTn id="128" dur="1" fill="hold">
                                          <p:stCondLst>
                                            <p:cond delay="0"/>
                                          </p:stCondLst>
                                        </p:cTn>
                                        <p:tgtEl>
                                          <p:spTgt spid="5"/>
                                        </p:tgtEl>
                                        <p:attrNameLst>
                                          <p:attrName>style.visibility</p:attrName>
                                        </p:attrNameLst>
                                      </p:cBhvr>
                                      <p:to>
                                        <p:strVal val="visible"/>
                                      </p:to>
                                    </p:set>
                                    <p:animEffect transition="in" filter="wipe(left)">
                                      <p:cBhvr>
                                        <p:cTn id="1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5" grpId="0" animBg="1"/>
      <p:bldP spid="1061899" grpId="0" animBg="1"/>
      <p:bldP spid="1061892" grpId="0" animBg="1"/>
      <p:bldP spid="1061892" grpId="1" animBg="1"/>
      <p:bldP spid="2" grpId="0" animBg="1"/>
      <p:bldP spid="2" grpId="1" animBg="1"/>
      <p:bldP spid="3" grpId="0" animBg="1"/>
      <p:bldP spid="3" grpId="1" animBg="1"/>
      <p:bldP spid="4" grpId="0" animBg="1"/>
      <p:bldP spid="4" grpId="1" animBg="1"/>
      <p:bldP spid="1061898" grpId="0" animBg="1"/>
      <p:bldP spid="1061898" grpId="1" animBg="1"/>
      <p:bldP spid="1061901" grpId="0" animBg="1"/>
      <p:bldP spid="1061901" grpId="1" animBg="1"/>
      <p:bldP spid="1061913" grpId="0" animBg="1"/>
      <p:bldP spid="1061913" grpId="1" animBg="1"/>
      <p:bldP spid="1061921" grpId="0" animBg="1"/>
      <p:bldP spid="1061921" grpId="1" animBg="1"/>
      <p:bldP spid="1061923" grpId="0" animBg="1"/>
      <p:bldP spid="1061891" grpId="0" animBg="1"/>
      <p:bldP spid="1061911" grpId="0" animBg="1"/>
      <p:bldP spid="29727" grpId="0" animBg="1"/>
      <p:bldP spid="29728" grpId="0" animBg="1"/>
      <p:bldP spid="29729" grpId="0" animBg="1"/>
      <p:bldP spid="2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288"/>
            <a:ext cx="8153400" cy="2170112"/>
          </a:xfrm>
        </p:spPr>
        <p:txBody>
          <a:bodyPr>
            <a:normAutofit/>
          </a:bodyPr>
          <a:lstStyle/>
          <a:p>
            <a:r>
              <a:rPr lang="en-US" dirty="0"/>
              <a:t>Discovering Customer Needs</a:t>
            </a:r>
          </a:p>
        </p:txBody>
      </p:sp>
      <p:pic>
        <p:nvPicPr>
          <p:cNvPr id="3" name="Picture 2" descr="C:\Dropbox\BM19e Dropbox\BM19e Supplements\Digital Images\Perreault_19e_DIL\per28981_ch01\per28981_p011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4500" y="1114426"/>
            <a:ext cx="5394960" cy="505777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114800" y="6172200"/>
            <a:ext cx="4251960" cy="246221"/>
          </a:xfrm>
          <a:prstGeom prst="rect">
            <a:avLst/>
          </a:prstGeom>
          <a:noFill/>
        </p:spPr>
        <p:txBody>
          <a:bodyPr wrap="square" rtlCol="0">
            <a:spAutoFit/>
          </a:bodyPr>
          <a:lstStyle/>
          <a:p>
            <a:r>
              <a:rPr lang="en-US" sz="1000" dirty="0"/>
              <a:t>Source: Bank of the </a:t>
            </a:r>
            <a:r>
              <a:rPr lang="en-US" sz="1000" dirty="0" err="1"/>
              <a:t>Wichitas</a:t>
            </a:r>
            <a:r>
              <a:rPr lang="en-US" sz="1000" dirty="0"/>
              <a:t>®</a:t>
            </a:r>
          </a:p>
        </p:txBody>
      </p:sp>
    </p:spTree>
    <p:custDataLst>
      <p:tags r:id="rId1"/>
    </p:custDataLst>
    <p:extLst>
      <p:ext uri="{BB962C8B-B14F-4D97-AF65-F5344CB8AC3E}">
        <p14:creationId xmlns:p14="http://schemas.microsoft.com/office/powerpoint/2010/main" val="1304819928"/>
      </p:ext>
    </p:extLst>
  </p:cSld>
  <p:clrMapOvr>
    <a:masterClrMapping/>
  </p:clrMapOvr>
  <p:transition>
    <p:pull dir="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0"/>
            <a:ext cx="8686800" cy="1398587"/>
          </a:xfrm>
        </p:spPr>
        <p:txBody>
          <a:bodyPr>
            <a:normAutofit fontScale="90000"/>
          </a:bodyPr>
          <a:lstStyle/>
          <a:p>
            <a:r>
              <a:rPr lang="en-US" dirty="0"/>
              <a:t>The Marketing Concept </a:t>
            </a:r>
            <a:br>
              <a:rPr lang="en-US" dirty="0"/>
            </a:br>
            <a:r>
              <a:rPr lang="en-US" dirty="0"/>
              <a:t>(Exhibit 1-3)</a:t>
            </a:r>
          </a:p>
        </p:txBody>
      </p:sp>
      <p:grpSp>
        <p:nvGrpSpPr>
          <p:cNvPr id="2" name="Group 14"/>
          <p:cNvGrpSpPr>
            <a:grpSpLocks/>
          </p:cNvGrpSpPr>
          <p:nvPr/>
        </p:nvGrpSpPr>
        <p:grpSpPr bwMode="auto">
          <a:xfrm>
            <a:off x="2509838" y="2743200"/>
            <a:ext cx="3951287" cy="3997325"/>
            <a:chOff x="2016" y="1584"/>
            <a:chExt cx="2304" cy="2400"/>
          </a:xfrm>
        </p:grpSpPr>
        <p:sp>
          <p:nvSpPr>
            <p:cNvPr id="13" name="Oval 12"/>
            <p:cNvSpPr/>
            <p:nvPr/>
          </p:nvSpPr>
          <p:spPr>
            <a:xfrm>
              <a:off x="2016" y="1584"/>
              <a:ext cx="2304" cy="2400"/>
            </a:xfrm>
            <a:prstGeom prst="ellipse">
              <a:avLst/>
            </a:prstGeom>
            <a:solidFill>
              <a:schemeClr val="accent2">
                <a:alpha val="5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defRPr/>
              </a:pPr>
              <a:endParaRPr lang="en-US" sz="2000" dirty="0">
                <a:solidFill>
                  <a:srgbClr val="FFFFFF"/>
                </a:solidFill>
              </a:endParaRPr>
            </a:p>
          </p:txBody>
        </p:sp>
        <p:sp>
          <p:nvSpPr>
            <p:cNvPr id="35852" name="TextBox 17"/>
            <p:cNvSpPr txBox="1">
              <a:spLocks noChangeArrowheads="1"/>
            </p:cNvSpPr>
            <p:nvPr/>
          </p:nvSpPr>
          <p:spPr bwMode="auto">
            <a:xfrm>
              <a:off x="2091" y="3168"/>
              <a:ext cx="2133" cy="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000" b="1" dirty="0">
                  <a:latin typeface="+mn-lt"/>
                </a:rPr>
                <a:t>Profit (or another measure of long-term success) as</a:t>
              </a:r>
            </a:p>
            <a:p>
              <a:pPr eaLnBrk="1" hangingPunct="1"/>
              <a:r>
                <a:rPr lang="en-US" sz="2000" b="1" dirty="0">
                  <a:latin typeface="+mn-lt"/>
                </a:rPr>
                <a:t>an objective</a:t>
              </a:r>
            </a:p>
          </p:txBody>
        </p:sp>
      </p:grpSp>
      <p:grpSp>
        <p:nvGrpSpPr>
          <p:cNvPr id="3" name="Group 12"/>
          <p:cNvGrpSpPr>
            <a:grpSpLocks/>
          </p:cNvGrpSpPr>
          <p:nvPr/>
        </p:nvGrpSpPr>
        <p:grpSpPr bwMode="auto">
          <a:xfrm>
            <a:off x="3821113" y="1295400"/>
            <a:ext cx="3951287" cy="3997325"/>
            <a:chOff x="2640" y="1008"/>
            <a:chExt cx="2304" cy="2400"/>
          </a:xfrm>
        </p:grpSpPr>
        <p:sp>
          <p:nvSpPr>
            <p:cNvPr id="16" name="Oval 15"/>
            <p:cNvSpPr/>
            <p:nvPr/>
          </p:nvSpPr>
          <p:spPr>
            <a:xfrm>
              <a:off x="2640" y="1008"/>
              <a:ext cx="2304" cy="240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z="2000" dirty="0">
                <a:solidFill>
                  <a:srgbClr val="FFFFFF"/>
                </a:solidFill>
              </a:endParaRPr>
            </a:p>
          </p:txBody>
        </p:sp>
        <p:sp>
          <p:nvSpPr>
            <p:cNvPr id="35850" name="TextBox 18"/>
            <p:cNvSpPr txBox="1">
              <a:spLocks noChangeArrowheads="1"/>
            </p:cNvSpPr>
            <p:nvPr/>
          </p:nvSpPr>
          <p:spPr bwMode="auto">
            <a:xfrm>
              <a:off x="3369" y="1303"/>
              <a:ext cx="1110" cy="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000" b="1">
                  <a:latin typeface="+mn-lt"/>
                </a:rPr>
                <a:t>Total company effort</a:t>
              </a:r>
            </a:p>
          </p:txBody>
        </p:sp>
      </p:grpSp>
      <p:grpSp>
        <p:nvGrpSpPr>
          <p:cNvPr id="4" name="Group 11"/>
          <p:cNvGrpSpPr>
            <a:grpSpLocks/>
          </p:cNvGrpSpPr>
          <p:nvPr/>
        </p:nvGrpSpPr>
        <p:grpSpPr bwMode="auto">
          <a:xfrm>
            <a:off x="1230313" y="1295400"/>
            <a:ext cx="3951287" cy="3997325"/>
            <a:chOff x="1392" y="960"/>
            <a:chExt cx="2304" cy="2400"/>
          </a:xfrm>
        </p:grpSpPr>
        <p:sp>
          <p:nvSpPr>
            <p:cNvPr id="15" name="Oval 14"/>
            <p:cNvSpPr/>
            <p:nvPr/>
          </p:nvSpPr>
          <p:spPr>
            <a:xfrm>
              <a:off x="1392" y="960"/>
              <a:ext cx="2304" cy="2400"/>
            </a:xfrm>
            <a:prstGeom prst="ellipse">
              <a:avLst/>
            </a:prstGeom>
            <a:solidFill>
              <a:schemeClr val="accent4">
                <a:alpha val="5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defRPr/>
              </a:pPr>
              <a:endParaRPr lang="en-US" sz="2000" dirty="0">
                <a:solidFill>
                  <a:srgbClr val="FFFFFF"/>
                </a:solidFill>
              </a:endParaRPr>
            </a:p>
          </p:txBody>
        </p:sp>
        <p:sp>
          <p:nvSpPr>
            <p:cNvPr id="35848" name="TextBox 13"/>
            <p:cNvSpPr txBox="1">
              <a:spLocks noChangeArrowheads="1"/>
            </p:cNvSpPr>
            <p:nvPr/>
          </p:nvSpPr>
          <p:spPr bwMode="auto">
            <a:xfrm>
              <a:off x="1957" y="1280"/>
              <a:ext cx="938" cy="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000" b="1" dirty="0">
                  <a:latin typeface="+mn-lt"/>
                </a:rPr>
                <a:t>Customer </a:t>
              </a:r>
            </a:p>
            <a:p>
              <a:pPr eaLnBrk="1" hangingPunct="1"/>
              <a:r>
                <a:rPr lang="en-US" sz="2000" b="1" dirty="0">
                  <a:latin typeface="+mn-lt"/>
                </a:rPr>
                <a:t>satisfaction</a:t>
              </a:r>
            </a:p>
          </p:txBody>
        </p:sp>
      </p:grpSp>
      <p:sp>
        <p:nvSpPr>
          <p:cNvPr id="371719" name="TextBox 16"/>
          <p:cNvSpPr txBox="1">
            <a:spLocks noChangeArrowheads="1"/>
          </p:cNvSpPr>
          <p:nvPr/>
        </p:nvSpPr>
        <p:spPr bwMode="auto">
          <a:xfrm>
            <a:off x="3763963" y="2895600"/>
            <a:ext cx="149383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000" b="1">
                <a:latin typeface="+mn-lt"/>
              </a:rPr>
              <a:t>The </a:t>
            </a:r>
          </a:p>
          <a:p>
            <a:pPr eaLnBrk="1" hangingPunct="1"/>
            <a:r>
              <a:rPr lang="en-US" sz="2000" b="1">
                <a:latin typeface="+mn-lt"/>
              </a:rPr>
              <a:t>Marketing</a:t>
            </a:r>
          </a:p>
          <a:p>
            <a:pPr eaLnBrk="1" hangingPunct="1"/>
            <a:r>
              <a:rPr lang="en-US" sz="2000" b="1">
                <a:latin typeface="+mn-lt"/>
              </a:rPr>
              <a:t>Concept</a:t>
            </a:r>
          </a:p>
        </p:txBody>
      </p:sp>
    </p:spTree>
    <p:custDataLst>
      <p:tags r:id="rId1"/>
    </p:custDataLst>
    <p:extLst>
      <p:ext uri="{BB962C8B-B14F-4D97-AF65-F5344CB8AC3E}">
        <p14:creationId xmlns:p14="http://schemas.microsoft.com/office/powerpoint/2010/main" val="54598790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par>
                          <p:cTn id="18" fill="hold" nodeType="afterGroup">
                            <p:stCondLst>
                              <p:cond delay="500"/>
                            </p:stCondLst>
                            <p:childTnLst>
                              <p:par>
                                <p:cTn id="19" presetID="1" presetClass="entr" presetSubtype="0" fill="hold" grpId="0" nodeType="afterEffect">
                                  <p:stCondLst>
                                    <p:cond delay="0"/>
                                  </p:stCondLst>
                                  <p:childTnLst>
                                    <p:set>
                                      <p:cBhvr>
                                        <p:cTn id="20" dur="1" fill="hold">
                                          <p:stCondLst>
                                            <p:cond delay="0"/>
                                          </p:stCondLst>
                                        </p:cTn>
                                        <p:tgtEl>
                                          <p:spTgt spid="3717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dirty="0"/>
              <a:t>Checking Your Knowledge</a:t>
            </a:r>
          </a:p>
        </p:txBody>
      </p:sp>
      <p:sp>
        <p:nvSpPr>
          <p:cNvPr id="4" name="Rectangle 3"/>
          <p:cNvSpPr txBox="1">
            <a:spLocks noChangeArrowheads="1"/>
          </p:cNvSpPr>
          <p:nvPr/>
        </p:nvSpPr>
        <p:spPr bwMode="auto">
          <a:xfrm>
            <a:off x="153988" y="1092200"/>
            <a:ext cx="8839200" cy="5110163"/>
          </a:xfrm>
          <a:prstGeom prst="rect">
            <a:avLst/>
          </a:prstGeom>
          <a:noFill/>
          <a:ln>
            <a:miter lim="800000"/>
            <a:headEnd/>
            <a:tailEnd/>
          </a:ln>
        </p:spPr>
        <p:txBody>
          <a:bodyPr/>
          <a:lstStyle/>
          <a:p>
            <a:pPr algn="l">
              <a:spcBef>
                <a:spcPct val="50000"/>
              </a:spcBef>
              <a:buClr>
                <a:srgbClr val="206650"/>
              </a:buClr>
              <a:defRPr/>
            </a:pPr>
            <a:r>
              <a:rPr lang="en-US" sz="2200" kern="0" dirty="0">
                <a:latin typeface="Trebuchet MS" pitchFamily="34" charset="0"/>
                <a:cs typeface="+mn-cs"/>
              </a:rPr>
              <a:t>A store that is popular with newlyweds runs a wedding gift registry. Five minutes before closing time on a Sunday, a young couple enters the store and wants to register—a process that usually takes 30 minutes or more. A sales associate advises the couple to come back when they have more time, even though a recent memo from the store’s regional manager specifically instructed store personnel to stay after closing time to help such customers. Which key element of the marketing concept is the main problem area in this situation? </a:t>
            </a:r>
          </a:p>
          <a:p>
            <a:pPr algn="l">
              <a:spcBef>
                <a:spcPct val="50000"/>
              </a:spcBef>
              <a:buClr>
                <a:srgbClr val="206650"/>
              </a:buClr>
              <a:tabLst>
                <a:tab pos="396875" algn="l"/>
              </a:tabLst>
              <a:defRPr/>
            </a:pPr>
            <a:r>
              <a:rPr lang="en-US" sz="2200" kern="0" dirty="0">
                <a:latin typeface="Trebuchet MS" pitchFamily="34" charset="0"/>
                <a:cs typeface="+mn-cs"/>
              </a:rPr>
              <a:t>A.	Customer need</a:t>
            </a:r>
          </a:p>
          <a:p>
            <a:pPr algn="l">
              <a:spcBef>
                <a:spcPct val="50000"/>
              </a:spcBef>
              <a:buClr>
                <a:srgbClr val="206650"/>
              </a:buClr>
              <a:tabLst>
                <a:tab pos="396875" algn="l"/>
              </a:tabLst>
              <a:defRPr/>
            </a:pPr>
            <a:r>
              <a:rPr lang="en-US" sz="2200" kern="0" dirty="0">
                <a:latin typeface="Trebuchet MS" pitchFamily="34" charset="0"/>
                <a:cs typeface="+mn-cs"/>
              </a:rPr>
              <a:t>B.	Total company effort</a:t>
            </a:r>
          </a:p>
          <a:p>
            <a:pPr algn="l">
              <a:spcBef>
                <a:spcPct val="50000"/>
              </a:spcBef>
              <a:buClr>
                <a:srgbClr val="206650"/>
              </a:buClr>
              <a:tabLst>
                <a:tab pos="396875" algn="l"/>
              </a:tabLst>
              <a:defRPr/>
            </a:pPr>
            <a:r>
              <a:rPr lang="en-US" sz="2200" kern="0" dirty="0">
                <a:latin typeface="Trebuchet MS" pitchFamily="34" charset="0"/>
                <a:cs typeface="+mn-cs"/>
              </a:rPr>
              <a:t>C.	Customer satisfaction </a:t>
            </a:r>
          </a:p>
          <a:p>
            <a:pPr algn="l">
              <a:spcBef>
                <a:spcPct val="50000"/>
              </a:spcBef>
              <a:buClr>
                <a:srgbClr val="206650"/>
              </a:buClr>
              <a:tabLst>
                <a:tab pos="396875" algn="l"/>
              </a:tabLst>
              <a:defRPr/>
            </a:pPr>
            <a:r>
              <a:rPr lang="en-US" sz="2200" kern="0" dirty="0">
                <a:latin typeface="Trebuchet MS" pitchFamily="34" charset="0"/>
                <a:cs typeface="+mn-cs"/>
              </a:rPr>
              <a:t>D.	Marketing orientation</a:t>
            </a:r>
          </a:p>
          <a:p>
            <a:pPr algn="l">
              <a:spcBef>
                <a:spcPct val="50000"/>
              </a:spcBef>
              <a:buClr>
                <a:srgbClr val="206650"/>
              </a:buClr>
              <a:tabLst>
                <a:tab pos="396875" algn="l"/>
              </a:tabLst>
              <a:defRPr/>
            </a:pPr>
            <a:r>
              <a:rPr lang="en-US" sz="2200" kern="0" dirty="0">
                <a:latin typeface="Trebuchet MS" pitchFamily="34" charset="0"/>
                <a:cs typeface="+mn-cs"/>
              </a:rPr>
              <a:t>E.	Product orientation</a:t>
            </a:r>
          </a:p>
        </p:txBody>
      </p:sp>
    </p:spTree>
    <p:custDataLst>
      <p:tags r:id="rId1"/>
    </p:custDataLst>
    <p:extLst>
      <p:ext uri="{BB962C8B-B14F-4D97-AF65-F5344CB8AC3E}">
        <p14:creationId xmlns:p14="http://schemas.microsoft.com/office/powerpoint/2010/main" val="243837320"/>
      </p:ext>
    </p:extLst>
  </p:cSld>
  <p:clrMapOvr>
    <a:masterClrMapping/>
  </p:clrMapOvr>
  <p:transition>
    <p:pull dir="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25413"/>
            <a:ext cx="8229600" cy="1398587"/>
          </a:xfrm>
        </p:spPr>
        <p:txBody>
          <a:bodyPr>
            <a:noAutofit/>
          </a:bodyPr>
          <a:lstStyle/>
          <a:p>
            <a:r>
              <a:rPr lang="en-US" sz="2400" dirty="0"/>
              <a:t>Some Differences in Outlook between Adopters of the Marketing Concept and Production-Oriented Managers (Exhibit 1–4)</a:t>
            </a:r>
            <a:br>
              <a:rPr lang="en-US" sz="2400" dirty="0"/>
            </a:br>
            <a:endParaRPr lang="en-US" sz="2400" dirty="0"/>
          </a:p>
        </p:txBody>
      </p:sp>
      <p:graphicFrame>
        <p:nvGraphicFramePr>
          <p:cNvPr id="5" name="Table 4"/>
          <p:cNvGraphicFramePr>
            <a:graphicFrameLocks noGrp="1"/>
          </p:cNvGraphicFramePr>
          <p:nvPr>
            <p:extLst/>
          </p:nvPr>
        </p:nvGraphicFramePr>
        <p:xfrm>
          <a:off x="228600" y="1390650"/>
          <a:ext cx="8686800" cy="5100264"/>
        </p:xfrm>
        <a:graphic>
          <a:graphicData uri="http://schemas.openxmlformats.org/drawingml/2006/table">
            <a:tbl>
              <a:tblPr firstRow="1" bandRow="1">
                <a:tableStyleId>{5C22544A-7EE6-4342-B048-85BDC9FD1C3A}</a:tableStyleId>
              </a:tblPr>
              <a:tblGrid>
                <a:gridCol w="2767476">
                  <a:extLst>
                    <a:ext uri="{9D8B030D-6E8A-4147-A177-3AD203B41FA5}">
                      <a16:colId xmlns:a16="http://schemas.microsoft.com/office/drawing/2014/main" val="20000"/>
                    </a:ext>
                  </a:extLst>
                </a:gridCol>
                <a:gridCol w="3023724">
                  <a:extLst>
                    <a:ext uri="{9D8B030D-6E8A-4147-A177-3AD203B41FA5}">
                      <a16:colId xmlns:a16="http://schemas.microsoft.com/office/drawing/2014/main" val="20001"/>
                    </a:ext>
                  </a:extLst>
                </a:gridCol>
                <a:gridCol w="2895600">
                  <a:extLst>
                    <a:ext uri="{9D8B030D-6E8A-4147-A177-3AD203B41FA5}">
                      <a16:colId xmlns:a16="http://schemas.microsoft.com/office/drawing/2014/main" val="20002"/>
                    </a:ext>
                  </a:extLst>
                </a:gridCol>
              </a:tblGrid>
              <a:tr h="772104">
                <a:tc>
                  <a:txBody>
                    <a:bodyPr/>
                    <a:lstStyle/>
                    <a:p>
                      <a:r>
                        <a:rPr lang="en-US" sz="2000" dirty="0"/>
                        <a:t>Topic</a:t>
                      </a:r>
                    </a:p>
                  </a:txBody>
                  <a:tcPr anchor="ctr"/>
                </a:tc>
                <a:tc>
                  <a:txBody>
                    <a:bodyPr/>
                    <a:lstStyle/>
                    <a:p>
                      <a:r>
                        <a:rPr lang="en-US" sz="2000" dirty="0"/>
                        <a:t>Marketing Orientation</a:t>
                      </a:r>
                    </a:p>
                  </a:txBody>
                  <a:tcPr anchor="ctr"/>
                </a:tc>
                <a:tc>
                  <a:txBody>
                    <a:bodyPr/>
                    <a:lstStyle/>
                    <a:p>
                      <a:r>
                        <a:rPr lang="en-US" sz="2000" dirty="0"/>
                        <a:t>Production Orientation</a:t>
                      </a:r>
                    </a:p>
                  </a:txBody>
                  <a:tcPr anchor="ctr"/>
                </a:tc>
                <a:extLst>
                  <a:ext uri="{0D108BD9-81ED-4DB2-BD59-A6C34878D82A}">
                    <a16:rowId xmlns:a16="http://schemas.microsoft.com/office/drawing/2014/main" val="10000"/>
                  </a:ext>
                </a:extLst>
              </a:tr>
              <a:tr h="1280701">
                <a:tc>
                  <a:txBody>
                    <a:bodyPr/>
                    <a:lstStyle/>
                    <a:p>
                      <a:r>
                        <a:rPr lang="en-US" sz="2000" dirty="0"/>
                        <a:t>Attitudes toward customers</a:t>
                      </a:r>
                    </a:p>
                  </a:txBody>
                  <a:tcPr anchor="ctr"/>
                </a:tc>
                <a:tc>
                  <a:txBody>
                    <a:bodyPr/>
                    <a:lstStyle/>
                    <a:p>
                      <a:r>
                        <a:rPr lang="en-US" sz="2000" dirty="0"/>
                        <a:t>Customer needs determine company</a:t>
                      </a:r>
                      <a:r>
                        <a:rPr lang="en-US" sz="2000" baseline="0" dirty="0"/>
                        <a:t> </a:t>
                      </a:r>
                      <a:r>
                        <a:rPr lang="en-US" sz="2000" dirty="0"/>
                        <a:t>plans.</a:t>
                      </a:r>
                    </a:p>
                  </a:txBody>
                  <a:tcPr anchor="ctr"/>
                </a:tc>
                <a:tc>
                  <a:txBody>
                    <a:bodyPr/>
                    <a:lstStyle/>
                    <a:p>
                      <a:r>
                        <a:rPr lang="en-US" sz="2000" dirty="0"/>
                        <a:t>They should be glad we exist, trying to cut</a:t>
                      </a:r>
                      <a:r>
                        <a:rPr lang="en-US" sz="2000" baseline="0" dirty="0"/>
                        <a:t> </a:t>
                      </a:r>
                      <a:r>
                        <a:rPr lang="en-US" sz="2000" dirty="0"/>
                        <a:t>costs and bringing out better products.</a:t>
                      </a:r>
                    </a:p>
                  </a:txBody>
                  <a:tcPr anchor="ctr"/>
                </a:tc>
                <a:extLst>
                  <a:ext uri="{0D108BD9-81ED-4DB2-BD59-A6C34878D82A}">
                    <a16:rowId xmlns:a16="http://schemas.microsoft.com/office/drawing/2014/main" val="10001"/>
                  </a:ext>
                </a:extLst>
              </a:tr>
              <a:tr h="685026">
                <a:tc>
                  <a:txBody>
                    <a:bodyPr/>
                    <a:lstStyle/>
                    <a:p>
                      <a:r>
                        <a:rPr lang="en-US" sz="2000" dirty="0"/>
                        <a:t>Product offering</a:t>
                      </a:r>
                    </a:p>
                  </a:txBody>
                  <a:tcPr anchor="ctr"/>
                </a:tc>
                <a:tc>
                  <a:txBody>
                    <a:bodyPr/>
                    <a:lstStyle/>
                    <a:p>
                      <a:r>
                        <a:rPr lang="en-US" sz="2000" dirty="0"/>
                        <a:t>Company makes what it can sell.</a:t>
                      </a:r>
                    </a:p>
                  </a:txBody>
                  <a:tcPr anchor="ctr"/>
                </a:tc>
                <a:tc>
                  <a:txBody>
                    <a:bodyPr/>
                    <a:lstStyle/>
                    <a:p>
                      <a:r>
                        <a:rPr lang="en-US" sz="2000" dirty="0"/>
                        <a:t>Company sells what it can make.</a:t>
                      </a:r>
                    </a:p>
                  </a:txBody>
                  <a:tcPr anchor="ctr"/>
                </a:tc>
                <a:extLst>
                  <a:ext uri="{0D108BD9-81ED-4DB2-BD59-A6C34878D82A}">
                    <a16:rowId xmlns:a16="http://schemas.microsoft.com/office/drawing/2014/main" val="10002"/>
                  </a:ext>
                </a:extLst>
              </a:tr>
              <a:tr h="1280701">
                <a:tc>
                  <a:txBody>
                    <a:bodyPr/>
                    <a:lstStyle/>
                    <a:p>
                      <a:r>
                        <a:rPr lang="en-US" sz="2000" dirty="0"/>
                        <a:t>Role of marketing research</a:t>
                      </a:r>
                    </a:p>
                  </a:txBody>
                  <a:tcPr anchor="ctr"/>
                </a:tc>
                <a:tc>
                  <a:txBody>
                    <a:bodyPr/>
                    <a:lstStyle/>
                    <a:p>
                      <a:r>
                        <a:rPr lang="en-US" sz="2000" dirty="0"/>
                        <a:t>To determine customer needs and how</a:t>
                      </a:r>
                      <a:r>
                        <a:rPr lang="en-US" sz="2000" baseline="0" dirty="0"/>
                        <a:t> </a:t>
                      </a:r>
                      <a:r>
                        <a:rPr lang="en-US" sz="2000" dirty="0"/>
                        <a:t>well company is satisfying them.</a:t>
                      </a:r>
                    </a:p>
                  </a:txBody>
                  <a:tcPr anchor="ctr"/>
                </a:tc>
                <a:tc>
                  <a:txBody>
                    <a:bodyPr/>
                    <a:lstStyle/>
                    <a:p>
                      <a:r>
                        <a:rPr lang="en-US" sz="2000" dirty="0"/>
                        <a:t>To determine customer reaction, if used</a:t>
                      </a:r>
                      <a:r>
                        <a:rPr lang="en-US" sz="2000" baseline="0" dirty="0"/>
                        <a:t> </a:t>
                      </a:r>
                      <a:r>
                        <a:rPr lang="en-US" sz="2000" dirty="0"/>
                        <a:t>at all.</a:t>
                      </a:r>
                    </a:p>
                  </a:txBody>
                  <a:tcPr anchor="ctr"/>
                </a:tc>
                <a:extLst>
                  <a:ext uri="{0D108BD9-81ED-4DB2-BD59-A6C34878D82A}">
                    <a16:rowId xmlns:a16="http://schemas.microsoft.com/office/drawing/2014/main" val="10003"/>
                  </a:ext>
                </a:extLst>
              </a:tr>
              <a:tr h="982863">
                <a:tc>
                  <a:txBody>
                    <a:bodyPr/>
                    <a:lstStyle/>
                    <a:p>
                      <a:r>
                        <a:rPr lang="en-US" sz="2000" dirty="0"/>
                        <a:t>Interest in innovation</a:t>
                      </a:r>
                    </a:p>
                  </a:txBody>
                  <a:tcPr anchor="ctr"/>
                </a:tc>
                <a:tc>
                  <a:txBody>
                    <a:bodyPr/>
                    <a:lstStyle/>
                    <a:p>
                      <a:r>
                        <a:rPr lang="en-US" sz="2000" dirty="0"/>
                        <a:t>Focus is on locating new opportunities.</a:t>
                      </a:r>
                    </a:p>
                  </a:txBody>
                  <a:tcPr anchor="ctr"/>
                </a:tc>
                <a:tc>
                  <a:txBody>
                    <a:bodyPr/>
                    <a:lstStyle/>
                    <a:p>
                      <a:r>
                        <a:rPr lang="en-US" sz="2000" dirty="0"/>
                        <a:t>Focus is on technology and cost cutting.</a:t>
                      </a:r>
                    </a:p>
                  </a:txBody>
                  <a:tcPr anchor="ctr"/>
                </a:tc>
                <a:extLst>
                  <a:ext uri="{0D108BD9-81ED-4DB2-BD59-A6C34878D82A}">
                    <a16:rowId xmlns:a16="http://schemas.microsoft.com/office/drawing/2014/main" val="10004"/>
                  </a:ext>
                </a:extLst>
              </a:tr>
            </a:tbl>
          </a:graphicData>
        </a:graphic>
      </p:graphicFrame>
    </p:spTree>
    <p:custDataLst>
      <p:tags r:id="rId1"/>
    </p:custDataLst>
    <p:extLst>
      <p:ext uri="{BB962C8B-B14F-4D97-AF65-F5344CB8AC3E}">
        <p14:creationId xmlns:p14="http://schemas.microsoft.com/office/powerpoint/2010/main" val="158818749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nvPr>
        </p:nvGraphicFramePr>
        <p:xfrm>
          <a:off x="228600" y="1290443"/>
          <a:ext cx="8686800" cy="5186557"/>
        </p:xfrm>
        <a:graphic>
          <a:graphicData uri="http://schemas.openxmlformats.org/drawingml/2006/table">
            <a:tbl>
              <a:tblPr firstRow="1" bandRow="1">
                <a:tableStyleId>{5C22544A-7EE6-4342-B048-85BDC9FD1C3A}</a:tableStyleId>
              </a:tblPr>
              <a:tblGrid>
                <a:gridCol w="2690602">
                  <a:extLst>
                    <a:ext uri="{9D8B030D-6E8A-4147-A177-3AD203B41FA5}">
                      <a16:colId xmlns:a16="http://schemas.microsoft.com/office/drawing/2014/main" val="20000"/>
                    </a:ext>
                  </a:extLst>
                </a:gridCol>
                <a:gridCol w="3100598">
                  <a:extLst>
                    <a:ext uri="{9D8B030D-6E8A-4147-A177-3AD203B41FA5}">
                      <a16:colId xmlns:a16="http://schemas.microsoft.com/office/drawing/2014/main" val="20001"/>
                    </a:ext>
                  </a:extLst>
                </a:gridCol>
                <a:gridCol w="2895600">
                  <a:extLst>
                    <a:ext uri="{9D8B030D-6E8A-4147-A177-3AD203B41FA5}">
                      <a16:colId xmlns:a16="http://schemas.microsoft.com/office/drawing/2014/main" val="20002"/>
                    </a:ext>
                  </a:extLst>
                </a:gridCol>
              </a:tblGrid>
              <a:tr h="858397">
                <a:tc>
                  <a:txBody>
                    <a:bodyPr/>
                    <a:lstStyle/>
                    <a:p>
                      <a:r>
                        <a:rPr lang="en-US" sz="2000" dirty="0"/>
                        <a:t>Topic</a:t>
                      </a:r>
                    </a:p>
                  </a:txBody>
                  <a:tcPr anchor="ctr"/>
                </a:tc>
                <a:tc>
                  <a:txBody>
                    <a:bodyPr/>
                    <a:lstStyle/>
                    <a:p>
                      <a:r>
                        <a:rPr lang="en-US" sz="2000" dirty="0"/>
                        <a:t>Marketing Orientation</a:t>
                      </a:r>
                    </a:p>
                  </a:txBody>
                  <a:tcPr anchor="ctr"/>
                </a:tc>
                <a:tc>
                  <a:txBody>
                    <a:bodyPr/>
                    <a:lstStyle/>
                    <a:p>
                      <a:r>
                        <a:rPr lang="en-US" sz="2000" dirty="0"/>
                        <a:t>Production Orientation</a:t>
                      </a:r>
                    </a:p>
                  </a:txBody>
                  <a:tcPr anchor="ctr"/>
                </a:tc>
                <a:extLst>
                  <a:ext uri="{0D108BD9-81ED-4DB2-BD59-A6C34878D82A}">
                    <a16:rowId xmlns:a16="http://schemas.microsoft.com/office/drawing/2014/main" val="10000"/>
                  </a:ext>
                </a:extLst>
              </a:tr>
              <a:tr h="996132">
                <a:tc>
                  <a:txBody>
                    <a:bodyPr/>
                    <a:lstStyle/>
                    <a:p>
                      <a:r>
                        <a:rPr lang="en-US" sz="2000" dirty="0"/>
                        <a:t>Customer service</a:t>
                      </a:r>
                    </a:p>
                  </a:txBody>
                  <a:tcPr anchor="ctr"/>
                </a:tc>
                <a:tc>
                  <a:txBody>
                    <a:bodyPr/>
                    <a:lstStyle/>
                    <a:p>
                      <a:r>
                        <a:rPr lang="en-US" sz="2000" dirty="0"/>
                        <a:t>Satisfy customers after the sale and they’ll</a:t>
                      </a:r>
                      <a:r>
                        <a:rPr lang="en-US" sz="2000" baseline="0" dirty="0"/>
                        <a:t> </a:t>
                      </a:r>
                      <a:r>
                        <a:rPr lang="en-US" sz="2000" dirty="0"/>
                        <a:t>come back again.</a:t>
                      </a:r>
                    </a:p>
                  </a:txBody>
                  <a:tcPr anchor="ctr"/>
                </a:tc>
                <a:tc>
                  <a:txBody>
                    <a:bodyPr/>
                    <a:lstStyle/>
                    <a:p>
                      <a:r>
                        <a:rPr lang="en-US" sz="2000" dirty="0"/>
                        <a:t>An activity required to reduce consumer complaints.</a:t>
                      </a:r>
                    </a:p>
                  </a:txBody>
                  <a:tcPr anchor="ctr"/>
                </a:tc>
                <a:extLst>
                  <a:ext uri="{0D108BD9-81ED-4DB2-BD59-A6C34878D82A}">
                    <a16:rowId xmlns:a16="http://schemas.microsoft.com/office/drawing/2014/main" val="10001"/>
                  </a:ext>
                </a:extLst>
              </a:tr>
              <a:tr h="996132">
                <a:tc>
                  <a:txBody>
                    <a:bodyPr/>
                    <a:lstStyle/>
                    <a:p>
                      <a:r>
                        <a:rPr lang="en-US" sz="2000" dirty="0"/>
                        <a:t>Focus of advertising</a:t>
                      </a:r>
                    </a:p>
                  </a:txBody>
                  <a:tcPr anchor="ctr"/>
                </a:tc>
                <a:tc>
                  <a:txBody>
                    <a:bodyPr/>
                    <a:lstStyle/>
                    <a:p>
                      <a:r>
                        <a:rPr lang="en-US" sz="2000" dirty="0"/>
                        <a:t>Need-satisfying benefits of goods </a:t>
                      </a:r>
                      <a:r>
                        <a:rPr lang="en-US" sz="2000" baseline="0" dirty="0"/>
                        <a:t>and </a:t>
                      </a:r>
                      <a:r>
                        <a:rPr lang="en-US" sz="2000" dirty="0"/>
                        <a:t>services.</a:t>
                      </a:r>
                    </a:p>
                  </a:txBody>
                  <a:tcPr anchor="ctr"/>
                </a:tc>
                <a:tc>
                  <a:txBody>
                    <a:bodyPr/>
                    <a:lstStyle/>
                    <a:p>
                      <a:r>
                        <a:rPr lang="en-US" sz="2000" dirty="0"/>
                        <a:t>Product features and how products are made.</a:t>
                      </a:r>
                    </a:p>
                  </a:txBody>
                  <a:tcPr anchor="ctr"/>
                </a:tc>
                <a:extLst>
                  <a:ext uri="{0D108BD9-81ED-4DB2-BD59-A6C34878D82A}">
                    <a16:rowId xmlns:a16="http://schemas.microsoft.com/office/drawing/2014/main" val="10002"/>
                  </a:ext>
                </a:extLst>
              </a:tr>
              <a:tr h="1297990">
                <a:tc>
                  <a:txBody>
                    <a:bodyPr/>
                    <a:lstStyle/>
                    <a:p>
                      <a:r>
                        <a:rPr lang="en-US" sz="2000" dirty="0"/>
                        <a:t>Relationship with customer</a:t>
                      </a:r>
                    </a:p>
                  </a:txBody>
                  <a:tcPr anchor="ctr"/>
                </a:tc>
                <a:tc>
                  <a:txBody>
                    <a:bodyPr/>
                    <a:lstStyle/>
                    <a:p>
                      <a:r>
                        <a:rPr lang="en-US" sz="2000" dirty="0"/>
                        <a:t>Customer satisfaction before and after</a:t>
                      </a:r>
                      <a:r>
                        <a:rPr lang="en-US" sz="2000" baseline="0" dirty="0"/>
                        <a:t> </a:t>
                      </a:r>
                      <a:r>
                        <a:rPr lang="en-US" sz="2000" dirty="0"/>
                        <a:t>sale leads to a profitable long-run relationship.</a:t>
                      </a:r>
                    </a:p>
                  </a:txBody>
                  <a:tcPr anchor="ctr"/>
                </a:tc>
                <a:tc>
                  <a:txBody>
                    <a:bodyPr/>
                    <a:lstStyle/>
                    <a:p>
                      <a:r>
                        <a:rPr lang="en-US" sz="2000" dirty="0"/>
                        <a:t>Relationship ends when a sale is made. </a:t>
                      </a:r>
                    </a:p>
                  </a:txBody>
                  <a:tcPr anchor="ctr"/>
                </a:tc>
                <a:extLst>
                  <a:ext uri="{0D108BD9-81ED-4DB2-BD59-A6C34878D82A}">
                    <a16:rowId xmlns:a16="http://schemas.microsoft.com/office/drawing/2014/main" val="10003"/>
                  </a:ext>
                </a:extLst>
              </a:tr>
              <a:tr h="996132">
                <a:tc>
                  <a:txBody>
                    <a:bodyPr/>
                    <a:lstStyle/>
                    <a:p>
                      <a:r>
                        <a:rPr lang="en-US" sz="2000" dirty="0"/>
                        <a:t>Costs</a:t>
                      </a:r>
                    </a:p>
                  </a:txBody>
                  <a:tcPr anchor="ctr"/>
                </a:tc>
                <a:tc>
                  <a:txBody>
                    <a:bodyPr/>
                    <a:lstStyle/>
                    <a:p>
                      <a:r>
                        <a:rPr lang="en-US" sz="2000" dirty="0"/>
                        <a:t>Eliminate costs that do not give value</a:t>
                      </a:r>
                      <a:r>
                        <a:rPr lang="en-US" sz="2000" baseline="0" dirty="0"/>
                        <a:t> </a:t>
                      </a:r>
                      <a:r>
                        <a:rPr lang="en-US" sz="2000" dirty="0"/>
                        <a:t>to customer.</a:t>
                      </a:r>
                    </a:p>
                  </a:txBody>
                  <a:tcPr anchor="ctr"/>
                </a:tc>
                <a:tc>
                  <a:txBody>
                    <a:bodyPr/>
                    <a:lstStyle/>
                    <a:p>
                      <a:r>
                        <a:rPr lang="en-US" sz="2000" dirty="0"/>
                        <a:t>Keep costs as low as possible. </a:t>
                      </a:r>
                    </a:p>
                  </a:txBody>
                  <a:tcPr anchor="ctr"/>
                </a:tc>
                <a:extLst>
                  <a:ext uri="{0D108BD9-81ED-4DB2-BD59-A6C34878D82A}">
                    <a16:rowId xmlns:a16="http://schemas.microsoft.com/office/drawing/2014/main" val="10004"/>
                  </a:ext>
                </a:extLst>
              </a:tr>
            </a:tbl>
          </a:graphicData>
        </a:graphic>
      </p:graphicFrame>
      <p:sp>
        <p:nvSpPr>
          <p:cNvPr id="6" name="Title 2"/>
          <p:cNvSpPr>
            <a:spLocks noGrp="1"/>
          </p:cNvSpPr>
          <p:nvPr>
            <p:ph type="title"/>
          </p:nvPr>
        </p:nvSpPr>
        <p:spPr>
          <a:xfrm>
            <a:off x="457200" y="76200"/>
            <a:ext cx="8229600" cy="1398587"/>
          </a:xfrm>
        </p:spPr>
        <p:txBody>
          <a:bodyPr>
            <a:noAutofit/>
          </a:bodyPr>
          <a:lstStyle/>
          <a:p>
            <a:r>
              <a:rPr lang="en-US" sz="2400" dirty="0"/>
              <a:t>Some Differences in Outlook between Adopters of the Marketing Concept and Production-Oriented Managers (Exhibit 1–4)</a:t>
            </a:r>
            <a:br>
              <a:rPr lang="en-US" sz="2400" dirty="0"/>
            </a:br>
            <a:endParaRPr lang="en-US" sz="2400" dirty="0"/>
          </a:p>
        </p:txBody>
      </p:sp>
    </p:spTree>
    <p:custDataLst>
      <p:tags r:id="rId1"/>
    </p:custDataLst>
    <p:extLst>
      <p:ext uri="{BB962C8B-B14F-4D97-AF65-F5344CB8AC3E}">
        <p14:creationId xmlns:p14="http://schemas.microsoft.com/office/powerpoint/2010/main" val="211711891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Line 24"/>
          <p:cNvSpPr>
            <a:spLocks noChangeShapeType="1"/>
          </p:cNvSpPr>
          <p:nvPr/>
        </p:nvSpPr>
        <p:spPr bwMode="auto">
          <a:xfrm>
            <a:off x="4521200" y="2632075"/>
            <a:ext cx="1588" cy="13477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39939" name="Line 20"/>
          <p:cNvSpPr>
            <a:spLocks noChangeShapeType="1"/>
          </p:cNvSpPr>
          <p:nvPr/>
        </p:nvSpPr>
        <p:spPr bwMode="auto">
          <a:xfrm>
            <a:off x="1270000" y="2632075"/>
            <a:ext cx="1588" cy="13477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83970" name="Rectangle 2"/>
          <p:cNvSpPr>
            <a:spLocks noGrp="1" noChangeArrowheads="1"/>
          </p:cNvSpPr>
          <p:nvPr>
            <p:ph type="title"/>
          </p:nvPr>
        </p:nvSpPr>
        <p:spPr/>
        <p:txBody>
          <a:bodyPr>
            <a:normAutofit fontScale="90000"/>
          </a:bodyPr>
          <a:lstStyle/>
          <a:p>
            <a:r>
              <a:rPr lang="en-US"/>
              <a:t>The Marketing Concept and Customer Value</a:t>
            </a:r>
            <a:endParaRPr lang="en-US" dirty="0"/>
          </a:p>
        </p:txBody>
      </p:sp>
      <p:sp>
        <p:nvSpPr>
          <p:cNvPr id="39941" name="Freeform 18"/>
          <p:cNvSpPr>
            <a:spLocks/>
          </p:cNvSpPr>
          <p:nvPr/>
        </p:nvSpPr>
        <p:spPr bwMode="auto">
          <a:xfrm>
            <a:off x="304800" y="4017963"/>
            <a:ext cx="1925638" cy="889000"/>
          </a:xfrm>
          <a:custGeom>
            <a:avLst/>
            <a:gdLst>
              <a:gd name="T0" fmla="*/ 2147483647 w 1213"/>
              <a:gd name="T1" fmla="*/ 2147483647 h 560"/>
              <a:gd name="T2" fmla="*/ 2147483647 w 1213"/>
              <a:gd name="T3" fmla="*/ 2147483647 h 560"/>
              <a:gd name="T4" fmla="*/ 2147483647 w 1213"/>
              <a:gd name="T5" fmla="*/ 2147483647 h 560"/>
              <a:gd name="T6" fmla="*/ 2147483647 w 1213"/>
              <a:gd name="T7" fmla="*/ 2147483647 h 560"/>
              <a:gd name="T8" fmla="*/ 2147483647 w 1213"/>
              <a:gd name="T9" fmla="*/ 2147483647 h 560"/>
              <a:gd name="T10" fmla="*/ 2147483647 w 1213"/>
              <a:gd name="T11" fmla="*/ 2147483647 h 560"/>
              <a:gd name="T12" fmla="*/ 2147483647 w 1213"/>
              <a:gd name="T13" fmla="*/ 2147483647 h 560"/>
              <a:gd name="T14" fmla="*/ 2147483647 w 1213"/>
              <a:gd name="T15" fmla="*/ 2147483647 h 560"/>
              <a:gd name="T16" fmla="*/ 2147483647 w 1213"/>
              <a:gd name="T17" fmla="*/ 2147483647 h 560"/>
              <a:gd name="T18" fmla="*/ 2147483647 w 1213"/>
              <a:gd name="T19" fmla="*/ 2147483647 h 560"/>
              <a:gd name="T20" fmla="*/ 2147483647 w 1213"/>
              <a:gd name="T21" fmla="*/ 2147483647 h 560"/>
              <a:gd name="T22" fmla="*/ 2147483647 w 1213"/>
              <a:gd name="T23" fmla="*/ 2147483647 h 560"/>
              <a:gd name="T24" fmla="*/ 2147483647 w 1213"/>
              <a:gd name="T25" fmla="*/ 2147483647 h 560"/>
              <a:gd name="T26" fmla="*/ 2147483647 w 1213"/>
              <a:gd name="T27" fmla="*/ 2147483647 h 560"/>
              <a:gd name="T28" fmla="*/ 2147483647 w 1213"/>
              <a:gd name="T29" fmla="*/ 2147483647 h 560"/>
              <a:gd name="T30" fmla="*/ 2147483647 w 1213"/>
              <a:gd name="T31" fmla="*/ 2147483647 h 560"/>
              <a:gd name="T32" fmla="*/ 2147483647 w 1213"/>
              <a:gd name="T33" fmla="*/ 2147483647 h 560"/>
              <a:gd name="T34" fmla="*/ 2147483647 w 1213"/>
              <a:gd name="T35" fmla="*/ 2147483647 h 560"/>
              <a:gd name="T36" fmla="*/ 2147483647 w 1213"/>
              <a:gd name="T37" fmla="*/ 2147483647 h 560"/>
              <a:gd name="T38" fmla="*/ 0 w 1213"/>
              <a:gd name="T39" fmla="*/ 2147483647 h 560"/>
              <a:gd name="T40" fmla="*/ 0 w 1213"/>
              <a:gd name="T41" fmla="*/ 2147483647 h 560"/>
              <a:gd name="T42" fmla="*/ 0 w 1213"/>
              <a:gd name="T43" fmla="*/ 2147483647 h 560"/>
              <a:gd name="T44" fmla="*/ 2147483647 w 1213"/>
              <a:gd name="T45" fmla="*/ 2147483647 h 560"/>
              <a:gd name="T46" fmla="*/ 2147483647 w 1213"/>
              <a:gd name="T47" fmla="*/ 2147483647 h 560"/>
              <a:gd name="T48" fmla="*/ 2147483647 w 1213"/>
              <a:gd name="T49" fmla="*/ 2147483647 h 560"/>
              <a:gd name="T50" fmla="*/ 2147483647 w 1213"/>
              <a:gd name="T51" fmla="*/ 2147483647 h 560"/>
              <a:gd name="T52" fmla="*/ 2147483647 w 1213"/>
              <a:gd name="T53" fmla="*/ 2147483647 h 560"/>
              <a:gd name="T54" fmla="*/ 2147483647 w 1213"/>
              <a:gd name="T55" fmla="*/ 2147483647 h 560"/>
              <a:gd name="T56" fmla="*/ 2147483647 w 1213"/>
              <a:gd name="T57" fmla="*/ 2147483647 h 560"/>
              <a:gd name="T58" fmla="*/ 2147483647 w 1213"/>
              <a:gd name="T59" fmla="*/ 0 h 560"/>
              <a:gd name="T60" fmla="*/ 2147483647 w 1213"/>
              <a:gd name="T61" fmla="*/ 0 h 560"/>
              <a:gd name="T62" fmla="*/ 2147483647 w 1213"/>
              <a:gd name="T63" fmla="*/ 0 h 560"/>
              <a:gd name="T64" fmla="*/ 2147483647 w 1213"/>
              <a:gd name="T65" fmla="*/ 2147483647 h 560"/>
              <a:gd name="T66" fmla="*/ 2147483647 w 1213"/>
              <a:gd name="T67" fmla="*/ 2147483647 h 560"/>
              <a:gd name="T68" fmla="*/ 2147483647 w 1213"/>
              <a:gd name="T69" fmla="*/ 2147483647 h 560"/>
              <a:gd name="T70" fmla="*/ 2147483647 w 1213"/>
              <a:gd name="T71" fmla="*/ 2147483647 h 560"/>
              <a:gd name="T72" fmla="*/ 2147483647 w 1213"/>
              <a:gd name="T73" fmla="*/ 2147483647 h 560"/>
              <a:gd name="T74" fmla="*/ 2147483647 w 1213"/>
              <a:gd name="T75" fmla="*/ 2147483647 h 560"/>
              <a:gd name="T76" fmla="*/ 2147483647 w 1213"/>
              <a:gd name="T77" fmla="*/ 2147483647 h 560"/>
              <a:gd name="T78" fmla="*/ 2147483647 w 1213"/>
              <a:gd name="T79" fmla="*/ 2147483647 h 560"/>
              <a:gd name="T80" fmla="*/ 2147483647 w 1213"/>
              <a:gd name="T81" fmla="*/ 2147483647 h 56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13" h="560">
                <a:moveTo>
                  <a:pt x="1213" y="415"/>
                </a:moveTo>
                <a:lnTo>
                  <a:pt x="1213" y="415"/>
                </a:lnTo>
                <a:lnTo>
                  <a:pt x="1210" y="446"/>
                </a:lnTo>
                <a:lnTo>
                  <a:pt x="1204" y="473"/>
                </a:lnTo>
                <a:lnTo>
                  <a:pt x="1189" y="497"/>
                </a:lnTo>
                <a:lnTo>
                  <a:pt x="1171" y="518"/>
                </a:lnTo>
                <a:lnTo>
                  <a:pt x="1150" y="536"/>
                </a:lnTo>
                <a:lnTo>
                  <a:pt x="1126" y="551"/>
                </a:lnTo>
                <a:lnTo>
                  <a:pt x="1099" y="557"/>
                </a:lnTo>
                <a:lnTo>
                  <a:pt x="1069" y="560"/>
                </a:lnTo>
                <a:lnTo>
                  <a:pt x="145" y="560"/>
                </a:lnTo>
                <a:lnTo>
                  <a:pt x="118" y="557"/>
                </a:lnTo>
                <a:lnTo>
                  <a:pt x="90" y="551"/>
                </a:lnTo>
                <a:lnTo>
                  <a:pt x="66" y="536"/>
                </a:lnTo>
                <a:lnTo>
                  <a:pt x="45" y="518"/>
                </a:lnTo>
                <a:lnTo>
                  <a:pt x="27" y="497"/>
                </a:lnTo>
                <a:lnTo>
                  <a:pt x="12" y="473"/>
                </a:lnTo>
                <a:lnTo>
                  <a:pt x="3" y="446"/>
                </a:lnTo>
                <a:lnTo>
                  <a:pt x="0" y="415"/>
                </a:lnTo>
                <a:lnTo>
                  <a:pt x="0" y="144"/>
                </a:lnTo>
                <a:lnTo>
                  <a:pt x="3" y="114"/>
                </a:lnTo>
                <a:lnTo>
                  <a:pt x="12" y="87"/>
                </a:lnTo>
                <a:lnTo>
                  <a:pt x="27" y="63"/>
                </a:lnTo>
                <a:lnTo>
                  <a:pt x="45" y="42"/>
                </a:lnTo>
                <a:lnTo>
                  <a:pt x="66" y="24"/>
                </a:lnTo>
                <a:lnTo>
                  <a:pt x="90" y="9"/>
                </a:lnTo>
                <a:lnTo>
                  <a:pt x="118" y="3"/>
                </a:lnTo>
                <a:lnTo>
                  <a:pt x="145" y="0"/>
                </a:lnTo>
                <a:lnTo>
                  <a:pt x="1069" y="0"/>
                </a:lnTo>
                <a:lnTo>
                  <a:pt x="1099" y="3"/>
                </a:lnTo>
                <a:lnTo>
                  <a:pt x="1126" y="9"/>
                </a:lnTo>
                <a:lnTo>
                  <a:pt x="1150" y="24"/>
                </a:lnTo>
                <a:lnTo>
                  <a:pt x="1171" y="42"/>
                </a:lnTo>
                <a:lnTo>
                  <a:pt x="1189" y="63"/>
                </a:lnTo>
                <a:lnTo>
                  <a:pt x="1204" y="87"/>
                </a:lnTo>
                <a:lnTo>
                  <a:pt x="1210" y="114"/>
                </a:lnTo>
                <a:lnTo>
                  <a:pt x="1213" y="144"/>
                </a:lnTo>
                <a:lnTo>
                  <a:pt x="1213" y="415"/>
                </a:lnTo>
                <a:close/>
              </a:path>
            </a:pathLst>
          </a:custGeom>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9942" name="Freeform 19"/>
          <p:cNvSpPr>
            <a:spLocks/>
          </p:cNvSpPr>
          <p:nvPr/>
        </p:nvSpPr>
        <p:spPr bwMode="auto">
          <a:xfrm>
            <a:off x="492125" y="2670175"/>
            <a:ext cx="1543050" cy="1347788"/>
          </a:xfrm>
          <a:custGeom>
            <a:avLst/>
            <a:gdLst>
              <a:gd name="T0" fmla="*/ 0 w 972"/>
              <a:gd name="T1" fmla="*/ 2147483647 h 849"/>
              <a:gd name="T2" fmla="*/ 2147483647 w 972"/>
              <a:gd name="T3" fmla="*/ 0 h 849"/>
              <a:gd name="T4" fmla="*/ 2147483647 w 972"/>
              <a:gd name="T5" fmla="*/ 2147483647 h 849"/>
              <a:gd name="T6" fmla="*/ 0 60000 65536"/>
              <a:gd name="T7" fmla="*/ 0 60000 65536"/>
              <a:gd name="T8" fmla="*/ 0 60000 65536"/>
              <a:gd name="T9" fmla="*/ 0 w 972"/>
              <a:gd name="T10" fmla="*/ 0 h 849"/>
              <a:gd name="T11" fmla="*/ 972 w 972"/>
              <a:gd name="T12" fmla="*/ 849 h 849"/>
            </a:gdLst>
            <a:ahLst/>
            <a:cxnLst>
              <a:cxn ang="T6">
                <a:pos x="T0" y="T1"/>
              </a:cxn>
              <a:cxn ang="T7">
                <a:pos x="T2" y="T3"/>
              </a:cxn>
              <a:cxn ang="T8">
                <a:pos x="T4" y="T5"/>
              </a:cxn>
            </a:cxnLst>
            <a:rect l="T9" t="T10" r="T11" b="T12"/>
            <a:pathLst>
              <a:path w="972" h="849">
                <a:moveTo>
                  <a:pt x="0" y="849"/>
                </a:moveTo>
                <a:lnTo>
                  <a:pt x="490" y="0"/>
                </a:lnTo>
                <a:lnTo>
                  <a:pt x="972" y="849"/>
                </a:lnTo>
              </a:path>
            </a:pathLst>
          </a:cu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n>
                <a:solidFill>
                  <a:sysClr val="windowText" lastClr="000000"/>
                </a:solidFill>
              </a:ln>
              <a:latin typeface="+mn-lt"/>
            </a:endParaRPr>
          </a:p>
        </p:txBody>
      </p:sp>
      <p:sp>
        <p:nvSpPr>
          <p:cNvPr id="39943" name="Freeform 22"/>
          <p:cNvSpPr>
            <a:spLocks/>
          </p:cNvSpPr>
          <p:nvPr/>
        </p:nvSpPr>
        <p:spPr bwMode="auto">
          <a:xfrm>
            <a:off x="3560763" y="4017963"/>
            <a:ext cx="1925637" cy="889000"/>
          </a:xfrm>
          <a:custGeom>
            <a:avLst/>
            <a:gdLst>
              <a:gd name="T0" fmla="*/ 2147483647 w 1213"/>
              <a:gd name="T1" fmla="*/ 2147483647 h 560"/>
              <a:gd name="T2" fmla="*/ 2147483647 w 1213"/>
              <a:gd name="T3" fmla="*/ 2147483647 h 560"/>
              <a:gd name="T4" fmla="*/ 2147483647 w 1213"/>
              <a:gd name="T5" fmla="*/ 2147483647 h 560"/>
              <a:gd name="T6" fmla="*/ 2147483647 w 1213"/>
              <a:gd name="T7" fmla="*/ 2147483647 h 560"/>
              <a:gd name="T8" fmla="*/ 2147483647 w 1213"/>
              <a:gd name="T9" fmla="*/ 2147483647 h 560"/>
              <a:gd name="T10" fmla="*/ 2147483647 w 1213"/>
              <a:gd name="T11" fmla="*/ 2147483647 h 560"/>
              <a:gd name="T12" fmla="*/ 2147483647 w 1213"/>
              <a:gd name="T13" fmla="*/ 2147483647 h 560"/>
              <a:gd name="T14" fmla="*/ 2147483647 w 1213"/>
              <a:gd name="T15" fmla="*/ 2147483647 h 560"/>
              <a:gd name="T16" fmla="*/ 2147483647 w 1213"/>
              <a:gd name="T17" fmla="*/ 2147483647 h 560"/>
              <a:gd name="T18" fmla="*/ 2147483647 w 1213"/>
              <a:gd name="T19" fmla="*/ 2147483647 h 560"/>
              <a:gd name="T20" fmla="*/ 2147483647 w 1213"/>
              <a:gd name="T21" fmla="*/ 2147483647 h 560"/>
              <a:gd name="T22" fmla="*/ 2147483647 w 1213"/>
              <a:gd name="T23" fmla="*/ 2147483647 h 560"/>
              <a:gd name="T24" fmla="*/ 2147483647 w 1213"/>
              <a:gd name="T25" fmla="*/ 2147483647 h 560"/>
              <a:gd name="T26" fmla="*/ 2147483647 w 1213"/>
              <a:gd name="T27" fmla="*/ 2147483647 h 560"/>
              <a:gd name="T28" fmla="*/ 2147483647 w 1213"/>
              <a:gd name="T29" fmla="*/ 2147483647 h 560"/>
              <a:gd name="T30" fmla="*/ 2147483647 w 1213"/>
              <a:gd name="T31" fmla="*/ 2147483647 h 560"/>
              <a:gd name="T32" fmla="*/ 2147483647 w 1213"/>
              <a:gd name="T33" fmla="*/ 2147483647 h 560"/>
              <a:gd name="T34" fmla="*/ 2147483647 w 1213"/>
              <a:gd name="T35" fmla="*/ 2147483647 h 560"/>
              <a:gd name="T36" fmla="*/ 2147483647 w 1213"/>
              <a:gd name="T37" fmla="*/ 2147483647 h 560"/>
              <a:gd name="T38" fmla="*/ 0 w 1213"/>
              <a:gd name="T39" fmla="*/ 2147483647 h 560"/>
              <a:gd name="T40" fmla="*/ 0 w 1213"/>
              <a:gd name="T41" fmla="*/ 2147483647 h 560"/>
              <a:gd name="T42" fmla="*/ 0 w 1213"/>
              <a:gd name="T43" fmla="*/ 2147483647 h 560"/>
              <a:gd name="T44" fmla="*/ 2147483647 w 1213"/>
              <a:gd name="T45" fmla="*/ 2147483647 h 560"/>
              <a:gd name="T46" fmla="*/ 2147483647 w 1213"/>
              <a:gd name="T47" fmla="*/ 2147483647 h 560"/>
              <a:gd name="T48" fmla="*/ 2147483647 w 1213"/>
              <a:gd name="T49" fmla="*/ 2147483647 h 560"/>
              <a:gd name="T50" fmla="*/ 2147483647 w 1213"/>
              <a:gd name="T51" fmla="*/ 2147483647 h 560"/>
              <a:gd name="T52" fmla="*/ 2147483647 w 1213"/>
              <a:gd name="T53" fmla="*/ 2147483647 h 560"/>
              <a:gd name="T54" fmla="*/ 2147483647 w 1213"/>
              <a:gd name="T55" fmla="*/ 2147483647 h 560"/>
              <a:gd name="T56" fmla="*/ 2147483647 w 1213"/>
              <a:gd name="T57" fmla="*/ 2147483647 h 560"/>
              <a:gd name="T58" fmla="*/ 2147483647 w 1213"/>
              <a:gd name="T59" fmla="*/ 0 h 560"/>
              <a:gd name="T60" fmla="*/ 2147483647 w 1213"/>
              <a:gd name="T61" fmla="*/ 0 h 560"/>
              <a:gd name="T62" fmla="*/ 2147483647 w 1213"/>
              <a:gd name="T63" fmla="*/ 0 h 560"/>
              <a:gd name="T64" fmla="*/ 2147483647 w 1213"/>
              <a:gd name="T65" fmla="*/ 2147483647 h 560"/>
              <a:gd name="T66" fmla="*/ 2147483647 w 1213"/>
              <a:gd name="T67" fmla="*/ 2147483647 h 560"/>
              <a:gd name="T68" fmla="*/ 2147483647 w 1213"/>
              <a:gd name="T69" fmla="*/ 2147483647 h 560"/>
              <a:gd name="T70" fmla="*/ 2147483647 w 1213"/>
              <a:gd name="T71" fmla="*/ 2147483647 h 560"/>
              <a:gd name="T72" fmla="*/ 2147483647 w 1213"/>
              <a:gd name="T73" fmla="*/ 2147483647 h 560"/>
              <a:gd name="T74" fmla="*/ 2147483647 w 1213"/>
              <a:gd name="T75" fmla="*/ 2147483647 h 560"/>
              <a:gd name="T76" fmla="*/ 2147483647 w 1213"/>
              <a:gd name="T77" fmla="*/ 2147483647 h 560"/>
              <a:gd name="T78" fmla="*/ 2147483647 w 1213"/>
              <a:gd name="T79" fmla="*/ 2147483647 h 560"/>
              <a:gd name="T80" fmla="*/ 2147483647 w 1213"/>
              <a:gd name="T81" fmla="*/ 2147483647 h 56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13" h="560">
                <a:moveTo>
                  <a:pt x="1213" y="415"/>
                </a:moveTo>
                <a:lnTo>
                  <a:pt x="1213" y="415"/>
                </a:lnTo>
                <a:lnTo>
                  <a:pt x="1210" y="446"/>
                </a:lnTo>
                <a:lnTo>
                  <a:pt x="1201" y="473"/>
                </a:lnTo>
                <a:lnTo>
                  <a:pt x="1189" y="497"/>
                </a:lnTo>
                <a:lnTo>
                  <a:pt x="1171" y="518"/>
                </a:lnTo>
                <a:lnTo>
                  <a:pt x="1150" y="536"/>
                </a:lnTo>
                <a:lnTo>
                  <a:pt x="1126" y="551"/>
                </a:lnTo>
                <a:lnTo>
                  <a:pt x="1098" y="557"/>
                </a:lnTo>
                <a:lnTo>
                  <a:pt x="1068" y="560"/>
                </a:lnTo>
                <a:lnTo>
                  <a:pt x="144" y="560"/>
                </a:lnTo>
                <a:lnTo>
                  <a:pt x="114" y="557"/>
                </a:lnTo>
                <a:lnTo>
                  <a:pt x="87" y="551"/>
                </a:lnTo>
                <a:lnTo>
                  <a:pt x="63" y="536"/>
                </a:lnTo>
                <a:lnTo>
                  <a:pt x="42" y="518"/>
                </a:lnTo>
                <a:lnTo>
                  <a:pt x="24" y="497"/>
                </a:lnTo>
                <a:lnTo>
                  <a:pt x="12" y="473"/>
                </a:lnTo>
                <a:lnTo>
                  <a:pt x="3" y="446"/>
                </a:lnTo>
                <a:lnTo>
                  <a:pt x="0" y="415"/>
                </a:lnTo>
                <a:lnTo>
                  <a:pt x="0" y="144"/>
                </a:lnTo>
                <a:lnTo>
                  <a:pt x="3" y="114"/>
                </a:lnTo>
                <a:lnTo>
                  <a:pt x="12" y="87"/>
                </a:lnTo>
                <a:lnTo>
                  <a:pt x="24" y="63"/>
                </a:lnTo>
                <a:lnTo>
                  <a:pt x="42" y="42"/>
                </a:lnTo>
                <a:lnTo>
                  <a:pt x="63" y="24"/>
                </a:lnTo>
                <a:lnTo>
                  <a:pt x="87" y="9"/>
                </a:lnTo>
                <a:lnTo>
                  <a:pt x="114" y="3"/>
                </a:lnTo>
                <a:lnTo>
                  <a:pt x="144" y="0"/>
                </a:lnTo>
                <a:lnTo>
                  <a:pt x="1068" y="0"/>
                </a:lnTo>
                <a:lnTo>
                  <a:pt x="1098" y="3"/>
                </a:lnTo>
                <a:lnTo>
                  <a:pt x="1126" y="9"/>
                </a:lnTo>
                <a:lnTo>
                  <a:pt x="1150" y="24"/>
                </a:lnTo>
                <a:lnTo>
                  <a:pt x="1171" y="42"/>
                </a:lnTo>
                <a:lnTo>
                  <a:pt x="1189" y="63"/>
                </a:lnTo>
                <a:lnTo>
                  <a:pt x="1201" y="87"/>
                </a:lnTo>
                <a:lnTo>
                  <a:pt x="1210" y="114"/>
                </a:lnTo>
                <a:lnTo>
                  <a:pt x="1213" y="144"/>
                </a:lnTo>
                <a:lnTo>
                  <a:pt x="1213" y="415"/>
                </a:lnTo>
                <a:close/>
              </a:path>
            </a:pathLst>
          </a:custGeom>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9944" name="Freeform 23"/>
          <p:cNvSpPr>
            <a:spLocks/>
          </p:cNvSpPr>
          <p:nvPr/>
        </p:nvSpPr>
        <p:spPr bwMode="auto">
          <a:xfrm>
            <a:off x="3741738" y="2670175"/>
            <a:ext cx="1543050" cy="1347788"/>
          </a:xfrm>
          <a:custGeom>
            <a:avLst/>
            <a:gdLst>
              <a:gd name="T0" fmla="*/ 0 w 972"/>
              <a:gd name="T1" fmla="*/ 2147483647 h 849"/>
              <a:gd name="T2" fmla="*/ 2147483647 w 972"/>
              <a:gd name="T3" fmla="*/ 0 h 849"/>
              <a:gd name="T4" fmla="*/ 2147483647 w 972"/>
              <a:gd name="T5" fmla="*/ 2147483647 h 849"/>
              <a:gd name="T6" fmla="*/ 0 60000 65536"/>
              <a:gd name="T7" fmla="*/ 0 60000 65536"/>
              <a:gd name="T8" fmla="*/ 0 60000 65536"/>
              <a:gd name="T9" fmla="*/ 0 w 972"/>
              <a:gd name="T10" fmla="*/ 0 h 849"/>
              <a:gd name="T11" fmla="*/ 972 w 972"/>
              <a:gd name="T12" fmla="*/ 849 h 849"/>
            </a:gdLst>
            <a:ahLst/>
            <a:cxnLst>
              <a:cxn ang="T6">
                <a:pos x="T0" y="T1"/>
              </a:cxn>
              <a:cxn ang="T7">
                <a:pos x="T2" y="T3"/>
              </a:cxn>
              <a:cxn ang="T8">
                <a:pos x="T4" y="T5"/>
              </a:cxn>
            </a:cxnLst>
            <a:rect l="T9" t="T10" r="T11" b="T12"/>
            <a:pathLst>
              <a:path w="972" h="849">
                <a:moveTo>
                  <a:pt x="0" y="849"/>
                </a:moveTo>
                <a:lnTo>
                  <a:pt x="491" y="0"/>
                </a:lnTo>
                <a:lnTo>
                  <a:pt x="972" y="849"/>
                </a:lnTo>
              </a:path>
            </a:pathLst>
          </a:cu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n-lt"/>
            </a:endParaRPr>
          </a:p>
        </p:txBody>
      </p:sp>
      <p:sp>
        <p:nvSpPr>
          <p:cNvPr id="39945" name="Freeform 26"/>
          <p:cNvSpPr>
            <a:spLocks/>
          </p:cNvSpPr>
          <p:nvPr/>
        </p:nvSpPr>
        <p:spPr bwMode="auto">
          <a:xfrm>
            <a:off x="2527300" y="2444750"/>
            <a:ext cx="722313" cy="3016250"/>
          </a:xfrm>
          <a:custGeom>
            <a:avLst/>
            <a:gdLst>
              <a:gd name="T0" fmla="*/ 2147483647 w 455"/>
              <a:gd name="T1" fmla="*/ 2147483647 h 1900"/>
              <a:gd name="T2" fmla="*/ 2147483647 w 455"/>
              <a:gd name="T3" fmla="*/ 2147483647 h 1900"/>
              <a:gd name="T4" fmla="*/ 2147483647 w 455"/>
              <a:gd name="T5" fmla="*/ 2147483647 h 1900"/>
              <a:gd name="T6" fmla="*/ 2147483647 w 455"/>
              <a:gd name="T7" fmla="*/ 2147483647 h 1900"/>
              <a:gd name="T8" fmla="*/ 2147483647 w 455"/>
              <a:gd name="T9" fmla="*/ 2147483647 h 1900"/>
              <a:gd name="T10" fmla="*/ 2147483647 w 455"/>
              <a:gd name="T11" fmla="*/ 2147483647 h 1900"/>
              <a:gd name="T12" fmla="*/ 2147483647 w 455"/>
              <a:gd name="T13" fmla="*/ 2147483647 h 1900"/>
              <a:gd name="T14" fmla="*/ 2147483647 w 455"/>
              <a:gd name="T15" fmla="*/ 2147483647 h 1900"/>
              <a:gd name="T16" fmla="*/ 2147483647 w 455"/>
              <a:gd name="T17" fmla="*/ 2147483647 h 1900"/>
              <a:gd name="T18" fmla="*/ 2147483647 w 455"/>
              <a:gd name="T19" fmla="*/ 2147483647 h 1900"/>
              <a:gd name="T20" fmla="*/ 2147483647 w 455"/>
              <a:gd name="T21" fmla="*/ 2147483647 h 1900"/>
              <a:gd name="T22" fmla="*/ 2147483647 w 455"/>
              <a:gd name="T23" fmla="*/ 2147483647 h 1900"/>
              <a:gd name="T24" fmla="*/ 2147483647 w 455"/>
              <a:gd name="T25" fmla="*/ 2147483647 h 1900"/>
              <a:gd name="T26" fmla="*/ 2147483647 w 455"/>
              <a:gd name="T27" fmla="*/ 2147483647 h 1900"/>
              <a:gd name="T28" fmla="*/ 2147483647 w 455"/>
              <a:gd name="T29" fmla="*/ 2147483647 h 1900"/>
              <a:gd name="T30" fmla="*/ 2147483647 w 455"/>
              <a:gd name="T31" fmla="*/ 2147483647 h 1900"/>
              <a:gd name="T32" fmla="*/ 2147483647 w 455"/>
              <a:gd name="T33" fmla="*/ 2147483647 h 1900"/>
              <a:gd name="T34" fmla="*/ 2147483647 w 455"/>
              <a:gd name="T35" fmla="*/ 2147483647 h 1900"/>
              <a:gd name="T36" fmla="*/ 2147483647 w 455"/>
              <a:gd name="T37" fmla="*/ 2147483647 h 1900"/>
              <a:gd name="T38" fmla="*/ 0 w 455"/>
              <a:gd name="T39" fmla="*/ 2147483647 h 1900"/>
              <a:gd name="T40" fmla="*/ 0 w 455"/>
              <a:gd name="T41" fmla="*/ 2147483647 h 1900"/>
              <a:gd name="T42" fmla="*/ 0 w 455"/>
              <a:gd name="T43" fmla="*/ 2147483647 h 1900"/>
              <a:gd name="T44" fmla="*/ 2147483647 w 455"/>
              <a:gd name="T45" fmla="*/ 2147483647 h 1900"/>
              <a:gd name="T46" fmla="*/ 2147483647 w 455"/>
              <a:gd name="T47" fmla="*/ 2147483647 h 1900"/>
              <a:gd name="T48" fmla="*/ 2147483647 w 455"/>
              <a:gd name="T49" fmla="*/ 2147483647 h 1900"/>
              <a:gd name="T50" fmla="*/ 2147483647 w 455"/>
              <a:gd name="T51" fmla="*/ 2147483647 h 1900"/>
              <a:gd name="T52" fmla="*/ 2147483647 w 455"/>
              <a:gd name="T53" fmla="*/ 2147483647 h 1900"/>
              <a:gd name="T54" fmla="*/ 2147483647 w 455"/>
              <a:gd name="T55" fmla="*/ 2147483647 h 1900"/>
              <a:gd name="T56" fmla="*/ 2147483647 w 455"/>
              <a:gd name="T57" fmla="*/ 2147483647 h 1900"/>
              <a:gd name="T58" fmla="*/ 2147483647 w 455"/>
              <a:gd name="T59" fmla="*/ 0 h 1900"/>
              <a:gd name="T60" fmla="*/ 2147483647 w 455"/>
              <a:gd name="T61" fmla="*/ 0 h 1900"/>
              <a:gd name="T62" fmla="*/ 2147483647 w 455"/>
              <a:gd name="T63" fmla="*/ 0 h 1900"/>
              <a:gd name="T64" fmla="*/ 2147483647 w 455"/>
              <a:gd name="T65" fmla="*/ 2147483647 h 1900"/>
              <a:gd name="T66" fmla="*/ 2147483647 w 455"/>
              <a:gd name="T67" fmla="*/ 2147483647 h 1900"/>
              <a:gd name="T68" fmla="*/ 2147483647 w 455"/>
              <a:gd name="T69" fmla="*/ 2147483647 h 1900"/>
              <a:gd name="T70" fmla="*/ 2147483647 w 455"/>
              <a:gd name="T71" fmla="*/ 2147483647 h 1900"/>
              <a:gd name="T72" fmla="*/ 2147483647 w 455"/>
              <a:gd name="T73" fmla="*/ 2147483647 h 1900"/>
              <a:gd name="T74" fmla="*/ 2147483647 w 455"/>
              <a:gd name="T75" fmla="*/ 2147483647 h 1900"/>
              <a:gd name="T76" fmla="*/ 2147483647 w 455"/>
              <a:gd name="T77" fmla="*/ 2147483647 h 1900"/>
              <a:gd name="T78" fmla="*/ 2147483647 w 455"/>
              <a:gd name="T79" fmla="*/ 2147483647 h 1900"/>
              <a:gd name="T80" fmla="*/ 2147483647 w 455"/>
              <a:gd name="T81" fmla="*/ 2147483647 h 19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55" h="1900">
                <a:moveTo>
                  <a:pt x="455" y="1756"/>
                </a:moveTo>
                <a:lnTo>
                  <a:pt x="455" y="1756"/>
                </a:lnTo>
                <a:lnTo>
                  <a:pt x="452" y="1786"/>
                </a:lnTo>
                <a:lnTo>
                  <a:pt x="443" y="1813"/>
                </a:lnTo>
                <a:lnTo>
                  <a:pt x="431" y="1837"/>
                </a:lnTo>
                <a:lnTo>
                  <a:pt x="413" y="1858"/>
                </a:lnTo>
                <a:lnTo>
                  <a:pt x="392" y="1876"/>
                </a:lnTo>
                <a:lnTo>
                  <a:pt x="364" y="1888"/>
                </a:lnTo>
                <a:lnTo>
                  <a:pt x="337" y="1897"/>
                </a:lnTo>
                <a:lnTo>
                  <a:pt x="310" y="1900"/>
                </a:lnTo>
                <a:lnTo>
                  <a:pt x="145" y="1900"/>
                </a:lnTo>
                <a:lnTo>
                  <a:pt x="115" y="1897"/>
                </a:lnTo>
                <a:lnTo>
                  <a:pt x="87" y="1888"/>
                </a:lnTo>
                <a:lnTo>
                  <a:pt x="63" y="1876"/>
                </a:lnTo>
                <a:lnTo>
                  <a:pt x="42" y="1858"/>
                </a:lnTo>
                <a:lnTo>
                  <a:pt x="24" y="1837"/>
                </a:lnTo>
                <a:lnTo>
                  <a:pt x="9" y="1813"/>
                </a:lnTo>
                <a:lnTo>
                  <a:pt x="3" y="1786"/>
                </a:lnTo>
                <a:lnTo>
                  <a:pt x="0" y="1756"/>
                </a:lnTo>
                <a:lnTo>
                  <a:pt x="0" y="145"/>
                </a:lnTo>
                <a:lnTo>
                  <a:pt x="3" y="115"/>
                </a:lnTo>
                <a:lnTo>
                  <a:pt x="9" y="88"/>
                </a:lnTo>
                <a:lnTo>
                  <a:pt x="24" y="64"/>
                </a:lnTo>
                <a:lnTo>
                  <a:pt x="42" y="42"/>
                </a:lnTo>
                <a:lnTo>
                  <a:pt x="63" y="24"/>
                </a:lnTo>
                <a:lnTo>
                  <a:pt x="87" y="12"/>
                </a:lnTo>
                <a:lnTo>
                  <a:pt x="115" y="3"/>
                </a:lnTo>
                <a:lnTo>
                  <a:pt x="145" y="0"/>
                </a:lnTo>
                <a:lnTo>
                  <a:pt x="310" y="0"/>
                </a:lnTo>
                <a:lnTo>
                  <a:pt x="337" y="3"/>
                </a:lnTo>
                <a:lnTo>
                  <a:pt x="364" y="12"/>
                </a:lnTo>
                <a:lnTo>
                  <a:pt x="392" y="24"/>
                </a:lnTo>
                <a:lnTo>
                  <a:pt x="413" y="42"/>
                </a:lnTo>
                <a:lnTo>
                  <a:pt x="431" y="64"/>
                </a:lnTo>
                <a:lnTo>
                  <a:pt x="443" y="88"/>
                </a:lnTo>
                <a:lnTo>
                  <a:pt x="452" y="115"/>
                </a:lnTo>
                <a:lnTo>
                  <a:pt x="455" y="145"/>
                </a:lnTo>
                <a:lnTo>
                  <a:pt x="455" y="1756"/>
                </a:lnTo>
                <a:close/>
              </a:path>
            </a:pathLst>
          </a:custGeom>
          <a:ln>
            <a:headEnd/>
            <a:tailEnd/>
          </a:ln>
        </p:spPr>
        <p:style>
          <a:lnRef idx="2">
            <a:schemeClr val="accent2">
              <a:shade val="50000"/>
            </a:schemeClr>
          </a:lnRef>
          <a:fillRef idx="1">
            <a:schemeClr val="accent2"/>
          </a:fillRef>
          <a:effectRef idx="0">
            <a:schemeClr val="accent2"/>
          </a:effectRef>
          <a:fontRef idx="minor">
            <a:schemeClr val="lt1"/>
          </a:fontRef>
        </p:style>
        <p:txBody>
          <a:bodyPr/>
          <a:lstStyle/>
          <a:p>
            <a:endParaRPr lang="en-US"/>
          </a:p>
        </p:txBody>
      </p:sp>
      <p:sp>
        <p:nvSpPr>
          <p:cNvPr id="39946" name="Freeform 27"/>
          <p:cNvSpPr>
            <a:spLocks/>
          </p:cNvSpPr>
          <p:nvPr/>
        </p:nvSpPr>
        <p:spPr bwMode="auto">
          <a:xfrm>
            <a:off x="1504950" y="5208588"/>
            <a:ext cx="2762250" cy="563562"/>
          </a:xfrm>
          <a:custGeom>
            <a:avLst/>
            <a:gdLst>
              <a:gd name="T0" fmla="*/ 2147483647 w 1740"/>
              <a:gd name="T1" fmla="*/ 2147483647 h 355"/>
              <a:gd name="T2" fmla="*/ 2147483647 w 1740"/>
              <a:gd name="T3" fmla="*/ 2147483647 h 355"/>
              <a:gd name="T4" fmla="*/ 2147483647 w 1740"/>
              <a:gd name="T5" fmla="*/ 2147483647 h 355"/>
              <a:gd name="T6" fmla="*/ 2147483647 w 1740"/>
              <a:gd name="T7" fmla="*/ 2147483647 h 355"/>
              <a:gd name="T8" fmla="*/ 2147483647 w 1740"/>
              <a:gd name="T9" fmla="*/ 2147483647 h 355"/>
              <a:gd name="T10" fmla="*/ 2147483647 w 1740"/>
              <a:gd name="T11" fmla="*/ 2147483647 h 355"/>
              <a:gd name="T12" fmla="*/ 2147483647 w 1740"/>
              <a:gd name="T13" fmla="*/ 2147483647 h 355"/>
              <a:gd name="T14" fmla="*/ 2147483647 w 1740"/>
              <a:gd name="T15" fmla="*/ 2147483647 h 355"/>
              <a:gd name="T16" fmla="*/ 2147483647 w 1740"/>
              <a:gd name="T17" fmla="*/ 2147483647 h 355"/>
              <a:gd name="T18" fmla="*/ 2147483647 w 1740"/>
              <a:gd name="T19" fmla="*/ 0 h 355"/>
              <a:gd name="T20" fmla="*/ 2147483647 w 1740"/>
              <a:gd name="T21" fmla="*/ 0 h 355"/>
              <a:gd name="T22" fmla="*/ 2147483647 w 1740"/>
              <a:gd name="T23" fmla="*/ 0 h 355"/>
              <a:gd name="T24" fmla="*/ 2147483647 w 1740"/>
              <a:gd name="T25" fmla="*/ 0 h 355"/>
              <a:gd name="T26" fmla="*/ 2147483647 w 1740"/>
              <a:gd name="T27" fmla="*/ 0 h 355"/>
              <a:gd name="T28" fmla="*/ 2147483647 w 1740"/>
              <a:gd name="T29" fmla="*/ 2147483647 h 355"/>
              <a:gd name="T30" fmla="*/ 2147483647 w 1740"/>
              <a:gd name="T31" fmla="*/ 2147483647 h 355"/>
              <a:gd name="T32" fmla="*/ 2147483647 w 1740"/>
              <a:gd name="T33" fmla="*/ 2147483647 h 355"/>
              <a:gd name="T34" fmla="*/ 2147483647 w 1740"/>
              <a:gd name="T35" fmla="*/ 2147483647 h 355"/>
              <a:gd name="T36" fmla="*/ 2147483647 w 1740"/>
              <a:gd name="T37" fmla="*/ 2147483647 h 355"/>
              <a:gd name="T38" fmla="*/ 2147483647 w 1740"/>
              <a:gd name="T39" fmla="*/ 2147483647 h 355"/>
              <a:gd name="T40" fmla="*/ 2147483647 w 1740"/>
              <a:gd name="T41" fmla="*/ 2147483647 h 355"/>
              <a:gd name="T42" fmla="*/ 2147483647 w 1740"/>
              <a:gd name="T43" fmla="*/ 2147483647 h 355"/>
              <a:gd name="T44" fmla="*/ 2147483647 w 1740"/>
              <a:gd name="T45" fmla="*/ 2147483647 h 355"/>
              <a:gd name="T46" fmla="*/ 2147483647 w 1740"/>
              <a:gd name="T47" fmla="*/ 2147483647 h 355"/>
              <a:gd name="T48" fmla="*/ 2147483647 w 1740"/>
              <a:gd name="T49" fmla="*/ 2147483647 h 355"/>
              <a:gd name="T50" fmla="*/ 2147483647 w 1740"/>
              <a:gd name="T51" fmla="*/ 2147483647 h 355"/>
              <a:gd name="T52" fmla="*/ 2147483647 w 1740"/>
              <a:gd name="T53" fmla="*/ 2147483647 h 355"/>
              <a:gd name="T54" fmla="*/ 2147483647 w 1740"/>
              <a:gd name="T55" fmla="*/ 2147483647 h 355"/>
              <a:gd name="T56" fmla="*/ 2147483647 w 1740"/>
              <a:gd name="T57" fmla="*/ 2147483647 h 355"/>
              <a:gd name="T58" fmla="*/ 2147483647 w 1740"/>
              <a:gd name="T59" fmla="*/ 2147483647 h 355"/>
              <a:gd name="T60" fmla="*/ 0 w 1740"/>
              <a:gd name="T61" fmla="*/ 2147483647 h 355"/>
              <a:gd name="T62" fmla="*/ 0 w 1740"/>
              <a:gd name="T63" fmla="*/ 2147483647 h 355"/>
              <a:gd name="T64" fmla="*/ 2147483647 w 1740"/>
              <a:gd name="T65" fmla="*/ 2147483647 h 355"/>
              <a:gd name="T66" fmla="*/ 2147483647 w 1740"/>
              <a:gd name="T67" fmla="*/ 2147483647 h 355"/>
              <a:gd name="T68" fmla="*/ 2147483647 w 1740"/>
              <a:gd name="T69" fmla="*/ 2147483647 h 355"/>
              <a:gd name="T70" fmla="*/ 2147483647 w 1740"/>
              <a:gd name="T71" fmla="*/ 2147483647 h 355"/>
              <a:gd name="T72" fmla="*/ 2147483647 w 1740"/>
              <a:gd name="T73" fmla="*/ 2147483647 h 355"/>
              <a:gd name="T74" fmla="*/ 2147483647 w 1740"/>
              <a:gd name="T75" fmla="*/ 2147483647 h 355"/>
              <a:gd name="T76" fmla="*/ 2147483647 w 1740"/>
              <a:gd name="T77" fmla="*/ 2147483647 h 355"/>
              <a:gd name="T78" fmla="*/ 2147483647 w 1740"/>
              <a:gd name="T79" fmla="*/ 2147483647 h 355"/>
              <a:gd name="T80" fmla="*/ 2147483647 w 1740"/>
              <a:gd name="T81" fmla="*/ 2147483647 h 355"/>
              <a:gd name="T82" fmla="*/ 2147483647 w 1740"/>
              <a:gd name="T83" fmla="*/ 2147483647 h 355"/>
              <a:gd name="T84" fmla="*/ 2147483647 w 1740"/>
              <a:gd name="T85" fmla="*/ 2147483647 h 355"/>
              <a:gd name="T86" fmla="*/ 2147483647 w 1740"/>
              <a:gd name="T87" fmla="*/ 2147483647 h 355"/>
              <a:gd name="T88" fmla="*/ 2147483647 w 1740"/>
              <a:gd name="T89" fmla="*/ 2147483647 h 355"/>
              <a:gd name="T90" fmla="*/ 2147483647 w 1740"/>
              <a:gd name="T91" fmla="*/ 2147483647 h 355"/>
              <a:gd name="T92" fmla="*/ 2147483647 w 1740"/>
              <a:gd name="T93" fmla="*/ 2147483647 h 355"/>
              <a:gd name="T94" fmla="*/ 2147483647 w 1740"/>
              <a:gd name="T95" fmla="*/ 2147483647 h 355"/>
              <a:gd name="T96" fmla="*/ 2147483647 w 1740"/>
              <a:gd name="T97" fmla="*/ 2147483647 h 355"/>
              <a:gd name="T98" fmla="*/ 2147483647 w 1740"/>
              <a:gd name="T99" fmla="*/ 2147483647 h 355"/>
              <a:gd name="T100" fmla="*/ 2147483647 w 1740"/>
              <a:gd name="T101" fmla="*/ 2147483647 h 355"/>
              <a:gd name="T102" fmla="*/ 2147483647 w 1740"/>
              <a:gd name="T103" fmla="*/ 2147483647 h 355"/>
              <a:gd name="T104" fmla="*/ 2147483647 w 1740"/>
              <a:gd name="T105" fmla="*/ 2147483647 h 355"/>
              <a:gd name="T106" fmla="*/ 2147483647 w 1740"/>
              <a:gd name="T107" fmla="*/ 2147483647 h 355"/>
              <a:gd name="T108" fmla="*/ 2147483647 w 1740"/>
              <a:gd name="T109" fmla="*/ 2147483647 h 355"/>
              <a:gd name="T110" fmla="*/ 2147483647 w 1740"/>
              <a:gd name="T111" fmla="*/ 2147483647 h 355"/>
              <a:gd name="T112" fmla="*/ 2147483647 w 1740"/>
              <a:gd name="T113" fmla="*/ 2147483647 h 355"/>
              <a:gd name="T114" fmla="*/ 2147483647 w 1740"/>
              <a:gd name="T115" fmla="*/ 2147483647 h 355"/>
              <a:gd name="T116" fmla="*/ 2147483647 w 1740"/>
              <a:gd name="T117" fmla="*/ 2147483647 h 355"/>
              <a:gd name="T118" fmla="*/ 2147483647 w 1740"/>
              <a:gd name="T119" fmla="*/ 2147483647 h 3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40" h="355">
                <a:moveTo>
                  <a:pt x="1617" y="105"/>
                </a:moveTo>
                <a:lnTo>
                  <a:pt x="1569" y="105"/>
                </a:lnTo>
                <a:lnTo>
                  <a:pt x="1565" y="84"/>
                </a:lnTo>
                <a:lnTo>
                  <a:pt x="1556" y="63"/>
                </a:lnTo>
                <a:lnTo>
                  <a:pt x="1544" y="45"/>
                </a:lnTo>
                <a:lnTo>
                  <a:pt x="1532" y="30"/>
                </a:lnTo>
                <a:lnTo>
                  <a:pt x="1514" y="18"/>
                </a:lnTo>
                <a:lnTo>
                  <a:pt x="1493" y="6"/>
                </a:lnTo>
                <a:lnTo>
                  <a:pt x="1472" y="0"/>
                </a:lnTo>
                <a:lnTo>
                  <a:pt x="1451" y="0"/>
                </a:lnTo>
                <a:lnTo>
                  <a:pt x="301" y="0"/>
                </a:lnTo>
                <a:lnTo>
                  <a:pt x="277" y="0"/>
                </a:lnTo>
                <a:lnTo>
                  <a:pt x="256" y="6"/>
                </a:lnTo>
                <a:lnTo>
                  <a:pt x="235" y="18"/>
                </a:lnTo>
                <a:lnTo>
                  <a:pt x="220" y="30"/>
                </a:lnTo>
                <a:lnTo>
                  <a:pt x="205" y="45"/>
                </a:lnTo>
                <a:lnTo>
                  <a:pt x="193" y="63"/>
                </a:lnTo>
                <a:lnTo>
                  <a:pt x="183" y="84"/>
                </a:lnTo>
                <a:lnTo>
                  <a:pt x="180" y="105"/>
                </a:lnTo>
                <a:lnTo>
                  <a:pt x="126" y="105"/>
                </a:lnTo>
                <a:lnTo>
                  <a:pt x="99" y="108"/>
                </a:lnTo>
                <a:lnTo>
                  <a:pt x="78" y="114"/>
                </a:lnTo>
                <a:lnTo>
                  <a:pt x="57" y="126"/>
                </a:lnTo>
                <a:lnTo>
                  <a:pt x="36" y="141"/>
                </a:lnTo>
                <a:lnTo>
                  <a:pt x="21" y="159"/>
                </a:lnTo>
                <a:lnTo>
                  <a:pt x="12" y="180"/>
                </a:lnTo>
                <a:lnTo>
                  <a:pt x="3" y="204"/>
                </a:lnTo>
                <a:lnTo>
                  <a:pt x="0" y="231"/>
                </a:lnTo>
                <a:lnTo>
                  <a:pt x="3" y="256"/>
                </a:lnTo>
                <a:lnTo>
                  <a:pt x="12" y="280"/>
                </a:lnTo>
                <a:lnTo>
                  <a:pt x="21" y="301"/>
                </a:lnTo>
                <a:lnTo>
                  <a:pt x="36" y="319"/>
                </a:lnTo>
                <a:lnTo>
                  <a:pt x="57" y="334"/>
                </a:lnTo>
                <a:lnTo>
                  <a:pt x="78" y="346"/>
                </a:lnTo>
                <a:lnTo>
                  <a:pt x="99" y="352"/>
                </a:lnTo>
                <a:lnTo>
                  <a:pt x="126" y="355"/>
                </a:lnTo>
                <a:lnTo>
                  <a:pt x="1617" y="355"/>
                </a:lnTo>
                <a:lnTo>
                  <a:pt x="1641" y="352"/>
                </a:lnTo>
                <a:lnTo>
                  <a:pt x="1665" y="346"/>
                </a:lnTo>
                <a:lnTo>
                  <a:pt x="1686" y="334"/>
                </a:lnTo>
                <a:lnTo>
                  <a:pt x="1704" y="319"/>
                </a:lnTo>
                <a:lnTo>
                  <a:pt x="1719" y="301"/>
                </a:lnTo>
                <a:lnTo>
                  <a:pt x="1731" y="280"/>
                </a:lnTo>
                <a:lnTo>
                  <a:pt x="1737" y="256"/>
                </a:lnTo>
                <a:lnTo>
                  <a:pt x="1740" y="231"/>
                </a:lnTo>
                <a:lnTo>
                  <a:pt x="1737" y="204"/>
                </a:lnTo>
                <a:lnTo>
                  <a:pt x="1731" y="180"/>
                </a:lnTo>
                <a:lnTo>
                  <a:pt x="1719" y="159"/>
                </a:lnTo>
                <a:lnTo>
                  <a:pt x="1704" y="141"/>
                </a:lnTo>
                <a:lnTo>
                  <a:pt x="1686" y="126"/>
                </a:lnTo>
                <a:lnTo>
                  <a:pt x="1665" y="114"/>
                </a:lnTo>
                <a:lnTo>
                  <a:pt x="1641" y="108"/>
                </a:lnTo>
                <a:lnTo>
                  <a:pt x="1617" y="105"/>
                </a:lnTo>
                <a:close/>
              </a:path>
            </a:pathLst>
          </a:custGeom>
          <a:ln>
            <a:headEnd/>
            <a:tailEnd/>
          </a:ln>
        </p:spPr>
        <p:style>
          <a:lnRef idx="2">
            <a:schemeClr val="accent2">
              <a:shade val="50000"/>
            </a:schemeClr>
          </a:lnRef>
          <a:fillRef idx="1">
            <a:schemeClr val="accent2"/>
          </a:fillRef>
          <a:effectRef idx="0">
            <a:schemeClr val="accent2"/>
          </a:effectRef>
          <a:fontRef idx="minor">
            <a:schemeClr val="lt1"/>
          </a:fontRef>
        </p:style>
        <p:txBody>
          <a:bodyPr/>
          <a:lstStyle/>
          <a:p>
            <a:endParaRPr lang="en-US"/>
          </a:p>
        </p:txBody>
      </p:sp>
      <p:sp>
        <p:nvSpPr>
          <p:cNvPr id="39947" name="Freeform 28"/>
          <p:cNvSpPr>
            <a:spLocks/>
          </p:cNvSpPr>
          <p:nvPr/>
        </p:nvSpPr>
        <p:spPr bwMode="auto">
          <a:xfrm>
            <a:off x="868363" y="1905000"/>
            <a:ext cx="4064000" cy="808038"/>
          </a:xfrm>
          <a:custGeom>
            <a:avLst/>
            <a:gdLst>
              <a:gd name="T0" fmla="*/ 2147483647 w 2560"/>
              <a:gd name="T1" fmla="*/ 2147483647 h 509"/>
              <a:gd name="T2" fmla="*/ 2147483647 w 2560"/>
              <a:gd name="T3" fmla="*/ 2147483647 h 509"/>
              <a:gd name="T4" fmla="*/ 2147483647 w 2560"/>
              <a:gd name="T5" fmla="*/ 0 h 509"/>
              <a:gd name="T6" fmla="*/ 2147483647 w 2560"/>
              <a:gd name="T7" fmla="*/ 2147483647 h 509"/>
              <a:gd name="T8" fmla="*/ 2147483647 w 2560"/>
              <a:gd name="T9" fmla="*/ 2147483647 h 509"/>
              <a:gd name="T10" fmla="*/ 2147483647 w 2560"/>
              <a:gd name="T11" fmla="*/ 2147483647 h 509"/>
              <a:gd name="T12" fmla="*/ 2147483647 w 2560"/>
              <a:gd name="T13" fmla="*/ 2147483647 h 509"/>
              <a:gd name="T14" fmla="*/ 2147483647 w 2560"/>
              <a:gd name="T15" fmla="*/ 2147483647 h 509"/>
              <a:gd name="T16" fmla="*/ 2147483647 w 2560"/>
              <a:gd name="T17" fmla="*/ 2147483647 h 509"/>
              <a:gd name="T18" fmla="*/ 2147483647 w 2560"/>
              <a:gd name="T19" fmla="*/ 2147483647 h 509"/>
              <a:gd name="T20" fmla="*/ 2147483647 w 2560"/>
              <a:gd name="T21" fmla="*/ 2147483647 h 509"/>
              <a:gd name="T22" fmla="*/ 2147483647 w 2560"/>
              <a:gd name="T23" fmla="*/ 2147483647 h 509"/>
              <a:gd name="T24" fmla="*/ 2147483647 w 2560"/>
              <a:gd name="T25" fmla="*/ 2147483647 h 509"/>
              <a:gd name="T26" fmla="*/ 0 w 2560"/>
              <a:gd name="T27" fmla="*/ 2147483647 h 509"/>
              <a:gd name="T28" fmla="*/ 0 w 2560"/>
              <a:gd name="T29" fmla="*/ 2147483647 h 509"/>
              <a:gd name="T30" fmla="*/ 0 w 2560"/>
              <a:gd name="T31" fmla="*/ 2147483647 h 509"/>
              <a:gd name="T32" fmla="*/ 2147483647 w 2560"/>
              <a:gd name="T33" fmla="*/ 2147483647 h 509"/>
              <a:gd name="T34" fmla="*/ 2147483647 w 2560"/>
              <a:gd name="T35" fmla="*/ 2147483647 h 509"/>
              <a:gd name="T36" fmla="*/ 2147483647 w 2560"/>
              <a:gd name="T37" fmla="*/ 2147483647 h 509"/>
              <a:gd name="T38" fmla="*/ 2147483647 w 2560"/>
              <a:gd name="T39" fmla="*/ 2147483647 h 509"/>
              <a:gd name="T40" fmla="*/ 2147483647 w 2560"/>
              <a:gd name="T41" fmla="*/ 2147483647 h 509"/>
              <a:gd name="T42" fmla="*/ 2147483647 w 2560"/>
              <a:gd name="T43" fmla="*/ 2147483647 h 509"/>
              <a:gd name="T44" fmla="*/ 2147483647 w 2560"/>
              <a:gd name="T45" fmla="*/ 2147483647 h 509"/>
              <a:gd name="T46" fmla="*/ 2147483647 w 2560"/>
              <a:gd name="T47" fmla="*/ 2147483647 h 509"/>
              <a:gd name="T48" fmla="*/ 2147483647 w 2560"/>
              <a:gd name="T49" fmla="*/ 2147483647 h 509"/>
              <a:gd name="T50" fmla="*/ 2147483647 w 2560"/>
              <a:gd name="T51" fmla="*/ 2147483647 h 509"/>
              <a:gd name="T52" fmla="*/ 2147483647 w 2560"/>
              <a:gd name="T53" fmla="*/ 2147483647 h 509"/>
              <a:gd name="T54" fmla="*/ 2147483647 w 2560"/>
              <a:gd name="T55" fmla="*/ 2147483647 h 509"/>
              <a:gd name="T56" fmla="*/ 2147483647 w 2560"/>
              <a:gd name="T57" fmla="*/ 2147483647 h 509"/>
              <a:gd name="T58" fmla="*/ 2147483647 w 2560"/>
              <a:gd name="T59" fmla="*/ 2147483647 h 509"/>
              <a:gd name="T60" fmla="*/ 2147483647 w 2560"/>
              <a:gd name="T61" fmla="*/ 2147483647 h 509"/>
              <a:gd name="T62" fmla="*/ 2147483647 w 2560"/>
              <a:gd name="T63" fmla="*/ 2147483647 h 509"/>
              <a:gd name="T64" fmla="*/ 2147483647 w 2560"/>
              <a:gd name="T65" fmla="*/ 2147483647 h 509"/>
              <a:gd name="T66" fmla="*/ 2147483647 w 2560"/>
              <a:gd name="T67" fmla="*/ 2147483647 h 509"/>
              <a:gd name="T68" fmla="*/ 2147483647 w 2560"/>
              <a:gd name="T69" fmla="*/ 2147483647 h 509"/>
              <a:gd name="T70" fmla="*/ 2147483647 w 2560"/>
              <a:gd name="T71" fmla="*/ 2147483647 h 509"/>
              <a:gd name="T72" fmla="*/ 2147483647 w 2560"/>
              <a:gd name="T73" fmla="*/ 2147483647 h 509"/>
              <a:gd name="T74" fmla="*/ 2147483647 w 2560"/>
              <a:gd name="T75" fmla="*/ 2147483647 h 509"/>
              <a:gd name="T76" fmla="*/ 2147483647 w 2560"/>
              <a:gd name="T77" fmla="*/ 2147483647 h 509"/>
              <a:gd name="T78" fmla="*/ 2147483647 w 2560"/>
              <a:gd name="T79" fmla="*/ 2147483647 h 509"/>
              <a:gd name="T80" fmla="*/ 2147483647 w 2560"/>
              <a:gd name="T81" fmla="*/ 2147483647 h 509"/>
              <a:gd name="T82" fmla="*/ 2147483647 w 2560"/>
              <a:gd name="T83" fmla="*/ 2147483647 h 509"/>
              <a:gd name="T84" fmla="*/ 2147483647 w 2560"/>
              <a:gd name="T85" fmla="*/ 2147483647 h 509"/>
              <a:gd name="T86" fmla="*/ 2147483647 w 2560"/>
              <a:gd name="T87" fmla="*/ 2147483647 h 509"/>
              <a:gd name="T88" fmla="*/ 2147483647 w 2560"/>
              <a:gd name="T89" fmla="*/ 2147483647 h 50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560" h="509">
                <a:moveTo>
                  <a:pt x="2439" y="205"/>
                </a:moveTo>
                <a:lnTo>
                  <a:pt x="2307" y="205"/>
                </a:lnTo>
                <a:lnTo>
                  <a:pt x="1280" y="0"/>
                </a:lnTo>
                <a:lnTo>
                  <a:pt x="241" y="205"/>
                </a:lnTo>
                <a:lnTo>
                  <a:pt x="121" y="205"/>
                </a:lnTo>
                <a:lnTo>
                  <a:pt x="97" y="208"/>
                </a:lnTo>
                <a:lnTo>
                  <a:pt x="73" y="217"/>
                </a:lnTo>
                <a:lnTo>
                  <a:pt x="55" y="232"/>
                </a:lnTo>
                <a:lnTo>
                  <a:pt x="37" y="247"/>
                </a:lnTo>
                <a:lnTo>
                  <a:pt x="21" y="268"/>
                </a:lnTo>
                <a:lnTo>
                  <a:pt x="9" y="295"/>
                </a:lnTo>
                <a:lnTo>
                  <a:pt x="3" y="322"/>
                </a:lnTo>
                <a:lnTo>
                  <a:pt x="0" y="349"/>
                </a:lnTo>
                <a:lnTo>
                  <a:pt x="0" y="364"/>
                </a:lnTo>
                <a:lnTo>
                  <a:pt x="3" y="395"/>
                </a:lnTo>
                <a:lnTo>
                  <a:pt x="9" y="422"/>
                </a:lnTo>
                <a:lnTo>
                  <a:pt x="21" y="446"/>
                </a:lnTo>
                <a:lnTo>
                  <a:pt x="37" y="467"/>
                </a:lnTo>
                <a:lnTo>
                  <a:pt x="55" y="485"/>
                </a:lnTo>
                <a:lnTo>
                  <a:pt x="73" y="497"/>
                </a:lnTo>
                <a:lnTo>
                  <a:pt x="97" y="506"/>
                </a:lnTo>
                <a:lnTo>
                  <a:pt x="121" y="509"/>
                </a:lnTo>
                <a:lnTo>
                  <a:pt x="2439" y="509"/>
                </a:lnTo>
                <a:lnTo>
                  <a:pt x="2463" y="506"/>
                </a:lnTo>
                <a:lnTo>
                  <a:pt x="2487" y="497"/>
                </a:lnTo>
                <a:lnTo>
                  <a:pt x="2508" y="485"/>
                </a:lnTo>
                <a:lnTo>
                  <a:pt x="2527" y="467"/>
                </a:lnTo>
                <a:lnTo>
                  <a:pt x="2539" y="446"/>
                </a:lnTo>
                <a:lnTo>
                  <a:pt x="2551" y="422"/>
                </a:lnTo>
                <a:lnTo>
                  <a:pt x="2557" y="395"/>
                </a:lnTo>
                <a:lnTo>
                  <a:pt x="2560" y="364"/>
                </a:lnTo>
                <a:lnTo>
                  <a:pt x="2560" y="349"/>
                </a:lnTo>
                <a:lnTo>
                  <a:pt x="2557" y="322"/>
                </a:lnTo>
                <a:lnTo>
                  <a:pt x="2551" y="295"/>
                </a:lnTo>
                <a:lnTo>
                  <a:pt x="2539" y="268"/>
                </a:lnTo>
                <a:lnTo>
                  <a:pt x="2527" y="247"/>
                </a:lnTo>
                <a:lnTo>
                  <a:pt x="2508" y="232"/>
                </a:lnTo>
                <a:lnTo>
                  <a:pt x="2487" y="217"/>
                </a:lnTo>
                <a:lnTo>
                  <a:pt x="2463" y="208"/>
                </a:lnTo>
                <a:lnTo>
                  <a:pt x="2439" y="205"/>
                </a:lnTo>
                <a:close/>
              </a:path>
            </a:pathLst>
          </a:custGeom>
          <a:ln>
            <a:headEnd/>
            <a:tailEnd/>
          </a:ln>
        </p:spPr>
        <p:style>
          <a:lnRef idx="2">
            <a:schemeClr val="accent2">
              <a:shade val="50000"/>
            </a:schemeClr>
          </a:lnRef>
          <a:fillRef idx="1">
            <a:schemeClr val="accent2"/>
          </a:fillRef>
          <a:effectRef idx="0">
            <a:schemeClr val="accent2"/>
          </a:effectRef>
          <a:fontRef idx="minor">
            <a:schemeClr val="lt1"/>
          </a:fontRef>
        </p:style>
        <p:txBody>
          <a:bodyPr/>
          <a:lstStyle/>
          <a:p>
            <a:endParaRPr lang="en-US"/>
          </a:p>
        </p:txBody>
      </p:sp>
      <p:sp>
        <p:nvSpPr>
          <p:cNvPr id="39948" name="Rectangle 21"/>
          <p:cNvSpPr>
            <a:spLocks noChangeArrowheads="1"/>
          </p:cNvSpPr>
          <p:nvPr/>
        </p:nvSpPr>
        <p:spPr bwMode="auto">
          <a:xfrm>
            <a:off x="661989" y="4140200"/>
            <a:ext cx="120014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lIns="0" tIns="0" rIns="0" bIns="0">
            <a:spAutoFit/>
          </a:bodyPr>
          <a:lstStyle/>
          <a:p>
            <a:r>
              <a:rPr lang="en-US" b="1" dirty="0">
                <a:solidFill>
                  <a:schemeClr val="tx1">
                    <a:lumMod val="95000"/>
                  </a:schemeClr>
                </a:solidFill>
                <a:latin typeface="+mn-lt"/>
              </a:rPr>
              <a:t>Costs</a:t>
            </a:r>
            <a:endParaRPr lang="en-US" sz="2800" b="1" dirty="0">
              <a:solidFill>
                <a:schemeClr val="tx1">
                  <a:lumMod val="95000"/>
                </a:schemeClr>
              </a:solidFill>
              <a:latin typeface="+mn-lt"/>
            </a:endParaRPr>
          </a:p>
        </p:txBody>
      </p:sp>
      <p:sp>
        <p:nvSpPr>
          <p:cNvPr id="39949" name="Rectangle 25"/>
          <p:cNvSpPr>
            <a:spLocks noChangeArrowheads="1"/>
          </p:cNvSpPr>
          <p:nvPr/>
        </p:nvSpPr>
        <p:spPr bwMode="auto">
          <a:xfrm>
            <a:off x="3675267" y="4140200"/>
            <a:ext cx="171726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lIns="0" tIns="0" rIns="0" bIns="0">
            <a:spAutoFit/>
          </a:bodyPr>
          <a:lstStyle/>
          <a:p>
            <a:r>
              <a:rPr lang="en-US" b="1" dirty="0">
                <a:solidFill>
                  <a:schemeClr val="tx1">
                    <a:lumMod val="95000"/>
                  </a:schemeClr>
                </a:solidFill>
                <a:latin typeface="+mn-lt"/>
              </a:rPr>
              <a:t>Benefits</a:t>
            </a:r>
            <a:endParaRPr lang="en-US" sz="2800" b="1" dirty="0">
              <a:solidFill>
                <a:schemeClr val="tx1">
                  <a:lumMod val="95000"/>
                </a:schemeClr>
              </a:solidFill>
              <a:latin typeface="+mn-lt"/>
            </a:endParaRPr>
          </a:p>
        </p:txBody>
      </p:sp>
      <p:sp>
        <p:nvSpPr>
          <p:cNvPr id="1072134" name="AutoShape 6"/>
          <p:cNvSpPr>
            <a:spLocks noChangeArrowheads="1"/>
          </p:cNvSpPr>
          <p:nvPr/>
        </p:nvSpPr>
        <p:spPr bwMode="auto">
          <a:xfrm>
            <a:off x="6019800" y="1295400"/>
            <a:ext cx="2895600" cy="914400"/>
          </a:xfrm>
          <a:prstGeom prst="roundRect">
            <a:avLst>
              <a:gd name="adj" fmla="val 30694"/>
            </a:avLst>
          </a:prstGeom>
          <a:solidFill>
            <a:srgbClr val="92D050"/>
          </a:solidFill>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000" dirty="0">
                <a:cs typeface="Arial" pitchFamily="34" charset="0"/>
              </a:rPr>
              <a:t>Take Customer’s Point of View</a:t>
            </a:r>
          </a:p>
        </p:txBody>
      </p:sp>
      <p:sp>
        <p:nvSpPr>
          <p:cNvPr id="1072138" name="AutoShape 10"/>
          <p:cNvSpPr>
            <a:spLocks noChangeArrowheads="1"/>
          </p:cNvSpPr>
          <p:nvPr/>
        </p:nvSpPr>
        <p:spPr bwMode="auto">
          <a:xfrm>
            <a:off x="6019800" y="3429000"/>
            <a:ext cx="2895600" cy="914400"/>
          </a:xfrm>
          <a:prstGeom prst="roundRect">
            <a:avLst>
              <a:gd name="adj" fmla="val 30694"/>
            </a:avLst>
          </a:prstGeom>
          <a:solidFill>
            <a:srgbClr val="92D050"/>
          </a:solidFill>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000" dirty="0">
                <a:cs typeface="Arial" pitchFamily="34" charset="0"/>
              </a:rPr>
              <a:t>Customer May Not Dwell on Value</a:t>
            </a:r>
          </a:p>
        </p:txBody>
      </p:sp>
      <p:sp>
        <p:nvSpPr>
          <p:cNvPr id="1072142" name="AutoShape 14"/>
          <p:cNvSpPr>
            <a:spLocks noChangeArrowheads="1"/>
          </p:cNvSpPr>
          <p:nvPr/>
        </p:nvSpPr>
        <p:spPr bwMode="auto">
          <a:xfrm>
            <a:off x="6019800" y="4572000"/>
            <a:ext cx="2895600" cy="914400"/>
          </a:xfrm>
          <a:prstGeom prst="roundRect">
            <a:avLst>
              <a:gd name="adj" fmla="val 30694"/>
            </a:avLst>
          </a:prstGeom>
          <a:solidFill>
            <a:srgbClr val="92D050"/>
          </a:solidFill>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000" dirty="0">
                <a:cs typeface="Arial" pitchFamily="34" charset="0"/>
              </a:rPr>
              <a:t>Where Does Competition Fit?</a:t>
            </a:r>
          </a:p>
        </p:txBody>
      </p:sp>
      <p:sp>
        <p:nvSpPr>
          <p:cNvPr id="1072143" name="AutoShape 15"/>
          <p:cNvSpPr>
            <a:spLocks noChangeArrowheads="1"/>
          </p:cNvSpPr>
          <p:nvPr/>
        </p:nvSpPr>
        <p:spPr bwMode="auto">
          <a:xfrm>
            <a:off x="6019800" y="5715000"/>
            <a:ext cx="2895600" cy="914400"/>
          </a:xfrm>
          <a:prstGeom prst="roundRect">
            <a:avLst>
              <a:gd name="adj" fmla="val 30694"/>
            </a:avLst>
          </a:prstGeom>
          <a:solidFill>
            <a:srgbClr val="92D050"/>
          </a:solidFill>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000">
                <a:cs typeface="Arial" pitchFamily="34" charset="0"/>
              </a:rPr>
              <a:t>Customer Value Builds Relationships</a:t>
            </a:r>
          </a:p>
        </p:txBody>
      </p:sp>
      <p:sp>
        <p:nvSpPr>
          <p:cNvPr id="1072132" name="Line 4"/>
          <p:cNvSpPr>
            <a:spLocks noChangeShapeType="1"/>
          </p:cNvSpPr>
          <p:nvPr/>
        </p:nvSpPr>
        <p:spPr bwMode="auto">
          <a:xfrm flipH="1" flipV="1">
            <a:off x="5562600" y="1752600"/>
            <a:ext cx="4572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1072136" name="Line 8"/>
          <p:cNvSpPr>
            <a:spLocks noChangeShapeType="1"/>
          </p:cNvSpPr>
          <p:nvPr/>
        </p:nvSpPr>
        <p:spPr bwMode="auto">
          <a:xfrm flipH="1" flipV="1">
            <a:off x="5562600" y="3886200"/>
            <a:ext cx="4572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1072140" name="Line 12"/>
          <p:cNvSpPr>
            <a:spLocks noChangeShapeType="1"/>
          </p:cNvSpPr>
          <p:nvPr/>
        </p:nvSpPr>
        <p:spPr bwMode="auto">
          <a:xfrm flipH="1" flipV="1">
            <a:off x="5562600" y="5029200"/>
            <a:ext cx="4572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39957" name="Freeform 29"/>
          <p:cNvSpPr>
            <a:spLocks/>
          </p:cNvSpPr>
          <p:nvPr/>
        </p:nvSpPr>
        <p:spPr bwMode="auto">
          <a:xfrm>
            <a:off x="2686050" y="2097088"/>
            <a:ext cx="423863" cy="420687"/>
          </a:xfrm>
          <a:custGeom>
            <a:avLst/>
            <a:gdLst>
              <a:gd name="T0" fmla="*/ 2147483647 w 267"/>
              <a:gd name="T1" fmla="*/ 2147483647 h 265"/>
              <a:gd name="T2" fmla="*/ 2147483647 w 267"/>
              <a:gd name="T3" fmla="*/ 2147483647 h 265"/>
              <a:gd name="T4" fmla="*/ 2147483647 w 267"/>
              <a:gd name="T5" fmla="*/ 2147483647 h 265"/>
              <a:gd name="T6" fmla="*/ 2147483647 w 267"/>
              <a:gd name="T7" fmla="*/ 2147483647 h 265"/>
              <a:gd name="T8" fmla="*/ 2147483647 w 267"/>
              <a:gd name="T9" fmla="*/ 2147483647 h 265"/>
              <a:gd name="T10" fmla="*/ 2147483647 w 267"/>
              <a:gd name="T11" fmla="*/ 2147483647 h 265"/>
              <a:gd name="T12" fmla="*/ 2147483647 w 267"/>
              <a:gd name="T13" fmla="*/ 2147483647 h 265"/>
              <a:gd name="T14" fmla="*/ 2147483647 w 267"/>
              <a:gd name="T15" fmla="*/ 2147483647 h 265"/>
              <a:gd name="T16" fmla="*/ 2147483647 w 267"/>
              <a:gd name="T17" fmla="*/ 2147483647 h 265"/>
              <a:gd name="T18" fmla="*/ 2147483647 w 267"/>
              <a:gd name="T19" fmla="*/ 2147483647 h 265"/>
              <a:gd name="T20" fmla="*/ 2147483647 w 267"/>
              <a:gd name="T21" fmla="*/ 2147483647 h 265"/>
              <a:gd name="T22" fmla="*/ 2147483647 w 267"/>
              <a:gd name="T23" fmla="*/ 2147483647 h 265"/>
              <a:gd name="T24" fmla="*/ 2147483647 w 267"/>
              <a:gd name="T25" fmla="*/ 2147483647 h 265"/>
              <a:gd name="T26" fmla="*/ 2147483647 w 267"/>
              <a:gd name="T27" fmla="*/ 2147483647 h 265"/>
              <a:gd name="T28" fmla="*/ 2147483647 w 267"/>
              <a:gd name="T29" fmla="*/ 2147483647 h 265"/>
              <a:gd name="T30" fmla="*/ 2147483647 w 267"/>
              <a:gd name="T31" fmla="*/ 2147483647 h 265"/>
              <a:gd name="T32" fmla="*/ 2147483647 w 267"/>
              <a:gd name="T33" fmla="*/ 2147483647 h 265"/>
              <a:gd name="T34" fmla="*/ 2147483647 w 267"/>
              <a:gd name="T35" fmla="*/ 2147483647 h 265"/>
              <a:gd name="T36" fmla="*/ 0 w 267"/>
              <a:gd name="T37" fmla="*/ 2147483647 h 265"/>
              <a:gd name="T38" fmla="*/ 0 w 267"/>
              <a:gd name="T39" fmla="*/ 2147483647 h 265"/>
              <a:gd name="T40" fmla="*/ 2147483647 w 267"/>
              <a:gd name="T41" fmla="*/ 2147483647 h 265"/>
              <a:gd name="T42" fmla="*/ 2147483647 w 267"/>
              <a:gd name="T43" fmla="*/ 2147483647 h 265"/>
              <a:gd name="T44" fmla="*/ 2147483647 w 267"/>
              <a:gd name="T45" fmla="*/ 2147483647 h 265"/>
              <a:gd name="T46" fmla="*/ 2147483647 w 267"/>
              <a:gd name="T47" fmla="*/ 2147483647 h 265"/>
              <a:gd name="T48" fmla="*/ 2147483647 w 267"/>
              <a:gd name="T49" fmla="*/ 2147483647 h 265"/>
              <a:gd name="T50" fmla="*/ 2147483647 w 267"/>
              <a:gd name="T51" fmla="*/ 2147483647 h 265"/>
              <a:gd name="T52" fmla="*/ 2147483647 w 267"/>
              <a:gd name="T53" fmla="*/ 0 h 265"/>
              <a:gd name="T54" fmla="*/ 2147483647 w 267"/>
              <a:gd name="T55" fmla="*/ 0 h 265"/>
              <a:gd name="T56" fmla="*/ 2147483647 w 267"/>
              <a:gd name="T57" fmla="*/ 0 h 265"/>
              <a:gd name="T58" fmla="*/ 2147483647 w 267"/>
              <a:gd name="T59" fmla="*/ 0 h 265"/>
              <a:gd name="T60" fmla="*/ 2147483647 w 267"/>
              <a:gd name="T61" fmla="*/ 2147483647 h 265"/>
              <a:gd name="T62" fmla="*/ 2147483647 w 267"/>
              <a:gd name="T63" fmla="*/ 2147483647 h 265"/>
              <a:gd name="T64" fmla="*/ 2147483647 w 267"/>
              <a:gd name="T65" fmla="*/ 2147483647 h 265"/>
              <a:gd name="T66" fmla="*/ 2147483647 w 267"/>
              <a:gd name="T67" fmla="*/ 2147483647 h 265"/>
              <a:gd name="T68" fmla="*/ 2147483647 w 267"/>
              <a:gd name="T69" fmla="*/ 2147483647 h 265"/>
              <a:gd name="T70" fmla="*/ 2147483647 w 267"/>
              <a:gd name="T71" fmla="*/ 2147483647 h 265"/>
              <a:gd name="T72" fmla="*/ 2147483647 w 267"/>
              <a:gd name="T73" fmla="*/ 2147483647 h 265"/>
              <a:gd name="T74" fmla="*/ 2147483647 w 267"/>
              <a:gd name="T75" fmla="*/ 2147483647 h 26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67"/>
              <a:gd name="T115" fmla="*/ 0 h 265"/>
              <a:gd name="T116" fmla="*/ 267 w 267"/>
              <a:gd name="T117" fmla="*/ 265 h 26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67" h="265">
                <a:moveTo>
                  <a:pt x="267" y="132"/>
                </a:moveTo>
                <a:lnTo>
                  <a:pt x="267" y="132"/>
                </a:lnTo>
                <a:lnTo>
                  <a:pt x="264" y="159"/>
                </a:lnTo>
                <a:lnTo>
                  <a:pt x="258" y="183"/>
                </a:lnTo>
                <a:lnTo>
                  <a:pt x="246" y="207"/>
                </a:lnTo>
                <a:lnTo>
                  <a:pt x="228" y="225"/>
                </a:lnTo>
                <a:lnTo>
                  <a:pt x="210" y="243"/>
                </a:lnTo>
                <a:lnTo>
                  <a:pt x="186" y="256"/>
                </a:lnTo>
                <a:lnTo>
                  <a:pt x="162" y="265"/>
                </a:lnTo>
                <a:lnTo>
                  <a:pt x="135" y="265"/>
                </a:lnTo>
                <a:lnTo>
                  <a:pt x="108" y="265"/>
                </a:lnTo>
                <a:lnTo>
                  <a:pt x="84" y="256"/>
                </a:lnTo>
                <a:lnTo>
                  <a:pt x="60" y="243"/>
                </a:lnTo>
                <a:lnTo>
                  <a:pt x="39" y="225"/>
                </a:lnTo>
                <a:lnTo>
                  <a:pt x="24" y="207"/>
                </a:lnTo>
                <a:lnTo>
                  <a:pt x="12" y="183"/>
                </a:lnTo>
                <a:lnTo>
                  <a:pt x="3" y="159"/>
                </a:lnTo>
                <a:lnTo>
                  <a:pt x="0" y="132"/>
                </a:lnTo>
                <a:lnTo>
                  <a:pt x="3" y="105"/>
                </a:lnTo>
                <a:lnTo>
                  <a:pt x="12" y="81"/>
                </a:lnTo>
                <a:lnTo>
                  <a:pt x="24" y="57"/>
                </a:lnTo>
                <a:lnTo>
                  <a:pt x="39" y="39"/>
                </a:lnTo>
                <a:lnTo>
                  <a:pt x="60" y="21"/>
                </a:lnTo>
                <a:lnTo>
                  <a:pt x="84" y="9"/>
                </a:lnTo>
                <a:lnTo>
                  <a:pt x="108" y="0"/>
                </a:lnTo>
                <a:lnTo>
                  <a:pt x="135" y="0"/>
                </a:lnTo>
                <a:lnTo>
                  <a:pt x="162" y="0"/>
                </a:lnTo>
                <a:lnTo>
                  <a:pt x="186" y="9"/>
                </a:lnTo>
                <a:lnTo>
                  <a:pt x="210" y="21"/>
                </a:lnTo>
                <a:lnTo>
                  <a:pt x="228" y="39"/>
                </a:lnTo>
                <a:lnTo>
                  <a:pt x="246" y="57"/>
                </a:lnTo>
                <a:lnTo>
                  <a:pt x="258" y="81"/>
                </a:lnTo>
                <a:lnTo>
                  <a:pt x="264" y="105"/>
                </a:lnTo>
                <a:lnTo>
                  <a:pt x="267" y="132"/>
                </a:lnTo>
                <a:close/>
              </a:path>
            </a:pathLst>
          </a:custGeom>
          <a:solidFill>
            <a:srgbClr val="FFFFFF"/>
          </a:solidFill>
          <a:ln w="38100">
            <a:solidFill>
              <a:schemeClr val="tx1"/>
            </a:solidFill>
            <a:round/>
            <a:headEnd/>
            <a:tailEnd/>
          </a:ln>
        </p:spPr>
        <p:txBody>
          <a:bodyPr/>
          <a:lstStyle/>
          <a:p>
            <a:endParaRPr lang="en-US">
              <a:latin typeface="+mn-lt"/>
            </a:endParaRPr>
          </a:p>
        </p:txBody>
      </p:sp>
      <p:sp>
        <p:nvSpPr>
          <p:cNvPr id="1072144" name="Line 16"/>
          <p:cNvSpPr>
            <a:spLocks noChangeShapeType="1"/>
          </p:cNvSpPr>
          <p:nvPr/>
        </p:nvSpPr>
        <p:spPr bwMode="auto">
          <a:xfrm flipH="1" flipV="1">
            <a:off x="5562600" y="6172200"/>
            <a:ext cx="4572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2" name="AutoShape 15"/>
          <p:cNvSpPr>
            <a:spLocks noChangeArrowheads="1"/>
          </p:cNvSpPr>
          <p:nvPr/>
        </p:nvSpPr>
        <p:spPr bwMode="auto">
          <a:xfrm>
            <a:off x="6018213" y="2362200"/>
            <a:ext cx="2897187" cy="914400"/>
          </a:xfrm>
          <a:prstGeom prst="roundRect">
            <a:avLst>
              <a:gd name="adj" fmla="val 30694"/>
            </a:avLst>
          </a:prstGeom>
          <a:solidFill>
            <a:srgbClr val="92D050"/>
          </a:solidFill>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000">
                <a:cs typeface="Arial" pitchFamily="34" charset="0"/>
              </a:rPr>
              <a:t>Customer Value Reflects</a:t>
            </a:r>
          </a:p>
          <a:p>
            <a:r>
              <a:rPr lang="en-US" sz="2000">
                <a:cs typeface="Arial" pitchFamily="34" charset="0"/>
              </a:rPr>
              <a:t>Benefits and Costs</a:t>
            </a:r>
          </a:p>
        </p:txBody>
      </p:sp>
      <p:sp>
        <p:nvSpPr>
          <p:cNvPr id="3" name="Line 16"/>
          <p:cNvSpPr>
            <a:spLocks noChangeShapeType="1"/>
          </p:cNvSpPr>
          <p:nvPr/>
        </p:nvSpPr>
        <p:spPr bwMode="auto">
          <a:xfrm flipH="1" flipV="1">
            <a:off x="5562600" y="2819400"/>
            <a:ext cx="4572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ndParaRPr>
          </a:p>
        </p:txBody>
      </p:sp>
    </p:spTree>
    <p:custDataLst>
      <p:tags r:id="rId1"/>
    </p:custDataLst>
    <p:extLst>
      <p:ext uri="{BB962C8B-B14F-4D97-AF65-F5344CB8AC3E}">
        <p14:creationId xmlns:p14="http://schemas.microsoft.com/office/powerpoint/2010/main" val="39432565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072134"/>
                                        </p:tgtEl>
                                        <p:attrNameLst>
                                          <p:attrName>style.visibility</p:attrName>
                                        </p:attrNameLst>
                                      </p:cBhvr>
                                      <p:to>
                                        <p:strVal val="visible"/>
                                      </p:to>
                                    </p:set>
                                    <p:animEffect transition="in" filter="wipe(right)">
                                      <p:cBhvr>
                                        <p:cTn id="7" dur="500"/>
                                        <p:tgtEl>
                                          <p:spTgt spid="1072134"/>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072132"/>
                                        </p:tgtEl>
                                        <p:attrNameLst>
                                          <p:attrName>style.visibility</p:attrName>
                                        </p:attrNameLst>
                                      </p:cBhvr>
                                      <p:to>
                                        <p:strVal val="visible"/>
                                      </p:to>
                                    </p:set>
                                    <p:animEffect transition="in" filter="wipe(right)">
                                      <p:cBhvr>
                                        <p:cTn id="11" dur="500"/>
                                        <p:tgtEl>
                                          <p:spTgt spid="107213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1072134"/>
                                        </p:tgtEl>
                                        <p:attrNameLst>
                                          <p:attrName>style.color</p:attrName>
                                        </p:attrNameLst>
                                      </p:cBhvr>
                                      <p:by>
                                        <p:hsl h="0" s="-70588" l="0"/>
                                      </p:by>
                                    </p:animClr>
                                    <p:animClr clrSpc="hsl" dir="cw">
                                      <p:cBhvr>
                                        <p:cTn id="16" dur="500" fill="hold"/>
                                        <p:tgtEl>
                                          <p:spTgt spid="1072134"/>
                                        </p:tgtEl>
                                        <p:attrNameLst>
                                          <p:attrName>fillcolor</p:attrName>
                                        </p:attrNameLst>
                                      </p:cBhvr>
                                      <p:by>
                                        <p:hsl h="0" s="-70588" l="0"/>
                                      </p:by>
                                    </p:animClr>
                                    <p:animClr clrSpc="hsl" dir="cw">
                                      <p:cBhvr>
                                        <p:cTn id="17" dur="500" fill="hold"/>
                                        <p:tgtEl>
                                          <p:spTgt spid="1072134"/>
                                        </p:tgtEl>
                                        <p:attrNameLst>
                                          <p:attrName>stroke.color</p:attrName>
                                        </p:attrNameLst>
                                      </p:cBhvr>
                                      <p:by>
                                        <p:hsl h="0" s="-70588" l="0"/>
                                      </p:by>
                                    </p:animClr>
                                    <p:set>
                                      <p:cBhvr>
                                        <p:cTn id="18" dur="500" fill="hold"/>
                                        <p:tgtEl>
                                          <p:spTgt spid="1072134"/>
                                        </p:tgtEl>
                                        <p:attrNameLst>
                                          <p:attrName>fill.type</p:attrName>
                                        </p:attrNameLst>
                                      </p:cBhvr>
                                      <p:to>
                                        <p:strVal val="solid"/>
                                      </p:to>
                                    </p:set>
                                  </p:childTnLst>
                                </p:cTn>
                              </p:par>
                              <p:par>
                                <p:cTn id="19" presetID="22" presetClass="entr" presetSubtype="2"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right)">
                                      <p:cBhvr>
                                        <p:cTn id="21" dur="500"/>
                                        <p:tgtEl>
                                          <p:spTgt spid="2"/>
                                        </p:tgtEl>
                                      </p:cBhvr>
                                    </p:animEffect>
                                  </p:childTnLst>
                                </p:cTn>
                              </p:par>
                            </p:childTnLst>
                          </p:cTn>
                        </p:par>
                        <p:par>
                          <p:cTn id="22" fill="hold" nodeType="afterGroup">
                            <p:stCondLst>
                              <p:cond delay="500"/>
                            </p:stCondLst>
                            <p:childTnLst>
                              <p:par>
                                <p:cTn id="23" presetID="22" presetClass="entr" presetSubtype="2"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right)">
                                      <p:cBhvr>
                                        <p:cTn id="25" dur="500"/>
                                        <p:tgtEl>
                                          <p:spTgt spid="3"/>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2"/>
                                        </p:tgtEl>
                                        <p:attrNameLst>
                                          <p:attrName>style.color</p:attrName>
                                        </p:attrNameLst>
                                      </p:cBhvr>
                                      <p:by>
                                        <p:hsl h="0" s="-70588" l="0"/>
                                      </p:by>
                                    </p:animClr>
                                    <p:animClr clrSpc="hsl" dir="cw">
                                      <p:cBhvr>
                                        <p:cTn id="30" dur="500" fill="hold"/>
                                        <p:tgtEl>
                                          <p:spTgt spid="2"/>
                                        </p:tgtEl>
                                        <p:attrNameLst>
                                          <p:attrName>fillcolor</p:attrName>
                                        </p:attrNameLst>
                                      </p:cBhvr>
                                      <p:by>
                                        <p:hsl h="0" s="-70588" l="0"/>
                                      </p:by>
                                    </p:animClr>
                                    <p:animClr clrSpc="hsl" dir="cw">
                                      <p:cBhvr>
                                        <p:cTn id="31" dur="500" fill="hold"/>
                                        <p:tgtEl>
                                          <p:spTgt spid="2"/>
                                        </p:tgtEl>
                                        <p:attrNameLst>
                                          <p:attrName>stroke.color</p:attrName>
                                        </p:attrNameLst>
                                      </p:cBhvr>
                                      <p:by>
                                        <p:hsl h="0" s="-70588" l="0"/>
                                      </p:by>
                                    </p:animClr>
                                    <p:set>
                                      <p:cBhvr>
                                        <p:cTn id="32" dur="500" fill="hold"/>
                                        <p:tgtEl>
                                          <p:spTgt spid="2"/>
                                        </p:tgtEl>
                                        <p:attrNameLst>
                                          <p:attrName>fill.type</p:attrName>
                                        </p:attrNameLst>
                                      </p:cBhvr>
                                      <p:to>
                                        <p:strVal val="solid"/>
                                      </p:to>
                                    </p:set>
                                  </p:childTnLst>
                                </p:cTn>
                              </p:par>
                              <p:par>
                                <p:cTn id="33" presetID="22" presetClass="entr" presetSubtype="2" fill="hold" grpId="0" nodeType="withEffect">
                                  <p:stCondLst>
                                    <p:cond delay="0"/>
                                  </p:stCondLst>
                                  <p:childTnLst>
                                    <p:set>
                                      <p:cBhvr>
                                        <p:cTn id="34" dur="1" fill="hold">
                                          <p:stCondLst>
                                            <p:cond delay="0"/>
                                          </p:stCondLst>
                                        </p:cTn>
                                        <p:tgtEl>
                                          <p:spTgt spid="1072138"/>
                                        </p:tgtEl>
                                        <p:attrNameLst>
                                          <p:attrName>style.visibility</p:attrName>
                                        </p:attrNameLst>
                                      </p:cBhvr>
                                      <p:to>
                                        <p:strVal val="visible"/>
                                      </p:to>
                                    </p:set>
                                    <p:animEffect transition="in" filter="wipe(right)">
                                      <p:cBhvr>
                                        <p:cTn id="35" dur="500"/>
                                        <p:tgtEl>
                                          <p:spTgt spid="1072138"/>
                                        </p:tgtEl>
                                      </p:cBhvr>
                                    </p:animEffect>
                                  </p:childTnLst>
                                </p:cTn>
                              </p:par>
                            </p:childTnLst>
                          </p:cTn>
                        </p:par>
                        <p:par>
                          <p:cTn id="36" fill="hold" nodeType="afterGroup">
                            <p:stCondLst>
                              <p:cond delay="500"/>
                            </p:stCondLst>
                            <p:childTnLst>
                              <p:par>
                                <p:cTn id="37" presetID="22" presetClass="entr" presetSubtype="2" fill="hold" grpId="0" nodeType="afterEffect">
                                  <p:stCondLst>
                                    <p:cond delay="0"/>
                                  </p:stCondLst>
                                  <p:childTnLst>
                                    <p:set>
                                      <p:cBhvr>
                                        <p:cTn id="38" dur="1" fill="hold">
                                          <p:stCondLst>
                                            <p:cond delay="0"/>
                                          </p:stCondLst>
                                        </p:cTn>
                                        <p:tgtEl>
                                          <p:spTgt spid="1072136"/>
                                        </p:tgtEl>
                                        <p:attrNameLst>
                                          <p:attrName>style.visibility</p:attrName>
                                        </p:attrNameLst>
                                      </p:cBhvr>
                                      <p:to>
                                        <p:strVal val="visible"/>
                                      </p:to>
                                    </p:set>
                                    <p:animEffect transition="in" filter="wipe(right)">
                                      <p:cBhvr>
                                        <p:cTn id="39" dur="500"/>
                                        <p:tgtEl>
                                          <p:spTgt spid="1072136"/>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1072138"/>
                                        </p:tgtEl>
                                        <p:attrNameLst>
                                          <p:attrName>style.color</p:attrName>
                                        </p:attrNameLst>
                                      </p:cBhvr>
                                      <p:by>
                                        <p:hsl h="0" s="-70588" l="0"/>
                                      </p:by>
                                    </p:animClr>
                                    <p:animClr clrSpc="hsl" dir="cw">
                                      <p:cBhvr>
                                        <p:cTn id="44" dur="500" fill="hold"/>
                                        <p:tgtEl>
                                          <p:spTgt spid="1072138"/>
                                        </p:tgtEl>
                                        <p:attrNameLst>
                                          <p:attrName>fillcolor</p:attrName>
                                        </p:attrNameLst>
                                      </p:cBhvr>
                                      <p:by>
                                        <p:hsl h="0" s="-70588" l="0"/>
                                      </p:by>
                                    </p:animClr>
                                    <p:animClr clrSpc="hsl" dir="cw">
                                      <p:cBhvr>
                                        <p:cTn id="45" dur="500" fill="hold"/>
                                        <p:tgtEl>
                                          <p:spTgt spid="1072138"/>
                                        </p:tgtEl>
                                        <p:attrNameLst>
                                          <p:attrName>stroke.color</p:attrName>
                                        </p:attrNameLst>
                                      </p:cBhvr>
                                      <p:by>
                                        <p:hsl h="0" s="-70588" l="0"/>
                                      </p:by>
                                    </p:animClr>
                                    <p:set>
                                      <p:cBhvr>
                                        <p:cTn id="46" dur="500" fill="hold"/>
                                        <p:tgtEl>
                                          <p:spTgt spid="1072138"/>
                                        </p:tgtEl>
                                        <p:attrNameLst>
                                          <p:attrName>fill.type</p:attrName>
                                        </p:attrNameLst>
                                      </p:cBhvr>
                                      <p:to>
                                        <p:strVal val="solid"/>
                                      </p:to>
                                    </p:set>
                                  </p:childTnLst>
                                </p:cTn>
                              </p:par>
                              <p:par>
                                <p:cTn id="47" presetID="22" presetClass="entr" presetSubtype="2" fill="hold" grpId="0" nodeType="withEffect">
                                  <p:stCondLst>
                                    <p:cond delay="0"/>
                                  </p:stCondLst>
                                  <p:childTnLst>
                                    <p:set>
                                      <p:cBhvr>
                                        <p:cTn id="48" dur="1" fill="hold">
                                          <p:stCondLst>
                                            <p:cond delay="0"/>
                                          </p:stCondLst>
                                        </p:cTn>
                                        <p:tgtEl>
                                          <p:spTgt spid="1072142"/>
                                        </p:tgtEl>
                                        <p:attrNameLst>
                                          <p:attrName>style.visibility</p:attrName>
                                        </p:attrNameLst>
                                      </p:cBhvr>
                                      <p:to>
                                        <p:strVal val="visible"/>
                                      </p:to>
                                    </p:set>
                                    <p:animEffect transition="in" filter="wipe(right)">
                                      <p:cBhvr>
                                        <p:cTn id="49" dur="500"/>
                                        <p:tgtEl>
                                          <p:spTgt spid="1072142"/>
                                        </p:tgtEl>
                                      </p:cBhvr>
                                    </p:animEffect>
                                  </p:childTnLst>
                                </p:cTn>
                              </p:par>
                            </p:childTnLst>
                          </p:cTn>
                        </p:par>
                        <p:par>
                          <p:cTn id="50" fill="hold" nodeType="afterGroup">
                            <p:stCondLst>
                              <p:cond delay="500"/>
                            </p:stCondLst>
                            <p:childTnLst>
                              <p:par>
                                <p:cTn id="51" presetID="22" presetClass="entr" presetSubtype="2" fill="hold" grpId="0" nodeType="afterEffect">
                                  <p:stCondLst>
                                    <p:cond delay="0"/>
                                  </p:stCondLst>
                                  <p:childTnLst>
                                    <p:set>
                                      <p:cBhvr>
                                        <p:cTn id="52" dur="1" fill="hold">
                                          <p:stCondLst>
                                            <p:cond delay="0"/>
                                          </p:stCondLst>
                                        </p:cTn>
                                        <p:tgtEl>
                                          <p:spTgt spid="1072140"/>
                                        </p:tgtEl>
                                        <p:attrNameLst>
                                          <p:attrName>style.visibility</p:attrName>
                                        </p:attrNameLst>
                                      </p:cBhvr>
                                      <p:to>
                                        <p:strVal val="visible"/>
                                      </p:to>
                                    </p:set>
                                    <p:animEffect transition="in" filter="wipe(right)">
                                      <p:cBhvr>
                                        <p:cTn id="53" dur="500"/>
                                        <p:tgtEl>
                                          <p:spTgt spid="1072140"/>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5" presetClass="emph" presetSubtype="0" fill="hold" grpId="1" nodeType="clickEffect">
                                  <p:stCondLst>
                                    <p:cond delay="0"/>
                                  </p:stCondLst>
                                  <p:childTnLst>
                                    <p:animClr clrSpc="hsl" dir="cw">
                                      <p:cBhvr override="childStyle">
                                        <p:cTn id="57" dur="500" fill="hold"/>
                                        <p:tgtEl>
                                          <p:spTgt spid="1072142"/>
                                        </p:tgtEl>
                                        <p:attrNameLst>
                                          <p:attrName>style.color</p:attrName>
                                        </p:attrNameLst>
                                      </p:cBhvr>
                                      <p:by>
                                        <p:hsl h="0" s="-70588" l="0"/>
                                      </p:by>
                                    </p:animClr>
                                    <p:animClr clrSpc="hsl" dir="cw">
                                      <p:cBhvr>
                                        <p:cTn id="58" dur="500" fill="hold"/>
                                        <p:tgtEl>
                                          <p:spTgt spid="1072142"/>
                                        </p:tgtEl>
                                        <p:attrNameLst>
                                          <p:attrName>fillcolor</p:attrName>
                                        </p:attrNameLst>
                                      </p:cBhvr>
                                      <p:by>
                                        <p:hsl h="0" s="-70588" l="0"/>
                                      </p:by>
                                    </p:animClr>
                                    <p:animClr clrSpc="hsl" dir="cw">
                                      <p:cBhvr>
                                        <p:cTn id="59" dur="500" fill="hold"/>
                                        <p:tgtEl>
                                          <p:spTgt spid="1072142"/>
                                        </p:tgtEl>
                                        <p:attrNameLst>
                                          <p:attrName>stroke.color</p:attrName>
                                        </p:attrNameLst>
                                      </p:cBhvr>
                                      <p:by>
                                        <p:hsl h="0" s="-70588" l="0"/>
                                      </p:by>
                                    </p:animClr>
                                    <p:set>
                                      <p:cBhvr>
                                        <p:cTn id="60" dur="500" fill="hold"/>
                                        <p:tgtEl>
                                          <p:spTgt spid="1072142"/>
                                        </p:tgtEl>
                                        <p:attrNameLst>
                                          <p:attrName>fill.type</p:attrName>
                                        </p:attrNameLst>
                                      </p:cBhvr>
                                      <p:to>
                                        <p:strVal val="solid"/>
                                      </p:to>
                                    </p:set>
                                  </p:childTnLst>
                                </p:cTn>
                              </p:par>
                              <p:par>
                                <p:cTn id="61" presetID="22" presetClass="entr" presetSubtype="2" fill="hold" grpId="0" nodeType="withEffect">
                                  <p:stCondLst>
                                    <p:cond delay="0"/>
                                  </p:stCondLst>
                                  <p:childTnLst>
                                    <p:set>
                                      <p:cBhvr>
                                        <p:cTn id="62" dur="1" fill="hold">
                                          <p:stCondLst>
                                            <p:cond delay="0"/>
                                          </p:stCondLst>
                                        </p:cTn>
                                        <p:tgtEl>
                                          <p:spTgt spid="1072143"/>
                                        </p:tgtEl>
                                        <p:attrNameLst>
                                          <p:attrName>style.visibility</p:attrName>
                                        </p:attrNameLst>
                                      </p:cBhvr>
                                      <p:to>
                                        <p:strVal val="visible"/>
                                      </p:to>
                                    </p:set>
                                    <p:animEffect transition="in" filter="wipe(right)">
                                      <p:cBhvr>
                                        <p:cTn id="63" dur="500"/>
                                        <p:tgtEl>
                                          <p:spTgt spid="1072143"/>
                                        </p:tgtEl>
                                      </p:cBhvr>
                                    </p:animEffect>
                                  </p:childTnLst>
                                </p:cTn>
                              </p:par>
                            </p:childTnLst>
                          </p:cTn>
                        </p:par>
                        <p:par>
                          <p:cTn id="64" fill="hold" nodeType="afterGroup">
                            <p:stCondLst>
                              <p:cond delay="500"/>
                            </p:stCondLst>
                            <p:childTnLst>
                              <p:par>
                                <p:cTn id="65" presetID="22" presetClass="entr" presetSubtype="2" fill="hold" grpId="0" nodeType="afterEffect">
                                  <p:stCondLst>
                                    <p:cond delay="0"/>
                                  </p:stCondLst>
                                  <p:childTnLst>
                                    <p:set>
                                      <p:cBhvr>
                                        <p:cTn id="66" dur="1" fill="hold">
                                          <p:stCondLst>
                                            <p:cond delay="0"/>
                                          </p:stCondLst>
                                        </p:cTn>
                                        <p:tgtEl>
                                          <p:spTgt spid="1072144"/>
                                        </p:tgtEl>
                                        <p:attrNameLst>
                                          <p:attrName>style.visibility</p:attrName>
                                        </p:attrNameLst>
                                      </p:cBhvr>
                                      <p:to>
                                        <p:strVal val="visible"/>
                                      </p:to>
                                    </p:set>
                                    <p:animEffect transition="in" filter="wipe(right)">
                                      <p:cBhvr>
                                        <p:cTn id="67" dur="500"/>
                                        <p:tgtEl>
                                          <p:spTgt spid="1072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2134" grpId="0" animBg="1"/>
      <p:bldP spid="1072134" grpId="1" animBg="1"/>
      <p:bldP spid="1072138" grpId="0" animBg="1"/>
      <p:bldP spid="1072138" grpId="1" animBg="1"/>
      <p:bldP spid="1072142" grpId="0" animBg="1"/>
      <p:bldP spid="1072142" grpId="1" animBg="1"/>
      <p:bldP spid="1072143" grpId="0" animBg="1"/>
      <p:bldP spid="1072132" grpId="0" animBg="1"/>
      <p:bldP spid="1072136" grpId="0" animBg="1"/>
      <p:bldP spid="1072140" grpId="0" animBg="1"/>
      <p:bldP spid="1072144" grpId="0" animBg="1"/>
      <p:bldP spid="2" grpId="0" animBg="1"/>
      <p:bldP spid="2" grpId="1" animBg="1"/>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76200"/>
            <a:ext cx="8229600" cy="1398587"/>
          </a:xfrm>
        </p:spPr>
        <p:txBody>
          <a:bodyPr anchor="ctr">
            <a:normAutofit fontScale="90000"/>
          </a:bodyPr>
          <a:lstStyle/>
          <a:p>
            <a:r>
              <a:rPr lang="en-US" dirty="0"/>
              <a:t>Customer Value Equals Benefits, Minus Costs (Exhibit 1-5)</a:t>
            </a:r>
          </a:p>
        </p:txBody>
      </p:sp>
      <p:sp>
        <p:nvSpPr>
          <p:cNvPr id="1059842" name="Oval 2"/>
          <p:cNvSpPr>
            <a:spLocks noChangeArrowheads="1"/>
          </p:cNvSpPr>
          <p:nvPr/>
        </p:nvSpPr>
        <p:spPr bwMode="auto">
          <a:xfrm>
            <a:off x="3657600" y="2779712"/>
            <a:ext cx="1905000" cy="1905000"/>
          </a:xfrm>
          <a:prstGeom prst="ellipse">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r>
              <a:rPr lang="en-US" sz="2800" b="1" dirty="0">
                <a:cs typeface="Arial" pitchFamily="34" charset="0"/>
              </a:rPr>
              <a:t>–</a:t>
            </a:r>
          </a:p>
        </p:txBody>
      </p:sp>
      <p:grpSp>
        <p:nvGrpSpPr>
          <p:cNvPr id="4" name="Group 3"/>
          <p:cNvGrpSpPr/>
          <p:nvPr/>
        </p:nvGrpSpPr>
        <p:grpSpPr>
          <a:xfrm>
            <a:off x="304800" y="1447800"/>
            <a:ext cx="3657600" cy="4800600"/>
            <a:chOff x="304800" y="1676400"/>
            <a:chExt cx="3657600" cy="5029200"/>
          </a:xfrm>
        </p:grpSpPr>
        <p:grpSp>
          <p:nvGrpSpPr>
            <p:cNvPr id="2" name="Group 11"/>
            <p:cNvGrpSpPr>
              <a:grpSpLocks/>
            </p:cNvGrpSpPr>
            <p:nvPr/>
          </p:nvGrpSpPr>
          <p:grpSpPr bwMode="auto">
            <a:xfrm>
              <a:off x="304800" y="1676400"/>
              <a:ext cx="3581400" cy="5029200"/>
              <a:chOff x="304800" y="1295400"/>
              <a:chExt cx="3581400" cy="5029200"/>
            </a:xfrm>
          </p:grpSpPr>
          <p:sp>
            <p:nvSpPr>
              <p:cNvPr id="32778" name="AutoShape 4"/>
              <p:cNvSpPr>
                <a:spLocks noChangeArrowheads="1"/>
              </p:cNvSpPr>
              <p:nvPr/>
            </p:nvSpPr>
            <p:spPr bwMode="auto">
              <a:xfrm>
                <a:off x="304800" y="1600200"/>
                <a:ext cx="3581400" cy="4724400"/>
              </a:xfrm>
              <a:prstGeom prst="roundRect">
                <a:avLst>
                  <a:gd name="adj" fmla="val 10634"/>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lIns="274320" rIns="274320" anchor="ctr"/>
              <a:lstStyle/>
              <a:p>
                <a:pPr marL="457200" indent="-457200"/>
                <a:endParaRPr lang="en-US" sz="3000" b="1">
                  <a:solidFill>
                    <a:schemeClr val="tx1">
                      <a:lumMod val="95000"/>
                    </a:schemeClr>
                  </a:solidFill>
                  <a:cs typeface="Arial" pitchFamily="34" charset="0"/>
                </a:endParaRPr>
              </a:p>
            </p:txBody>
          </p:sp>
          <p:sp>
            <p:nvSpPr>
              <p:cNvPr id="32779" name="AutoShape 5"/>
              <p:cNvSpPr>
                <a:spLocks noChangeArrowheads="1"/>
              </p:cNvSpPr>
              <p:nvPr/>
            </p:nvSpPr>
            <p:spPr bwMode="auto">
              <a:xfrm>
                <a:off x="304800" y="1295400"/>
                <a:ext cx="3581400" cy="657225"/>
              </a:xfrm>
              <a:prstGeom prst="roundRect">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marL="457200" indent="-457200"/>
                <a:r>
                  <a:rPr lang="en-US" sz="2600" b="1">
                    <a:solidFill>
                      <a:schemeClr val="tx1">
                        <a:lumMod val="95000"/>
                      </a:schemeClr>
                    </a:solidFill>
                    <a:cs typeface="Arial" pitchFamily="34" charset="0"/>
                  </a:rPr>
                  <a:t>Benefits </a:t>
                </a:r>
                <a:endParaRPr lang="en-US" sz="2600" b="1" dirty="0">
                  <a:solidFill>
                    <a:schemeClr val="tx1">
                      <a:lumMod val="95000"/>
                    </a:schemeClr>
                  </a:solidFill>
                  <a:cs typeface="Arial" pitchFamily="34" charset="0"/>
                </a:endParaRPr>
              </a:p>
            </p:txBody>
          </p:sp>
        </p:grpSp>
        <p:sp>
          <p:nvSpPr>
            <p:cNvPr id="1059846" name="Text Box 6"/>
            <p:cNvSpPr txBox="1">
              <a:spLocks noChangeArrowheads="1"/>
            </p:cNvSpPr>
            <p:nvPr/>
          </p:nvSpPr>
          <p:spPr bwMode="auto">
            <a:xfrm>
              <a:off x="457200" y="2474686"/>
              <a:ext cx="3505200" cy="398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marL="457200" indent="-457200" eaLnBrk="0" hangingPunct="0">
                <a:defRPr sz="3600">
                  <a:solidFill>
                    <a:schemeClr val="tx1"/>
                  </a:solidFill>
                  <a:latin typeface="Arial" charset="0"/>
                  <a:cs typeface="Arial" charset="0"/>
                </a:defRPr>
              </a:lvl1pPr>
              <a:lvl2pPr marL="914400" indent="-45720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lnSpc>
                  <a:spcPct val="95000"/>
                </a:lnSpc>
                <a:spcAft>
                  <a:spcPct val="20000"/>
                </a:spcAft>
                <a:buFontTx/>
                <a:buChar char="•"/>
              </a:pPr>
              <a:r>
                <a:rPr lang="en-US" sz="2600" dirty="0">
                  <a:latin typeface="+mn-lt"/>
                </a:rPr>
                <a:t>Functional </a:t>
              </a:r>
              <a:r>
                <a:rPr lang="en-US" sz="2000" dirty="0">
                  <a:latin typeface="+mn-lt"/>
                </a:rPr>
                <a:t>(save time, simplify, provide info, reduce cost) </a:t>
              </a:r>
            </a:p>
            <a:p>
              <a:pPr algn="l" eaLnBrk="1" hangingPunct="1">
                <a:lnSpc>
                  <a:spcPct val="95000"/>
                </a:lnSpc>
                <a:spcAft>
                  <a:spcPct val="20000"/>
                </a:spcAft>
                <a:buFontTx/>
                <a:buChar char="•"/>
              </a:pPr>
              <a:r>
                <a:rPr lang="en-US" sz="2600" dirty="0">
                  <a:latin typeface="+mn-lt"/>
                </a:rPr>
                <a:t>Emotional </a:t>
              </a:r>
              <a:r>
                <a:rPr lang="en-US" sz="2000" dirty="0">
                  <a:latin typeface="+mn-lt"/>
                </a:rPr>
                <a:t>(provide entertainment, lower anxiety, offer superior design/aesthetics, provide rewards)</a:t>
              </a:r>
            </a:p>
            <a:p>
              <a:pPr algn="l" eaLnBrk="1" hangingPunct="1">
                <a:lnSpc>
                  <a:spcPct val="95000"/>
                </a:lnSpc>
                <a:spcAft>
                  <a:spcPct val="20000"/>
                </a:spcAft>
                <a:buFontTx/>
                <a:buChar char="•"/>
              </a:pPr>
              <a:r>
                <a:rPr lang="en-US" sz="2600" dirty="0">
                  <a:latin typeface="+mn-lt"/>
                </a:rPr>
                <a:t>Life Changing </a:t>
              </a:r>
              <a:r>
                <a:rPr lang="en-US" sz="2000" dirty="0">
                  <a:latin typeface="+mn-lt"/>
                </a:rPr>
                <a:t>(give hope, motivate, provide sense of belonging)</a:t>
              </a:r>
            </a:p>
          </p:txBody>
        </p:sp>
      </p:grpSp>
      <p:grpSp>
        <p:nvGrpSpPr>
          <p:cNvPr id="5" name="Group 4"/>
          <p:cNvGrpSpPr/>
          <p:nvPr/>
        </p:nvGrpSpPr>
        <p:grpSpPr>
          <a:xfrm>
            <a:off x="5334000" y="1447800"/>
            <a:ext cx="3581400" cy="4800600"/>
            <a:chOff x="5334000" y="1676400"/>
            <a:chExt cx="3581400" cy="5029200"/>
          </a:xfrm>
        </p:grpSpPr>
        <p:grpSp>
          <p:nvGrpSpPr>
            <p:cNvPr id="3" name="Group 12"/>
            <p:cNvGrpSpPr>
              <a:grpSpLocks/>
            </p:cNvGrpSpPr>
            <p:nvPr/>
          </p:nvGrpSpPr>
          <p:grpSpPr bwMode="auto">
            <a:xfrm>
              <a:off x="5334000" y="1676400"/>
              <a:ext cx="3581400" cy="5029200"/>
              <a:chOff x="5334000" y="1295400"/>
              <a:chExt cx="3581400" cy="5257800"/>
            </a:xfrm>
          </p:grpSpPr>
          <p:sp>
            <p:nvSpPr>
              <p:cNvPr id="32776" name="AutoShape 8"/>
              <p:cNvSpPr>
                <a:spLocks noChangeArrowheads="1"/>
              </p:cNvSpPr>
              <p:nvPr/>
            </p:nvSpPr>
            <p:spPr bwMode="auto">
              <a:xfrm>
                <a:off x="5334000" y="1600200"/>
                <a:ext cx="3581400" cy="4953000"/>
              </a:xfrm>
              <a:prstGeom prst="roundRect">
                <a:avLst>
                  <a:gd name="adj" fmla="val 10634"/>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lIns="274320" rIns="274320" anchor="ctr"/>
              <a:lstStyle/>
              <a:p>
                <a:pPr marL="457200" indent="-457200"/>
                <a:endParaRPr lang="en-US" sz="3000" b="1">
                  <a:solidFill>
                    <a:schemeClr val="tx1">
                      <a:lumMod val="95000"/>
                    </a:schemeClr>
                  </a:solidFill>
                  <a:cs typeface="Arial" pitchFamily="34" charset="0"/>
                </a:endParaRPr>
              </a:p>
            </p:txBody>
          </p:sp>
          <p:sp>
            <p:nvSpPr>
              <p:cNvPr id="32777" name="AutoShape 9"/>
              <p:cNvSpPr>
                <a:spLocks noChangeArrowheads="1"/>
              </p:cNvSpPr>
              <p:nvPr/>
            </p:nvSpPr>
            <p:spPr bwMode="auto">
              <a:xfrm>
                <a:off x="5334000" y="1295400"/>
                <a:ext cx="3581400" cy="697317"/>
              </a:xfrm>
              <a:prstGeom prst="roundRect">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marL="457200" indent="-457200"/>
                <a:r>
                  <a:rPr lang="en-US" sz="2600" b="1" dirty="0">
                    <a:solidFill>
                      <a:schemeClr val="tx1">
                        <a:lumMod val="95000"/>
                      </a:schemeClr>
                    </a:solidFill>
                    <a:cs typeface="Arial" pitchFamily="34" charset="0"/>
                  </a:rPr>
                  <a:t>Costs</a:t>
                </a:r>
              </a:p>
            </p:txBody>
          </p:sp>
        </p:grpSp>
        <p:sp>
          <p:nvSpPr>
            <p:cNvPr id="29705" name="Text Box 10"/>
            <p:cNvSpPr txBox="1">
              <a:spLocks noChangeArrowheads="1"/>
            </p:cNvSpPr>
            <p:nvPr/>
          </p:nvSpPr>
          <p:spPr bwMode="auto">
            <a:xfrm>
              <a:off x="5486400" y="2606675"/>
              <a:ext cx="3429000" cy="2708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marL="457200" indent="-457200"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spcAft>
                  <a:spcPct val="30000"/>
                </a:spcAft>
                <a:buFontTx/>
                <a:buChar char="•"/>
              </a:pPr>
              <a:r>
                <a:rPr lang="en-US" sz="2600" dirty="0">
                  <a:latin typeface="+mn-lt"/>
                </a:rPr>
                <a:t>Monetary </a:t>
              </a:r>
              <a:r>
                <a:rPr lang="en-US" sz="2000" dirty="0">
                  <a:latin typeface="+mn-lt"/>
                </a:rPr>
                <a:t>(money, interest rate, fees)</a:t>
              </a:r>
            </a:p>
            <a:p>
              <a:pPr algn="l" eaLnBrk="1" hangingPunct="1">
                <a:spcAft>
                  <a:spcPct val="30000"/>
                </a:spcAft>
                <a:buFontTx/>
                <a:buChar char="•"/>
              </a:pPr>
              <a:r>
                <a:rPr lang="en-US" sz="2600" dirty="0">
                  <a:latin typeface="+mn-lt"/>
                </a:rPr>
                <a:t>Inconvenience </a:t>
              </a:r>
              <a:r>
                <a:rPr lang="en-US" sz="2000" dirty="0"/>
                <a:t>(time delay to receive benefit, effort required to receive benefit)</a:t>
              </a:r>
            </a:p>
            <a:p>
              <a:pPr algn="l" eaLnBrk="1" hangingPunct="1">
                <a:spcAft>
                  <a:spcPct val="30000"/>
                </a:spcAft>
                <a:buFontTx/>
                <a:buChar char="•"/>
              </a:pPr>
              <a:endParaRPr lang="en-US" sz="2600" dirty="0">
                <a:latin typeface="+mn-lt"/>
              </a:endParaRPr>
            </a:p>
          </p:txBody>
        </p:sp>
      </p:grpSp>
    </p:spTree>
    <p:custDataLst>
      <p:tags r:id="rId1"/>
    </p:custDataLst>
    <p:extLst>
      <p:ext uri="{BB962C8B-B14F-4D97-AF65-F5344CB8AC3E}">
        <p14:creationId xmlns:p14="http://schemas.microsoft.com/office/powerpoint/2010/main" val="43750616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1059842"/>
                                        </p:tgtEl>
                                        <p:attrNameLst>
                                          <p:attrName>style.visibility</p:attrName>
                                        </p:attrNameLst>
                                      </p:cBhvr>
                                      <p:to>
                                        <p:strVal val="visible"/>
                                      </p:to>
                                    </p:set>
                                    <p:anim calcmode="lin" valueType="num">
                                      <p:cBhvr>
                                        <p:cTn id="12" dur="500" fill="hold"/>
                                        <p:tgtEl>
                                          <p:spTgt spid="1059842"/>
                                        </p:tgtEl>
                                        <p:attrNameLst>
                                          <p:attrName>ppt_w</p:attrName>
                                        </p:attrNameLst>
                                      </p:cBhvr>
                                      <p:tavLst>
                                        <p:tav tm="0">
                                          <p:val>
                                            <p:fltVal val="0"/>
                                          </p:val>
                                        </p:tav>
                                        <p:tav tm="100000">
                                          <p:val>
                                            <p:strVal val="#ppt_w"/>
                                          </p:val>
                                        </p:tav>
                                      </p:tavLst>
                                    </p:anim>
                                    <p:anim calcmode="lin" valueType="num">
                                      <p:cBhvr>
                                        <p:cTn id="13" dur="500" fill="hold"/>
                                        <p:tgtEl>
                                          <p:spTgt spid="1059842"/>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984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dirty="0"/>
              <a:t>Checking Your Knowledge</a:t>
            </a:r>
          </a:p>
        </p:txBody>
      </p:sp>
      <p:sp>
        <p:nvSpPr>
          <p:cNvPr id="6" name="Rectangle 3"/>
          <p:cNvSpPr txBox="1">
            <a:spLocks noChangeArrowheads="1"/>
          </p:cNvSpPr>
          <p:nvPr/>
        </p:nvSpPr>
        <p:spPr bwMode="auto">
          <a:xfrm>
            <a:off x="153988" y="1296988"/>
            <a:ext cx="8839200" cy="5110162"/>
          </a:xfrm>
          <a:prstGeom prst="rect">
            <a:avLst/>
          </a:prstGeom>
          <a:noFill/>
          <a:ln>
            <a:miter lim="800000"/>
            <a:headEnd/>
            <a:tailEnd/>
          </a:ln>
        </p:spPr>
        <p:txBody>
          <a:bodyPr/>
          <a:lstStyle/>
          <a:p>
            <a:pPr algn="l">
              <a:spcBef>
                <a:spcPct val="50000"/>
              </a:spcBef>
              <a:buClr>
                <a:srgbClr val="206650"/>
              </a:buClr>
              <a:defRPr/>
            </a:pPr>
            <a:r>
              <a:rPr lang="en-US" sz="2200" kern="0" dirty="0">
                <a:latin typeface="Trebuchet MS" pitchFamily="34" charset="0"/>
                <a:cs typeface="+mn-cs"/>
              </a:rPr>
              <a:t>Which of the following statements, made by marketing managers, illustrates an understanding of the concept of customer value?</a:t>
            </a:r>
          </a:p>
          <a:p>
            <a:pPr marL="457200" indent="-457200" algn="l">
              <a:spcBef>
                <a:spcPct val="50000"/>
              </a:spcBef>
              <a:buClr>
                <a:srgbClr val="206650"/>
              </a:buClr>
              <a:defRPr/>
            </a:pPr>
            <a:r>
              <a:rPr lang="en-US" sz="2200" kern="0" dirty="0">
                <a:latin typeface="Trebuchet MS" pitchFamily="34" charset="0"/>
                <a:cs typeface="+mn-cs"/>
              </a:rPr>
              <a:t>A.	“It’s more important to acquire new customers than to retain old ones.”</a:t>
            </a:r>
          </a:p>
          <a:p>
            <a:pPr marL="457200" indent="-457200" algn="l">
              <a:spcBef>
                <a:spcPct val="50000"/>
              </a:spcBef>
              <a:buClr>
                <a:srgbClr val="206650"/>
              </a:buClr>
              <a:defRPr/>
            </a:pPr>
            <a:r>
              <a:rPr lang="en-US" sz="2200" kern="0" dirty="0">
                <a:latin typeface="Trebuchet MS" pitchFamily="34" charset="0"/>
                <a:cs typeface="+mn-cs"/>
              </a:rPr>
              <a:t>B.	“The only time it’s really necessary to demonstrate superior customer value is right before the actual sale.”</a:t>
            </a:r>
          </a:p>
          <a:p>
            <a:pPr marL="457200" indent="-457200" algn="l">
              <a:spcBef>
                <a:spcPct val="50000"/>
              </a:spcBef>
              <a:buClr>
                <a:srgbClr val="206650"/>
              </a:buClr>
              <a:defRPr/>
            </a:pPr>
            <a:r>
              <a:rPr lang="en-US" sz="2200" kern="0" dirty="0">
                <a:latin typeface="Trebuchet MS" pitchFamily="34" charset="0"/>
                <a:cs typeface="+mn-cs"/>
              </a:rPr>
              <a:t>C.	“My main concern is with meeting this month’s sales quota—I’ll worry about relationship building later.”</a:t>
            </a:r>
          </a:p>
          <a:p>
            <a:pPr marL="457200" indent="-457200" algn="l">
              <a:spcBef>
                <a:spcPct val="50000"/>
              </a:spcBef>
              <a:buClr>
                <a:srgbClr val="206650"/>
              </a:buClr>
              <a:defRPr/>
            </a:pPr>
            <a:r>
              <a:rPr lang="en-US" sz="2200" kern="0" dirty="0">
                <a:latin typeface="Trebuchet MS" pitchFamily="34" charset="0"/>
                <a:cs typeface="+mn-cs"/>
              </a:rPr>
              <a:t>D.	“I might think my product is a good value, but what really counts is if the customer thinks it’s a good value.”</a:t>
            </a:r>
          </a:p>
          <a:p>
            <a:pPr marL="457200" indent="-457200" algn="l">
              <a:spcBef>
                <a:spcPct val="50000"/>
              </a:spcBef>
              <a:buClr>
                <a:srgbClr val="206650"/>
              </a:buClr>
              <a:defRPr/>
            </a:pPr>
            <a:r>
              <a:rPr lang="en-US" sz="2200" kern="0" dirty="0">
                <a:latin typeface="Trebuchet MS" pitchFamily="34" charset="0"/>
                <a:cs typeface="+mn-cs"/>
              </a:rPr>
              <a:t>E.	“Customer value really boils down to which product is the </a:t>
            </a:r>
            <a:br>
              <a:rPr lang="en-US" sz="2200" kern="0" dirty="0">
                <a:latin typeface="Trebuchet MS" pitchFamily="34" charset="0"/>
                <a:cs typeface="+mn-cs"/>
              </a:rPr>
            </a:br>
            <a:r>
              <a:rPr lang="en-US" sz="2200" kern="0" dirty="0">
                <a:latin typeface="Trebuchet MS" pitchFamily="34" charset="0"/>
                <a:cs typeface="+mn-cs"/>
              </a:rPr>
              <a:t>least expensive.”</a:t>
            </a:r>
          </a:p>
        </p:txBody>
      </p:sp>
    </p:spTree>
    <p:custDataLst>
      <p:tags r:id="rId1"/>
    </p:custDataLst>
    <p:extLst>
      <p:ext uri="{BB962C8B-B14F-4D97-AF65-F5344CB8AC3E}">
        <p14:creationId xmlns:p14="http://schemas.microsoft.com/office/powerpoint/2010/main" val="277396688"/>
      </p:ext>
    </p:extLst>
  </p:cSld>
  <p:clrMapOvr>
    <a:masterClrMapping/>
  </p:clrMapOvr>
  <p:transition>
    <p:pull dir="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t>Checking Your Knowledge</a:t>
            </a:r>
          </a:p>
        </p:txBody>
      </p:sp>
      <p:sp>
        <p:nvSpPr>
          <p:cNvPr id="6" name="Rectangle 3"/>
          <p:cNvSpPr txBox="1">
            <a:spLocks noChangeArrowheads="1"/>
          </p:cNvSpPr>
          <p:nvPr/>
        </p:nvSpPr>
        <p:spPr bwMode="auto">
          <a:xfrm>
            <a:off x="153988" y="1296988"/>
            <a:ext cx="8839200" cy="5110162"/>
          </a:xfrm>
          <a:prstGeom prst="rect">
            <a:avLst/>
          </a:prstGeom>
          <a:noFill/>
          <a:ln>
            <a:miter lim="800000"/>
            <a:headEnd/>
            <a:tailEnd/>
          </a:ln>
        </p:spPr>
        <p:txBody>
          <a:bodyPr/>
          <a:lstStyle/>
          <a:p>
            <a:pPr algn="l">
              <a:spcBef>
                <a:spcPct val="50000"/>
              </a:spcBef>
              <a:buClr>
                <a:srgbClr val="206650"/>
              </a:buClr>
              <a:defRPr/>
            </a:pPr>
            <a:endParaRPr lang="en-US" sz="2200" kern="0" dirty="0">
              <a:latin typeface="Trebuchet MS" pitchFamily="34" charset="0"/>
              <a:cs typeface="+mn-cs"/>
            </a:endParaRPr>
          </a:p>
        </p:txBody>
      </p:sp>
      <p:sp>
        <p:nvSpPr>
          <p:cNvPr id="4" name="Rectangle 3"/>
          <p:cNvSpPr txBox="1">
            <a:spLocks noChangeArrowheads="1"/>
          </p:cNvSpPr>
          <p:nvPr/>
        </p:nvSpPr>
        <p:spPr bwMode="auto">
          <a:xfrm>
            <a:off x="306388" y="1449388"/>
            <a:ext cx="8839200" cy="5110162"/>
          </a:xfrm>
          <a:prstGeom prst="rect">
            <a:avLst/>
          </a:prstGeom>
          <a:noFill/>
          <a:ln>
            <a:miter lim="800000"/>
            <a:headEnd/>
            <a:tailEnd/>
          </a:ln>
        </p:spPr>
        <p:txBody>
          <a:bodyPr/>
          <a:lstStyle/>
          <a:p>
            <a:pPr algn="l">
              <a:lnSpc>
                <a:spcPct val="90000"/>
              </a:lnSpc>
              <a:spcBef>
                <a:spcPct val="50000"/>
              </a:spcBef>
              <a:buClr>
                <a:srgbClr val="206650"/>
              </a:buClr>
              <a:defRPr/>
            </a:pPr>
            <a:r>
              <a:rPr lang="en-US" sz="2400" kern="0" dirty="0">
                <a:latin typeface="Trebuchet MS" pitchFamily="34" charset="0"/>
                <a:cs typeface="+mn-cs"/>
              </a:rPr>
              <a:t>A computer manufacturer is attempting to increase the customer value associated with purchases of its products. Which of the following might be a way to achieve this  increase in value? 	</a:t>
            </a:r>
          </a:p>
          <a:p>
            <a:pPr marL="457200" indent="-457200" algn="l">
              <a:lnSpc>
                <a:spcPct val="90000"/>
              </a:lnSpc>
              <a:spcBef>
                <a:spcPct val="50000"/>
              </a:spcBef>
              <a:buClr>
                <a:srgbClr val="206650"/>
              </a:buClr>
              <a:defRPr/>
            </a:pPr>
            <a:r>
              <a:rPr lang="en-US" sz="2400" kern="0" dirty="0">
                <a:latin typeface="Trebuchet MS" pitchFamily="34" charset="0"/>
                <a:cs typeface="+mn-cs"/>
              </a:rPr>
              <a:t>A.	Reduce price.</a:t>
            </a:r>
          </a:p>
          <a:p>
            <a:pPr marL="457200" indent="-457200" algn="l">
              <a:lnSpc>
                <a:spcPct val="90000"/>
              </a:lnSpc>
              <a:spcBef>
                <a:spcPct val="50000"/>
              </a:spcBef>
              <a:buClr>
                <a:srgbClr val="206650"/>
              </a:buClr>
              <a:defRPr/>
            </a:pPr>
            <a:r>
              <a:rPr lang="en-US" sz="2400" kern="0" dirty="0">
                <a:latin typeface="Trebuchet MS" pitchFamily="34" charset="0"/>
                <a:cs typeface="+mn-cs"/>
              </a:rPr>
              <a:t>B.	Increase technical support for customers.</a:t>
            </a:r>
          </a:p>
          <a:p>
            <a:pPr marL="457200" indent="-457200" algn="l">
              <a:lnSpc>
                <a:spcPct val="90000"/>
              </a:lnSpc>
              <a:spcBef>
                <a:spcPct val="50000"/>
              </a:spcBef>
              <a:buClr>
                <a:srgbClr val="206650"/>
              </a:buClr>
              <a:defRPr/>
            </a:pPr>
            <a:r>
              <a:rPr lang="en-US" sz="2400" kern="0" dirty="0">
                <a:latin typeface="Trebuchet MS" pitchFamily="34" charset="0"/>
                <a:cs typeface="+mn-cs"/>
              </a:rPr>
              <a:t>C.	Increase warranty coverage.</a:t>
            </a:r>
          </a:p>
          <a:p>
            <a:pPr marL="457200" indent="-457200" algn="l">
              <a:lnSpc>
                <a:spcPct val="90000"/>
              </a:lnSpc>
              <a:spcBef>
                <a:spcPct val="50000"/>
              </a:spcBef>
              <a:buClr>
                <a:srgbClr val="206650"/>
              </a:buClr>
              <a:defRPr/>
            </a:pPr>
            <a:r>
              <a:rPr lang="en-US" sz="2400" kern="0" dirty="0">
                <a:latin typeface="Trebuchet MS" pitchFamily="34" charset="0"/>
                <a:cs typeface="+mn-cs"/>
              </a:rPr>
              <a:t>D.	Offer free shipping.</a:t>
            </a:r>
          </a:p>
          <a:p>
            <a:pPr marL="457200" indent="-457200" algn="l">
              <a:lnSpc>
                <a:spcPct val="90000"/>
              </a:lnSpc>
              <a:spcBef>
                <a:spcPct val="50000"/>
              </a:spcBef>
              <a:buClr>
                <a:srgbClr val="206650"/>
              </a:buClr>
              <a:defRPr/>
            </a:pPr>
            <a:r>
              <a:rPr lang="en-US" sz="2400" kern="0" dirty="0">
                <a:latin typeface="Trebuchet MS" pitchFamily="34" charset="0"/>
                <a:cs typeface="+mn-cs"/>
              </a:rPr>
              <a:t>E.	Any of the above, depending on the needs of the target market.</a:t>
            </a:r>
          </a:p>
          <a:p>
            <a:pPr algn="l">
              <a:lnSpc>
                <a:spcPct val="90000"/>
              </a:lnSpc>
              <a:spcBef>
                <a:spcPct val="50000"/>
              </a:spcBef>
              <a:buClr>
                <a:srgbClr val="73A533"/>
              </a:buClr>
              <a:defRPr/>
            </a:pPr>
            <a:endParaRPr lang="en-US" sz="2400" kern="0" dirty="0">
              <a:latin typeface="Trebuchet MS" pitchFamily="34" charset="0"/>
              <a:cs typeface="+mn-cs"/>
            </a:endParaRPr>
          </a:p>
        </p:txBody>
      </p:sp>
    </p:spTree>
    <p:custDataLst>
      <p:tags r:id="rId1"/>
    </p:custDataLst>
    <p:extLst>
      <p:ext uri="{BB962C8B-B14F-4D97-AF65-F5344CB8AC3E}">
        <p14:creationId xmlns:p14="http://schemas.microsoft.com/office/powerpoint/2010/main" val="1670226850"/>
      </p:ext>
    </p:extLst>
  </p:cSld>
  <p:clrMapOvr>
    <a:masterClrMapping/>
  </p:clrMapOvr>
  <p:transition>
    <p:pull dir="ru"/>
  </p:transition>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 name="AutoShape 7"/>
          <p:cNvSpPr>
            <a:spLocks noChangeArrowheads="1"/>
          </p:cNvSpPr>
          <p:nvPr/>
        </p:nvSpPr>
        <p:spPr bwMode="auto">
          <a:xfrm>
            <a:off x="3124200" y="1066800"/>
            <a:ext cx="2927350" cy="1143000"/>
          </a:xfrm>
          <a:prstGeom prst="roundRect">
            <a:avLst>
              <a:gd name="adj" fmla="val 30694"/>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br>
              <a:rPr lang="en-US" sz="2400" b="1">
                <a:solidFill>
                  <a:schemeClr val="bg1"/>
                </a:solidFill>
              </a:rPr>
            </a:br>
            <a:r>
              <a:rPr lang="en-US" sz="2400" b="1"/>
              <a:t>Total Company Effort to Satisfy Customers</a:t>
            </a:r>
          </a:p>
          <a:p>
            <a:endParaRPr lang="en-US" sz="2400" b="1">
              <a:solidFill>
                <a:schemeClr val="bg1"/>
              </a:solidFill>
            </a:endParaRPr>
          </a:p>
        </p:txBody>
      </p:sp>
      <p:sp>
        <p:nvSpPr>
          <p:cNvPr id="38" name="AutoShape 7"/>
          <p:cNvSpPr>
            <a:spLocks noChangeArrowheads="1"/>
          </p:cNvSpPr>
          <p:nvPr/>
        </p:nvSpPr>
        <p:spPr bwMode="auto">
          <a:xfrm>
            <a:off x="3124200" y="1066800"/>
            <a:ext cx="2925762" cy="1143000"/>
          </a:xfrm>
          <a:prstGeom prst="roundRect">
            <a:avLst>
              <a:gd name="adj" fmla="val 30694"/>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br>
              <a:rPr lang="en-US" sz="2400" b="1" dirty="0">
                <a:solidFill>
                  <a:schemeClr val="tx1">
                    <a:lumMod val="95000"/>
                  </a:schemeClr>
                </a:solidFill>
                <a:cs typeface="Arial" pitchFamily="34" charset="0"/>
              </a:rPr>
            </a:br>
            <a:r>
              <a:rPr lang="en-US" sz="2400" b="1" dirty="0">
                <a:solidFill>
                  <a:schemeClr val="tx1">
                    <a:lumMod val="95000"/>
                  </a:schemeClr>
                </a:solidFill>
                <a:cs typeface="Arial" pitchFamily="34" charset="0"/>
              </a:rPr>
              <a:t>Total Company Effort to Satisfy Customers</a:t>
            </a:r>
          </a:p>
          <a:p>
            <a:endParaRPr lang="en-US" sz="2400" b="1" dirty="0">
              <a:solidFill>
                <a:schemeClr val="tx1">
                  <a:lumMod val="95000"/>
                </a:schemeClr>
              </a:solidFill>
              <a:cs typeface="Arial" pitchFamily="34" charset="0"/>
            </a:endParaRPr>
          </a:p>
        </p:txBody>
      </p:sp>
      <p:sp>
        <p:nvSpPr>
          <p:cNvPr id="45060" name="Rectangle 2"/>
          <p:cNvSpPr>
            <a:spLocks noGrp="1" noChangeArrowheads="1"/>
          </p:cNvSpPr>
          <p:nvPr>
            <p:ph type="title"/>
          </p:nvPr>
        </p:nvSpPr>
        <p:spPr>
          <a:xfrm>
            <a:off x="228600" y="304800"/>
            <a:ext cx="8839200" cy="1398587"/>
          </a:xfrm>
        </p:spPr>
        <p:txBody>
          <a:bodyPr>
            <a:normAutofit fontScale="90000"/>
          </a:bodyPr>
          <a:lstStyle/>
          <a:p>
            <a:r>
              <a:rPr lang="en-US" dirty="0"/>
              <a:t>Putting It All Together (Exhibit 1-6)</a:t>
            </a:r>
          </a:p>
        </p:txBody>
      </p:sp>
      <p:sp>
        <p:nvSpPr>
          <p:cNvPr id="18" name="AutoShape 8"/>
          <p:cNvSpPr>
            <a:spLocks noChangeArrowheads="1"/>
          </p:cNvSpPr>
          <p:nvPr/>
        </p:nvSpPr>
        <p:spPr bwMode="auto">
          <a:xfrm>
            <a:off x="495300" y="2278063"/>
            <a:ext cx="2925763" cy="1143000"/>
          </a:xfrm>
          <a:prstGeom prst="roundRect">
            <a:avLst>
              <a:gd name="adj" fmla="val 30694"/>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a:solidFill>
                  <a:schemeClr val="tx1">
                    <a:lumMod val="95000"/>
                  </a:schemeClr>
                </a:solidFill>
                <a:cs typeface="Arial" pitchFamily="34" charset="0"/>
              </a:rPr>
              <a:t>Build Profitable Customer Relationships</a:t>
            </a:r>
          </a:p>
        </p:txBody>
      </p:sp>
      <p:sp>
        <p:nvSpPr>
          <p:cNvPr id="19" name="AutoShape 15"/>
          <p:cNvSpPr>
            <a:spLocks noChangeArrowheads="1"/>
          </p:cNvSpPr>
          <p:nvPr/>
        </p:nvSpPr>
        <p:spPr bwMode="auto">
          <a:xfrm>
            <a:off x="5715000" y="3741751"/>
            <a:ext cx="2925763" cy="1143000"/>
          </a:xfrm>
          <a:prstGeom prst="roundRect">
            <a:avLst>
              <a:gd name="adj" fmla="val 30694"/>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a:solidFill>
                  <a:schemeClr val="tx1">
                    <a:lumMod val="95000"/>
                  </a:schemeClr>
                </a:solidFill>
                <a:cs typeface="Arial" pitchFamily="34" charset="0"/>
              </a:rPr>
              <a:t>Attract</a:t>
            </a:r>
          </a:p>
          <a:p>
            <a:r>
              <a:rPr lang="en-US" sz="2400" b="1">
                <a:solidFill>
                  <a:schemeClr val="tx1">
                    <a:lumMod val="95000"/>
                  </a:schemeClr>
                </a:solidFill>
                <a:cs typeface="Arial" pitchFamily="34" charset="0"/>
              </a:rPr>
              <a:t>Customers</a:t>
            </a:r>
          </a:p>
        </p:txBody>
      </p:sp>
      <p:sp>
        <p:nvSpPr>
          <p:cNvPr id="20" name="AutoShape 18"/>
          <p:cNvSpPr>
            <a:spLocks noChangeArrowheads="1"/>
          </p:cNvSpPr>
          <p:nvPr/>
        </p:nvSpPr>
        <p:spPr bwMode="auto">
          <a:xfrm>
            <a:off x="5867400" y="2262147"/>
            <a:ext cx="2925763" cy="1143000"/>
          </a:xfrm>
          <a:prstGeom prst="roundRect">
            <a:avLst>
              <a:gd name="adj" fmla="val 30694"/>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solidFill>
                  <a:schemeClr val="tx1">
                    <a:lumMod val="95000"/>
                  </a:schemeClr>
                </a:solidFill>
                <a:cs typeface="Arial" pitchFamily="34" charset="0"/>
              </a:rPr>
              <a:t>Offer Superior Customer Value</a:t>
            </a:r>
          </a:p>
        </p:txBody>
      </p:sp>
      <p:sp>
        <p:nvSpPr>
          <p:cNvPr id="45064" name="Freeform 19"/>
          <p:cNvSpPr>
            <a:spLocks/>
          </p:cNvSpPr>
          <p:nvPr/>
        </p:nvSpPr>
        <p:spPr bwMode="auto">
          <a:xfrm>
            <a:off x="3992563" y="3192463"/>
            <a:ext cx="1419225" cy="850900"/>
          </a:xfrm>
          <a:custGeom>
            <a:avLst/>
            <a:gdLst>
              <a:gd name="T0" fmla="*/ 2147483647 w 894"/>
              <a:gd name="T1" fmla="*/ 2147483647 h 536"/>
              <a:gd name="T2" fmla="*/ 2147483647 w 894"/>
              <a:gd name="T3" fmla="*/ 2147483647 h 536"/>
              <a:gd name="T4" fmla="*/ 2147483647 w 894"/>
              <a:gd name="T5" fmla="*/ 2147483647 h 536"/>
              <a:gd name="T6" fmla="*/ 2147483647 w 894"/>
              <a:gd name="T7" fmla="*/ 0 h 536"/>
              <a:gd name="T8" fmla="*/ 2147483647 w 894"/>
              <a:gd name="T9" fmla="*/ 2147483647 h 536"/>
              <a:gd name="T10" fmla="*/ 2147483647 w 894"/>
              <a:gd name="T11" fmla="*/ 2147483647 h 536"/>
              <a:gd name="T12" fmla="*/ 2147483647 w 894"/>
              <a:gd name="T13" fmla="*/ 2147483647 h 536"/>
              <a:gd name="T14" fmla="*/ 2147483647 w 894"/>
              <a:gd name="T15" fmla="*/ 2147483647 h 536"/>
              <a:gd name="T16" fmla="*/ 2147483647 w 894"/>
              <a:gd name="T17" fmla="*/ 2147483647 h 536"/>
              <a:gd name="T18" fmla="*/ 2147483647 w 894"/>
              <a:gd name="T19" fmla="*/ 2147483647 h 536"/>
              <a:gd name="T20" fmla="*/ 2147483647 w 894"/>
              <a:gd name="T21" fmla="*/ 2147483647 h 536"/>
              <a:gd name="T22" fmla="*/ 2147483647 w 894"/>
              <a:gd name="T23" fmla="*/ 2147483647 h 536"/>
              <a:gd name="T24" fmla="*/ 2147483647 w 894"/>
              <a:gd name="T25" fmla="*/ 2147483647 h 536"/>
              <a:gd name="T26" fmla="*/ 2147483647 w 894"/>
              <a:gd name="T27" fmla="*/ 2147483647 h 536"/>
              <a:gd name="T28" fmla="*/ 2147483647 w 894"/>
              <a:gd name="T29" fmla="*/ 2147483647 h 536"/>
              <a:gd name="T30" fmla="*/ 2147483647 w 894"/>
              <a:gd name="T31" fmla="*/ 2147483647 h 536"/>
              <a:gd name="T32" fmla="*/ 2147483647 w 894"/>
              <a:gd name="T33" fmla="*/ 2147483647 h 536"/>
              <a:gd name="T34" fmla="*/ 2147483647 w 894"/>
              <a:gd name="T35" fmla="*/ 2147483647 h 536"/>
              <a:gd name="T36" fmla="*/ 2147483647 w 894"/>
              <a:gd name="T37" fmla="*/ 2147483647 h 536"/>
              <a:gd name="T38" fmla="*/ 2147483647 w 894"/>
              <a:gd name="T39" fmla="*/ 2147483647 h 536"/>
              <a:gd name="T40" fmla="*/ 2147483647 w 894"/>
              <a:gd name="T41" fmla="*/ 2147483647 h 536"/>
              <a:gd name="T42" fmla="*/ 2147483647 w 894"/>
              <a:gd name="T43" fmla="*/ 2147483647 h 536"/>
              <a:gd name="T44" fmla="*/ 2147483647 w 894"/>
              <a:gd name="T45" fmla="*/ 2147483647 h 536"/>
              <a:gd name="T46" fmla="*/ 0 w 894"/>
              <a:gd name="T47" fmla="*/ 2147483647 h 536"/>
              <a:gd name="T48" fmla="*/ 0 w 894"/>
              <a:gd name="T49" fmla="*/ 2147483647 h 536"/>
              <a:gd name="T50" fmla="*/ 0 w 894"/>
              <a:gd name="T51" fmla="*/ 2147483647 h 536"/>
              <a:gd name="T52" fmla="*/ 0 w 894"/>
              <a:gd name="T53" fmla="*/ 2147483647 h 536"/>
              <a:gd name="T54" fmla="*/ 2147483647 w 894"/>
              <a:gd name="T55" fmla="*/ 2147483647 h 536"/>
              <a:gd name="T56" fmla="*/ 2147483647 w 894"/>
              <a:gd name="T57" fmla="*/ 2147483647 h 536"/>
              <a:gd name="T58" fmla="*/ 2147483647 w 894"/>
              <a:gd name="T59" fmla="*/ 2147483647 h 536"/>
              <a:gd name="T60" fmla="*/ 2147483647 w 894"/>
              <a:gd name="T61" fmla="*/ 2147483647 h 536"/>
              <a:gd name="T62" fmla="*/ 2147483647 w 894"/>
              <a:gd name="T63" fmla="*/ 2147483647 h 536"/>
              <a:gd name="T64" fmla="*/ 2147483647 w 894"/>
              <a:gd name="T65" fmla="*/ 2147483647 h 536"/>
              <a:gd name="T66" fmla="*/ 2147483647 w 894"/>
              <a:gd name="T67" fmla="*/ 2147483647 h 536"/>
              <a:gd name="T68" fmla="*/ 2147483647 w 894"/>
              <a:gd name="T69" fmla="*/ 2147483647 h 536"/>
              <a:gd name="T70" fmla="*/ 2147483647 w 894"/>
              <a:gd name="T71" fmla="*/ 2147483647 h 536"/>
              <a:gd name="T72" fmla="*/ 2147483647 w 894"/>
              <a:gd name="T73" fmla="*/ 2147483647 h 536"/>
              <a:gd name="T74" fmla="*/ 2147483647 w 894"/>
              <a:gd name="T75" fmla="*/ 2147483647 h 536"/>
              <a:gd name="T76" fmla="*/ 2147483647 w 894"/>
              <a:gd name="T77" fmla="*/ 2147483647 h 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894"/>
              <a:gd name="T118" fmla="*/ 0 h 536"/>
              <a:gd name="T119" fmla="*/ 894 w 894"/>
              <a:gd name="T120" fmla="*/ 536 h 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894" h="536">
                <a:moveTo>
                  <a:pt x="746" y="300"/>
                </a:moveTo>
                <a:lnTo>
                  <a:pt x="746" y="414"/>
                </a:lnTo>
                <a:lnTo>
                  <a:pt x="894" y="208"/>
                </a:lnTo>
                <a:lnTo>
                  <a:pt x="746" y="0"/>
                </a:lnTo>
                <a:lnTo>
                  <a:pt x="746" y="106"/>
                </a:lnTo>
                <a:lnTo>
                  <a:pt x="302" y="106"/>
                </a:lnTo>
                <a:lnTo>
                  <a:pt x="302" y="108"/>
                </a:lnTo>
                <a:lnTo>
                  <a:pt x="270" y="110"/>
                </a:lnTo>
                <a:lnTo>
                  <a:pt x="240" y="114"/>
                </a:lnTo>
                <a:lnTo>
                  <a:pt x="212" y="122"/>
                </a:lnTo>
                <a:lnTo>
                  <a:pt x="184" y="132"/>
                </a:lnTo>
                <a:lnTo>
                  <a:pt x="158" y="146"/>
                </a:lnTo>
                <a:lnTo>
                  <a:pt x="132" y="160"/>
                </a:lnTo>
                <a:lnTo>
                  <a:pt x="110" y="178"/>
                </a:lnTo>
                <a:lnTo>
                  <a:pt x="88" y="198"/>
                </a:lnTo>
                <a:lnTo>
                  <a:pt x="68" y="220"/>
                </a:lnTo>
                <a:lnTo>
                  <a:pt x="52" y="242"/>
                </a:lnTo>
                <a:lnTo>
                  <a:pt x="36" y="268"/>
                </a:lnTo>
                <a:lnTo>
                  <a:pt x="24" y="294"/>
                </a:lnTo>
                <a:lnTo>
                  <a:pt x="14" y="322"/>
                </a:lnTo>
                <a:lnTo>
                  <a:pt x="6" y="352"/>
                </a:lnTo>
                <a:lnTo>
                  <a:pt x="2" y="382"/>
                </a:lnTo>
                <a:lnTo>
                  <a:pt x="0" y="412"/>
                </a:lnTo>
                <a:lnTo>
                  <a:pt x="0" y="422"/>
                </a:lnTo>
                <a:lnTo>
                  <a:pt x="0" y="536"/>
                </a:lnTo>
                <a:lnTo>
                  <a:pt x="194" y="536"/>
                </a:lnTo>
                <a:lnTo>
                  <a:pt x="194" y="408"/>
                </a:lnTo>
                <a:lnTo>
                  <a:pt x="196" y="386"/>
                </a:lnTo>
                <a:lnTo>
                  <a:pt x="204" y="366"/>
                </a:lnTo>
                <a:lnTo>
                  <a:pt x="214" y="348"/>
                </a:lnTo>
                <a:lnTo>
                  <a:pt x="226" y="332"/>
                </a:lnTo>
                <a:lnTo>
                  <a:pt x="242" y="320"/>
                </a:lnTo>
                <a:lnTo>
                  <a:pt x="260" y="310"/>
                </a:lnTo>
                <a:lnTo>
                  <a:pt x="280" y="304"/>
                </a:lnTo>
                <a:lnTo>
                  <a:pt x="302" y="30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b="1">
              <a:latin typeface="+mn-lt"/>
            </a:endParaRPr>
          </a:p>
        </p:txBody>
      </p:sp>
      <p:sp>
        <p:nvSpPr>
          <p:cNvPr id="22" name="AutoShape 22"/>
          <p:cNvSpPr>
            <a:spLocks noChangeArrowheads="1"/>
          </p:cNvSpPr>
          <p:nvPr/>
        </p:nvSpPr>
        <p:spPr bwMode="auto">
          <a:xfrm>
            <a:off x="4914900" y="5257800"/>
            <a:ext cx="2925763" cy="1143000"/>
          </a:xfrm>
          <a:prstGeom prst="roundRect">
            <a:avLst>
              <a:gd name="adj" fmla="val 30694"/>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a:solidFill>
                  <a:schemeClr val="tx1">
                    <a:lumMod val="95000"/>
                  </a:schemeClr>
                </a:solidFill>
                <a:cs typeface="Arial" pitchFamily="34" charset="0"/>
              </a:rPr>
              <a:t>Satisfy</a:t>
            </a:r>
          </a:p>
          <a:p>
            <a:r>
              <a:rPr lang="en-US" sz="2400" b="1">
                <a:solidFill>
                  <a:schemeClr val="tx1">
                    <a:lumMod val="95000"/>
                  </a:schemeClr>
                </a:solidFill>
                <a:cs typeface="Arial" pitchFamily="34" charset="0"/>
              </a:rPr>
              <a:t>Customers</a:t>
            </a:r>
          </a:p>
        </p:txBody>
      </p:sp>
      <p:sp>
        <p:nvSpPr>
          <p:cNvPr id="23" name="AutoShape 23"/>
          <p:cNvSpPr>
            <a:spLocks noChangeArrowheads="1"/>
          </p:cNvSpPr>
          <p:nvPr/>
        </p:nvSpPr>
        <p:spPr bwMode="auto">
          <a:xfrm>
            <a:off x="1257300" y="5257800"/>
            <a:ext cx="2925763" cy="1143000"/>
          </a:xfrm>
          <a:prstGeom prst="roundRect">
            <a:avLst>
              <a:gd name="adj" fmla="val 30694"/>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solidFill>
                  <a:schemeClr val="tx1">
                    <a:lumMod val="95000"/>
                  </a:schemeClr>
                </a:solidFill>
                <a:cs typeface="Arial" pitchFamily="34" charset="0"/>
              </a:rPr>
              <a:t>Retain Customers</a:t>
            </a:r>
          </a:p>
        </p:txBody>
      </p:sp>
      <p:sp>
        <p:nvSpPr>
          <p:cNvPr id="24" name="AutoShape 27"/>
          <p:cNvSpPr>
            <a:spLocks noChangeArrowheads="1"/>
          </p:cNvSpPr>
          <p:nvPr/>
        </p:nvSpPr>
        <p:spPr bwMode="auto">
          <a:xfrm>
            <a:off x="571500" y="3713163"/>
            <a:ext cx="2925763" cy="1143000"/>
          </a:xfrm>
          <a:prstGeom prst="roundRect">
            <a:avLst>
              <a:gd name="adj" fmla="val 30694"/>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a:solidFill>
                  <a:schemeClr val="tx1">
                    <a:lumMod val="95000"/>
                  </a:schemeClr>
                </a:solidFill>
                <a:cs typeface="Arial" pitchFamily="34" charset="0"/>
              </a:rPr>
              <a:t>Increase Sales to Customers</a:t>
            </a:r>
          </a:p>
        </p:txBody>
      </p:sp>
      <p:cxnSp>
        <p:nvCxnSpPr>
          <p:cNvPr id="25" name="AutoShape 40"/>
          <p:cNvCxnSpPr>
            <a:cxnSpLocks noChangeShapeType="1"/>
          </p:cNvCxnSpPr>
          <p:nvPr/>
        </p:nvCxnSpPr>
        <p:spPr bwMode="auto">
          <a:xfrm rot="10800000">
            <a:off x="4229100" y="5807075"/>
            <a:ext cx="685800" cy="0"/>
          </a:xfrm>
          <a:prstGeom prst="straightConnector1">
            <a:avLst/>
          </a:prstGeom>
          <a:ln>
            <a:headEnd/>
            <a:tailEnd type="triangle" w="med" len="med"/>
          </a:ln>
          <a:effectLst/>
          <a:extLst/>
        </p:spPr>
        <p:style>
          <a:lnRef idx="3">
            <a:schemeClr val="accent2"/>
          </a:lnRef>
          <a:fillRef idx="0">
            <a:schemeClr val="accent2"/>
          </a:fillRef>
          <a:effectRef idx="2">
            <a:schemeClr val="accent2"/>
          </a:effectRef>
          <a:fontRef idx="minor">
            <a:schemeClr val="tx1"/>
          </a:fontRef>
        </p:style>
      </p:cxnSp>
      <p:cxnSp>
        <p:nvCxnSpPr>
          <p:cNvPr id="26" name="AutoShape 45"/>
          <p:cNvCxnSpPr>
            <a:cxnSpLocks noChangeShapeType="1"/>
          </p:cNvCxnSpPr>
          <p:nvPr/>
        </p:nvCxnSpPr>
        <p:spPr bwMode="auto">
          <a:xfrm>
            <a:off x="6121400" y="1638300"/>
            <a:ext cx="1270000" cy="558800"/>
          </a:xfrm>
          <a:prstGeom prst="curvedConnector2">
            <a:avLst/>
          </a:prstGeom>
          <a:ln>
            <a:headEnd/>
            <a:tailEnd type="triangle" w="med" len="med"/>
          </a:ln>
          <a:effectLst/>
          <a:extLst/>
        </p:spPr>
        <p:style>
          <a:lnRef idx="3">
            <a:schemeClr val="accent1"/>
          </a:lnRef>
          <a:fillRef idx="0">
            <a:schemeClr val="accent1"/>
          </a:fillRef>
          <a:effectRef idx="2">
            <a:schemeClr val="accent1"/>
          </a:effectRef>
          <a:fontRef idx="minor">
            <a:schemeClr val="tx1"/>
          </a:fontRef>
        </p:style>
      </p:cxnSp>
      <p:sp>
        <p:nvSpPr>
          <p:cNvPr id="27" name="Arc 26"/>
          <p:cNvSpPr/>
          <p:nvPr/>
        </p:nvSpPr>
        <p:spPr bwMode="auto">
          <a:xfrm rot="2905553">
            <a:off x="8090694" y="3322792"/>
            <a:ext cx="317500" cy="608012"/>
          </a:xfrm>
          <a:prstGeom prst="arc">
            <a:avLst/>
          </a:prstGeom>
          <a:ln>
            <a:headEnd type="none" w="med" len="med"/>
            <a:tailEnd type="triangle" w="med" len="med"/>
          </a:ln>
          <a:effectLst/>
        </p:spPr>
        <p:style>
          <a:lnRef idx="3">
            <a:schemeClr val="accent1"/>
          </a:lnRef>
          <a:fillRef idx="0">
            <a:schemeClr val="accent1"/>
          </a:fillRef>
          <a:effectRef idx="2">
            <a:schemeClr val="accent1"/>
          </a:effectRef>
          <a:fontRef idx="minor">
            <a:schemeClr val="tx1"/>
          </a:fontRef>
        </p:style>
        <p:txBody>
          <a:bodyPr anchor="ctr"/>
          <a:lstStyle/>
          <a:p>
            <a:pPr>
              <a:defRPr/>
            </a:pPr>
            <a:endParaRPr lang="en-US" b="1" dirty="0"/>
          </a:p>
        </p:txBody>
      </p:sp>
      <p:sp>
        <p:nvSpPr>
          <p:cNvPr id="34" name="Arc 33"/>
          <p:cNvSpPr/>
          <p:nvPr/>
        </p:nvSpPr>
        <p:spPr bwMode="auto">
          <a:xfrm rot="2905553">
            <a:off x="7609682" y="4690282"/>
            <a:ext cx="285750" cy="1309687"/>
          </a:xfrm>
          <a:prstGeom prst="arc">
            <a:avLst/>
          </a:prstGeom>
          <a:ln>
            <a:headEnd type="none" w="med" len="med"/>
            <a:tailEnd type="triangle" w="med" len="med"/>
          </a:ln>
          <a:effectLst/>
        </p:spPr>
        <p:style>
          <a:lnRef idx="3">
            <a:schemeClr val="accent2"/>
          </a:lnRef>
          <a:fillRef idx="0">
            <a:schemeClr val="accent2"/>
          </a:fillRef>
          <a:effectRef idx="2">
            <a:schemeClr val="accent2"/>
          </a:effectRef>
          <a:fontRef idx="minor">
            <a:schemeClr val="tx1"/>
          </a:fontRef>
        </p:style>
        <p:txBody>
          <a:bodyPr anchor="ctr"/>
          <a:lstStyle/>
          <a:p>
            <a:pPr>
              <a:defRPr/>
            </a:pPr>
            <a:endParaRPr lang="en-US" b="1" dirty="0"/>
          </a:p>
        </p:txBody>
      </p:sp>
      <p:sp>
        <p:nvSpPr>
          <p:cNvPr id="35" name="Arc 34"/>
          <p:cNvSpPr/>
          <p:nvPr/>
        </p:nvSpPr>
        <p:spPr bwMode="auto">
          <a:xfrm rot="9571720">
            <a:off x="938213" y="4138613"/>
            <a:ext cx="285750" cy="1362075"/>
          </a:xfrm>
          <a:prstGeom prst="arc">
            <a:avLst/>
          </a:prstGeom>
          <a:ln>
            <a:headEnd type="none" w="med" len="med"/>
            <a:tailEnd type="triangle" w="med" len="med"/>
          </a:ln>
          <a:effectLst/>
        </p:spPr>
        <p:style>
          <a:lnRef idx="3">
            <a:schemeClr val="accent3"/>
          </a:lnRef>
          <a:fillRef idx="0">
            <a:schemeClr val="accent3"/>
          </a:fillRef>
          <a:effectRef idx="2">
            <a:schemeClr val="accent3"/>
          </a:effectRef>
          <a:fontRef idx="minor">
            <a:schemeClr val="tx1"/>
          </a:fontRef>
        </p:style>
        <p:txBody>
          <a:bodyPr anchor="ctr"/>
          <a:lstStyle/>
          <a:p>
            <a:pPr>
              <a:defRPr/>
            </a:pPr>
            <a:endParaRPr lang="en-US" b="1" dirty="0"/>
          </a:p>
        </p:txBody>
      </p:sp>
      <p:sp>
        <p:nvSpPr>
          <p:cNvPr id="36" name="Arc 35"/>
          <p:cNvSpPr/>
          <p:nvPr/>
        </p:nvSpPr>
        <p:spPr bwMode="auto">
          <a:xfrm rot="11919329">
            <a:off x="617538" y="2995613"/>
            <a:ext cx="382587" cy="857250"/>
          </a:xfrm>
          <a:prstGeom prst="arc">
            <a:avLst/>
          </a:prstGeom>
          <a:ln>
            <a:headEnd type="none" w="med" len="med"/>
            <a:tailEnd type="triangle" w="med" len="med"/>
          </a:ln>
          <a:effectLst/>
        </p:spPr>
        <p:style>
          <a:lnRef idx="3">
            <a:schemeClr val="accent3"/>
          </a:lnRef>
          <a:fillRef idx="0">
            <a:schemeClr val="accent3"/>
          </a:fillRef>
          <a:effectRef idx="2">
            <a:schemeClr val="accent3"/>
          </a:effectRef>
          <a:fontRef idx="minor">
            <a:schemeClr val="tx1"/>
          </a:fontRef>
        </p:style>
        <p:txBody>
          <a:bodyPr anchor="ctr"/>
          <a:lstStyle/>
          <a:p>
            <a:pPr>
              <a:defRPr/>
            </a:pPr>
            <a:endParaRPr lang="en-US" b="1" dirty="0"/>
          </a:p>
        </p:txBody>
      </p:sp>
      <p:sp>
        <p:nvSpPr>
          <p:cNvPr id="37" name="Arc 36"/>
          <p:cNvSpPr/>
          <p:nvPr/>
        </p:nvSpPr>
        <p:spPr bwMode="auto">
          <a:xfrm rot="15904508">
            <a:off x="2187576" y="930275"/>
            <a:ext cx="1096962" cy="2357437"/>
          </a:xfrm>
          <a:prstGeom prst="arc">
            <a:avLst>
              <a:gd name="adj1" fmla="val 16142737"/>
              <a:gd name="adj2" fmla="val 2325104"/>
            </a:avLst>
          </a:prstGeom>
          <a:ln>
            <a:solidFill>
              <a:srgbClr val="92D050"/>
            </a:solidFill>
            <a:headEnd type="none" w="med" len="med"/>
            <a:tailEnd type="triangle" w="med" len="med"/>
          </a:ln>
          <a:effectLst/>
        </p:spPr>
        <p:style>
          <a:lnRef idx="3">
            <a:schemeClr val="accent4"/>
          </a:lnRef>
          <a:fillRef idx="0">
            <a:schemeClr val="accent4"/>
          </a:fillRef>
          <a:effectRef idx="2">
            <a:schemeClr val="accent4"/>
          </a:effectRef>
          <a:fontRef idx="minor">
            <a:schemeClr val="tx1"/>
          </a:fontRef>
        </p:style>
        <p:txBody>
          <a:bodyPr anchor="ctr"/>
          <a:lstStyle/>
          <a:p>
            <a:pPr>
              <a:defRPr/>
            </a:pPr>
            <a:endParaRPr lang="en-US" b="1" dirty="0"/>
          </a:p>
        </p:txBody>
      </p:sp>
    </p:spTree>
    <p:custDataLst>
      <p:tags r:id="rId1"/>
    </p:custDataLst>
    <p:extLst>
      <p:ext uri="{BB962C8B-B14F-4D97-AF65-F5344CB8AC3E}">
        <p14:creationId xmlns:p14="http://schemas.microsoft.com/office/powerpoint/2010/main" val="117323023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nodeType="afterGroup">
                            <p:stCondLst>
                              <p:cond delay="500"/>
                            </p:stCondLst>
                            <p:childTnLst>
                              <p:par>
                                <p:cTn id="14" presetID="25" presetClass="emph" presetSubtype="0" fill="hold" grpId="1" nodeType="afterEffect">
                                  <p:stCondLst>
                                    <p:cond delay="0"/>
                                  </p:stCondLst>
                                  <p:childTnLst>
                                    <p:animClr clrSpc="hsl" dir="cw">
                                      <p:cBhvr override="childStyle">
                                        <p:cTn id="15" dur="500" fill="hold"/>
                                        <p:tgtEl>
                                          <p:spTgt spid="17"/>
                                        </p:tgtEl>
                                        <p:attrNameLst>
                                          <p:attrName>style.color</p:attrName>
                                        </p:attrNameLst>
                                      </p:cBhvr>
                                      <p:by>
                                        <p:hsl h="0" s="-70588" l="0"/>
                                      </p:by>
                                    </p:animClr>
                                    <p:animClr clrSpc="hsl" dir="cw">
                                      <p:cBhvr>
                                        <p:cTn id="16" dur="500" fill="hold"/>
                                        <p:tgtEl>
                                          <p:spTgt spid="17"/>
                                        </p:tgtEl>
                                        <p:attrNameLst>
                                          <p:attrName>fillcolor</p:attrName>
                                        </p:attrNameLst>
                                      </p:cBhvr>
                                      <p:by>
                                        <p:hsl h="0" s="-70588" l="0"/>
                                      </p:by>
                                    </p:animClr>
                                    <p:animClr clrSpc="hsl" dir="cw">
                                      <p:cBhvr>
                                        <p:cTn id="17" dur="500" fill="hold"/>
                                        <p:tgtEl>
                                          <p:spTgt spid="17"/>
                                        </p:tgtEl>
                                        <p:attrNameLst>
                                          <p:attrName>stroke.color</p:attrName>
                                        </p:attrNameLst>
                                      </p:cBhvr>
                                      <p:by>
                                        <p:hsl h="0" s="-70588" l="0"/>
                                      </p:by>
                                    </p:animClr>
                                    <p:set>
                                      <p:cBhvr>
                                        <p:cTn id="18" dur="500" fill="hold"/>
                                        <p:tgtEl>
                                          <p:spTgt spid="17"/>
                                        </p:tgtEl>
                                        <p:attrNameLst>
                                          <p:attrName>fill.type</p:attrName>
                                        </p:attrNameLst>
                                      </p:cBhvr>
                                      <p:to>
                                        <p:strVal val="solid"/>
                                      </p:to>
                                    </p:set>
                                  </p:childTnLst>
                                </p:cTn>
                              </p:par>
                              <p:par>
                                <p:cTn id="19" presetID="22" presetClass="entr" presetSubtype="1"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up)">
                                      <p:cBhvr>
                                        <p:cTn id="21" dur="500"/>
                                        <p:tgtEl>
                                          <p:spTgt spid="20"/>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1" fill="hold" nodeType="click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wipe(up)">
                                      <p:cBhvr>
                                        <p:cTn id="26" dur="500"/>
                                        <p:tgtEl>
                                          <p:spTgt spid="27"/>
                                        </p:tgtEl>
                                      </p:cBhvr>
                                    </p:animEffect>
                                  </p:childTnLst>
                                </p:cTn>
                              </p:par>
                            </p:childTnLst>
                          </p:cTn>
                        </p:par>
                        <p:par>
                          <p:cTn id="27" fill="hold" nodeType="afterGroup">
                            <p:stCondLst>
                              <p:cond delay="500"/>
                            </p:stCondLst>
                            <p:childTnLst>
                              <p:par>
                                <p:cTn id="28" presetID="22" presetClass="entr" presetSubtype="2"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right)">
                                      <p:cBhvr>
                                        <p:cTn id="30" dur="500"/>
                                        <p:tgtEl>
                                          <p:spTgt spid="19"/>
                                        </p:tgtEl>
                                      </p:cBhvr>
                                    </p:animEffect>
                                  </p:childTnLst>
                                </p:cTn>
                              </p:par>
                              <p:par>
                                <p:cTn id="31" presetID="25" presetClass="emph" presetSubtype="0" fill="hold" grpId="0" nodeType="withEffect">
                                  <p:stCondLst>
                                    <p:cond delay="0"/>
                                  </p:stCondLst>
                                  <p:childTnLst>
                                    <p:animClr clrSpc="hsl" dir="cw">
                                      <p:cBhvr override="childStyle">
                                        <p:cTn id="32" dur="500" fill="hold"/>
                                        <p:tgtEl>
                                          <p:spTgt spid="20"/>
                                        </p:tgtEl>
                                        <p:attrNameLst>
                                          <p:attrName>style.color</p:attrName>
                                        </p:attrNameLst>
                                      </p:cBhvr>
                                      <p:by>
                                        <p:hsl h="0" s="-70588" l="0"/>
                                      </p:by>
                                    </p:animClr>
                                    <p:animClr clrSpc="hsl" dir="cw">
                                      <p:cBhvr>
                                        <p:cTn id="33" dur="500" fill="hold"/>
                                        <p:tgtEl>
                                          <p:spTgt spid="20"/>
                                        </p:tgtEl>
                                        <p:attrNameLst>
                                          <p:attrName>fillcolor</p:attrName>
                                        </p:attrNameLst>
                                      </p:cBhvr>
                                      <p:by>
                                        <p:hsl h="0" s="-70588" l="0"/>
                                      </p:by>
                                    </p:animClr>
                                    <p:animClr clrSpc="hsl" dir="cw">
                                      <p:cBhvr>
                                        <p:cTn id="34" dur="500" fill="hold"/>
                                        <p:tgtEl>
                                          <p:spTgt spid="20"/>
                                        </p:tgtEl>
                                        <p:attrNameLst>
                                          <p:attrName>stroke.color</p:attrName>
                                        </p:attrNameLst>
                                      </p:cBhvr>
                                      <p:by>
                                        <p:hsl h="0" s="-70588" l="0"/>
                                      </p:by>
                                    </p:animClr>
                                    <p:set>
                                      <p:cBhvr>
                                        <p:cTn id="35" dur="500" fill="hold"/>
                                        <p:tgtEl>
                                          <p:spTgt spid="20"/>
                                        </p:tgtEl>
                                        <p:attrNameLst>
                                          <p:attrName>fill.type</p:attrName>
                                        </p:attrNameLst>
                                      </p:cBhvr>
                                      <p:to>
                                        <p:strVal val="solid"/>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1" fill="hold" nodeType="click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up)">
                                      <p:cBhvr>
                                        <p:cTn id="40" dur="500"/>
                                        <p:tgtEl>
                                          <p:spTgt spid="34"/>
                                        </p:tgtEl>
                                      </p:cBhvr>
                                    </p:animEffect>
                                  </p:childTnLst>
                                </p:cTn>
                              </p:par>
                            </p:childTnLst>
                          </p:cTn>
                        </p:par>
                        <p:par>
                          <p:cTn id="41" fill="hold" nodeType="afterGroup">
                            <p:stCondLst>
                              <p:cond delay="500"/>
                            </p:stCondLst>
                            <p:childTnLst>
                              <p:par>
                                <p:cTn id="42" presetID="22" presetClass="entr" presetSubtype="2"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right)">
                                      <p:cBhvr>
                                        <p:cTn id="44" dur="500"/>
                                        <p:tgtEl>
                                          <p:spTgt spid="22"/>
                                        </p:tgtEl>
                                      </p:cBhvr>
                                    </p:animEffect>
                                  </p:childTnLst>
                                </p:cTn>
                              </p:par>
                            </p:childTnLst>
                          </p:cTn>
                        </p:par>
                        <p:par>
                          <p:cTn id="45" fill="hold" nodeType="afterGroup">
                            <p:stCondLst>
                              <p:cond delay="1000"/>
                            </p:stCondLst>
                            <p:childTnLst>
                              <p:par>
                                <p:cTn id="46" presetID="25" presetClass="emph" presetSubtype="0" fill="hold" grpId="1" nodeType="afterEffect">
                                  <p:stCondLst>
                                    <p:cond delay="0"/>
                                  </p:stCondLst>
                                  <p:childTnLst>
                                    <p:animClr clrSpc="hsl" dir="cw">
                                      <p:cBhvr override="childStyle">
                                        <p:cTn id="47" dur="500" fill="hold"/>
                                        <p:tgtEl>
                                          <p:spTgt spid="19"/>
                                        </p:tgtEl>
                                        <p:attrNameLst>
                                          <p:attrName>style.color</p:attrName>
                                        </p:attrNameLst>
                                      </p:cBhvr>
                                      <p:by>
                                        <p:hsl h="0" s="-70588" l="0"/>
                                      </p:by>
                                    </p:animClr>
                                    <p:animClr clrSpc="hsl" dir="cw">
                                      <p:cBhvr>
                                        <p:cTn id="48" dur="500" fill="hold"/>
                                        <p:tgtEl>
                                          <p:spTgt spid="19"/>
                                        </p:tgtEl>
                                        <p:attrNameLst>
                                          <p:attrName>fillcolor</p:attrName>
                                        </p:attrNameLst>
                                      </p:cBhvr>
                                      <p:by>
                                        <p:hsl h="0" s="-70588" l="0"/>
                                      </p:by>
                                    </p:animClr>
                                    <p:animClr clrSpc="hsl" dir="cw">
                                      <p:cBhvr>
                                        <p:cTn id="49" dur="500" fill="hold"/>
                                        <p:tgtEl>
                                          <p:spTgt spid="19"/>
                                        </p:tgtEl>
                                        <p:attrNameLst>
                                          <p:attrName>stroke.color</p:attrName>
                                        </p:attrNameLst>
                                      </p:cBhvr>
                                      <p:by>
                                        <p:hsl h="0" s="-70588" l="0"/>
                                      </p:by>
                                    </p:animClr>
                                    <p:set>
                                      <p:cBhvr>
                                        <p:cTn id="50" dur="500" fill="hold"/>
                                        <p:tgtEl>
                                          <p:spTgt spid="19"/>
                                        </p:tgtEl>
                                        <p:attrNameLst>
                                          <p:attrName>fill.type</p:attrName>
                                        </p:attrNameLst>
                                      </p:cBhvr>
                                      <p:to>
                                        <p:strVal val="solid"/>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2" fill="hold" nodeType="click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right)">
                                      <p:cBhvr>
                                        <p:cTn id="55" dur="500"/>
                                        <p:tgtEl>
                                          <p:spTgt spid="25"/>
                                        </p:tgtEl>
                                      </p:cBhvr>
                                    </p:animEffect>
                                  </p:childTnLst>
                                </p:cTn>
                              </p:par>
                            </p:childTnLst>
                          </p:cTn>
                        </p:par>
                        <p:par>
                          <p:cTn id="56" fill="hold" nodeType="afterGroup">
                            <p:stCondLst>
                              <p:cond delay="500"/>
                            </p:stCondLst>
                            <p:childTnLst>
                              <p:par>
                                <p:cTn id="57" presetID="22" presetClass="entr" presetSubtype="2"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right)">
                                      <p:cBhvr>
                                        <p:cTn id="59" dur="500"/>
                                        <p:tgtEl>
                                          <p:spTgt spid="23"/>
                                        </p:tgtEl>
                                      </p:cBhvr>
                                    </p:animEffect>
                                  </p:childTnLst>
                                </p:cTn>
                              </p:par>
                              <p:par>
                                <p:cTn id="60" presetID="25" presetClass="emph" presetSubtype="0" fill="hold" grpId="1" nodeType="withEffect">
                                  <p:stCondLst>
                                    <p:cond delay="0"/>
                                  </p:stCondLst>
                                  <p:childTnLst>
                                    <p:animClr clrSpc="hsl" dir="cw">
                                      <p:cBhvr override="childStyle">
                                        <p:cTn id="61" dur="500" fill="hold"/>
                                        <p:tgtEl>
                                          <p:spTgt spid="22"/>
                                        </p:tgtEl>
                                        <p:attrNameLst>
                                          <p:attrName>style.color</p:attrName>
                                        </p:attrNameLst>
                                      </p:cBhvr>
                                      <p:by>
                                        <p:hsl h="0" s="-70588" l="0"/>
                                      </p:by>
                                    </p:animClr>
                                    <p:animClr clrSpc="hsl" dir="cw">
                                      <p:cBhvr>
                                        <p:cTn id="62" dur="500" fill="hold"/>
                                        <p:tgtEl>
                                          <p:spTgt spid="22"/>
                                        </p:tgtEl>
                                        <p:attrNameLst>
                                          <p:attrName>fillcolor</p:attrName>
                                        </p:attrNameLst>
                                      </p:cBhvr>
                                      <p:by>
                                        <p:hsl h="0" s="-70588" l="0"/>
                                      </p:by>
                                    </p:animClr>
                                    <p:animClr clrSpc="hsl" dir="cw">
                                      <p:cBhvr>
                                        <p:cTn id="63" dur="500" fill="hold"/>
                                        <p:tgtEl>
                                          <p:spTgt spid="22"/>
                                        </p:tgtEl>
                                        <p:attrNameLst>
                                          <p:attrName>stroke.color</p:attrName>
                                        </p:attrNameLst>
                                      </p:cBhvr>
                                      <p:by>
                                        <p:hsl h="0" s="-70588" l="0"/>
                                      </p:by>
                                    </p:animClr>
                                    <p:set>
                                      <p:cBhvr>
                                        <p:cTn id="64" dur="500" fill="hold"/>
                                        <p:tgtEl>
                                          <p:spTgt spid="22"/>
                                        </p:tgtEl>
                                        <p:attrNameLst>
                                          <p:attrName>fill.type</p:attrName>
                                        </p:attrNameLst>
                                      </p:cBhvr>
                                      <p:to>
                                        <p:strVal val="solid"/>
                                      </p:to>
                                    </p:set>
                                  </p:childTnLst>
                                </p:cTn>
                              </p:par>
                            </p:childTnLst>
                          </p:cTn>
                        </p:par>
                      </p:childTnLst>
                    </p:cTn>
                  </p:par>
                  <p:par>
                    <p:cTn id="65" fill="hold" nodeType="clickPar">
                      <p:stCondLst>
                        <p:cond delay="indefinite"/>
                      </p:stCondLst>
                      <p:childTnLst>
                        <p:par>
                          <p:cTn id="66" fill="hold" nodeType="withGroup">
                            <p:stCondLst>
                              <p:cond delay="0"/>
                            </p:stCondLst>
                            <p:childTnLst>
                              <p:par>
                                <p:cTn id="67" presetID="22" presetClass="entr" presetSubtype="4" fill="hold" nodeType="click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wipe(down)">
                                      <p:cBhvr>
                                        <p:cTn id="69" dur="500"/>
                                        <p:tgtEl>
                                          <p:spTgt spid="35"/>
                                        </p:tgtEl>
                                      </p:cBhvr>
                                    </p:animEffect>
                                  </p:childTnLst>
                                </p:cTn>
                              </p:par>
                            </p:childTnLst>
                          </p:cTn>
                        </p:par>
                        <p:par>
                          <p:cTn id="70" fill="hold" nodeType="afterGroup">
                            <p:stCondLst>
                              <p:cond delay="500"/>
                            </p:stCondLst>
                            <p:childTnLst>
                              <p:par>
                                <p:cTn id="71" presetID="22" presetClass="entr" presetSubtype="4"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wipe(down)">
                                      <p:cBhvr>
                                        <p:cTn id="73" dur="500"/>
                                        <p:tgtEl>
                                          <p:spTgt spid="24"/>
                                        </p:tgtEl>
                                      </p:cBhvr>
                                    </p:animEffect>
                                  </p:childTnLst>
                                </p:cTn>
                              </p:par>
                              <p:par>
                                <p:cTn id="74" presetID="25" presetClass="emph" presetSubtype="0" fill="hold" grpId="1" nodeType="withEffect">
                                  <p:stCondLst>
                                    <p:cond delay="0"/>
                                  </p:stCondLst>
                                  <p:childTnLst>
                                    <p:animClr clrSpc="hsl" dir="cw">
                                      <p:cBhvr override="childStyle">
                                        <p:cTn id="75" dur="500" fill="hold"/>
                                        <p:tgtEl>
                                          <p:spTgt spid="23"/>
                                        </p:tgtEl>
                                        <p:attrNameLst>
                                          <p:attrName>style.color</p:attrName>
                                        </p:attrNameLst>
                                      </p:cBhvr>
                                      <p:by>
                                        <p:hsl h="0" s="-70588" l="0"/>
                                      </p:by>
                                    </p:animClr>
                                    <p:animClr clrSpc="hsl" dir="cw">
                                      <p:cBhvr>
                                        <p:cTn id="76" dur="500" fill="hold"/>
                                        <p:tgtEl>
                                          <p:spTgt spid="23"/>
                                        </p:tgtEl>
                                        <p:attrNameLst>
                                          <p:attrName>fillcolor</p:attrName>
                                        </p:attrNameLst>
                                      </p:cBhvr>
                                      <p:by>
                                        <p:hsl h="0" s="-70588" l="0"/>
                                      </p:by>
                                    </p:animClr>
                                    <p:animClr clrSpc="hsl" dir="cw">
                                      <p:cBhvr>
                                        <p:cTn id="77" dur="500" fill="hold"/>
                                        <p:tgtEl>
                                          <p:spTgt spid="23"/>
                                        </p:tgtEl>
                                        <p:attrNameLst>
                                          <p:attrName>stroke.color</p:attrName>
                                        </p:attrNameLst>
                                      </p:cBhvr>
                                      <p:by>
                                        <p:hsl h="0" s="-70588" l="0"/>
                                      </p:by>
                                    </p:animClr>
                                    <p:set>
                                      <p:cBhvr>
                                        <p:cTn id="78" dur="500" fill="hold"/>
                                        <p:tgtEl>
                                          <p:spTgt spid="23"/>
                                        </p:tgtEl>
                                        <p:attrNameLst>
                                          <p:attrName>fill.type</p:attrName>
                                        </p:attrNameLst>
                                      </p:cBhvr>
                                      <p:to>
                                        <p:strVal val="solid"/>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22" presetClass="entr" presetSubtype="4" fill="hold" nodeType="click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wipe(down)">
                                      <p:cBhvr>
                                        <p:cTn id="83" dur="500"/>
                                        <p:tgtEl>
                                          <p:spTgt spid="36"/>
                                        </p:tgtEl>
                                      </p:cBhvr>
                                    </p:animEffect>
                                  </p:childTnLst>
                                </p:cTn>
                              </p:par>
                            </p:childTnLst>
                          </p:cTn>
                        </p:par>
                        <p:par>
                          <p:cTn id="84" fill="hold" nodeType="afterGroup">
                            <p:stCondLst>
                              <p:cond delay="500"/>
                            </p:stCondLst>
                            <p:childTnLst>
                              <p:par>
                                <p:cTn id="85" presetID="22" presetClass="entr" presetSubtype="4" fill="hold" grpId="0" nodeType="after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wipe(down)">
                                      <p:cBhvr>
                                        <p:cTn id="87" dur="500"/>
                                        <p:tgtEl>
                                          <p:spTgt spid="18"/>
                                        </p:tgtEl>
                                      </p:cBhvr>
                                    </p:animEffect>
                                  </p:childTnLst>
                                </p:cTn>
                              </p:par>
                              <p:par>
                                <p:cTn id="88" presetID="25" presetClass="emph" presetSubtype="0" fill="hold" grpId="1" nodeType="withEffect">
                                  <p:stCondLst>
                                    <p:cond delay="0"/>
                                  </p:stCondLst>
                                  <p:childTnLst>
                                    <p:animClr clrSpc="hsl" dir="cw">
                                      <p:cBhvr override="childStyle">
                                        <p:cTn id="89" dur="500" fill="hold"/>
                                        <p:tgtEl>
                                          <p:spTgt spid="24"/>
                                        </p:tgtEl>
                                        <p:attrNameLst>
                                          <p:attrName>style.color</p:attrName>
                                        </p:attrNameLst>
                                      </p:cBhvr>
                                      <p:by>
                                        <p:hsl h="0" s="-70588" l="0"/>
                                      </p:by>
                                    </p:animClr>
                                    <p:animClr clrSpc="hsl" dir="cw">
                                      <p:cBhvr>
                                        <p:cTn id="90" dur="500" fill="hold"/>
                                        <p:tgtEl>
                                          <p:spTgt spid="24"/>
                                        </p:tgtEl>
                                        <p:attrNameLst>
                                          <p:attrName>fillcolor</p:attrName>
                                        </p:attrNameLst>
                                      </p:cBhvr>
                                      <p:by>
                                        <p:hsl h="0" s="-70588" l="0"/>
                                      </p:by>
                                    </p:animClr>
                                    <p:animClr clrSpc="hsl" dir="cw">
                                      <p:cBhvr>
                                        <p:cTn id="91" dur="500" fill="hold"/>
                                        <p:tgtEl>
                                          <p:spTgt spid="24"/>
                                        </p:tgtEl>
                                        <p:attrNameLst>
                                          <p:attrName>stroke.color</p:attrName>
                                        </p:attrNameLst>
                                      </p:cBhvr>
                                      <p:by>
                                        <p:hsl h="0" s="-70588" l="0"/>
                                      </p:by>
                                    </p:animClr>
                                    <p:set>
                                      <p:cBhvr>
                                        <p:cTn id="92" dur="500" fill="hold"/>
                                        <p:tgtEl>
                                          <p:spTgt spid="24"/>
                                        </p:tgtEl>
                                        <p:attrNameLst>
                                          <p:attrName>fill.type</p:attrName>
                                        </p:attrNameLst>
                                      </p:cBhvr>
                                      <p:to>
                                        <p:strVal val="solid"/>
                                      </p:to>
                                    </p:set>
                                  </p:childTnLst>
                                </p:cTn>
                              </p:par>
                            </p:childTnLst>
                          </p:cTn>
                        </p:par>
                      </p:childTnLst>
                    </p:cTn>
                  </p:par>
                  <p:par>
                    <p:cTn id="93" fill="hold" nodeType="clickPar">
                      <p:stCondLst>
                        <p:cond delay="indefinite"/>
                      </p:stCondLst>
                      <p:childTnLst>
                        <p:par>
                          <p:cTn id="94" fill="hold" nodeType="withGroup">
                            <p:stCondLst>
                              <p:cond delay="0"/>
                            </p:stCondLst>
                            <p:childTnLst>
                              <p:par>
                                <p:cTn id="95" presetID="22" presetClass="entr" presetSubtype="4" fill="hold" nodeType="clickEffect">
                                  <p:stCondLst>
                                    <p:cond delay="0"/>
                                  </p:stCondLst>
                                  <p:childTnLst>
                                    <p:set>
                                      <p:cBhvr>
                                        <p:cTn id="96" dur="1" fill="hold">
                                          <p:stCondLst>
                                            <p:cond delay="0"/>
                                          </p:stCondLst>
                                        </p:cTn>
                                        <p:tgtEl>
                                          <p:spTgt spid="37"/>
                                        </p:tgtEl>
                                        <p:attrNameLst>
                                          <p:attrName>style.visibility</p:attrName>
                                        </p:attrNameLst>
                                      </p:cBhvr>
                                      <p:to>
                                        <p:strVal val="visible"/>
                                      </p:to>
                                    </p:set>
                                    <p:animEffect transition="in" filter="wipe(down)">
                                      <p:cBhvr>
                                        <p:cTn id="97" dur="500"/>
                                        <p:tgtEl>
                                          <p:spTgt spid="37"/>
                                        </p:tgtEl>
                                      </p:cBhvr>
                                    </p:animEffect>
                                  </p:childTnLst>
                                </p:cTn>
                              </p:par>
                              <p:par>
                                <p:cTn id="98" presetID="25" presetClass="emph" presetSubtype="0" fill="hold" grpId="1" nodeType="withEffect">
                                  <p:stCondLst>
                                    <p:cond delay="0"/>
                                  </p:stCondLst>
                                  <p:childTnLst>
                                    <p:animClr clrSpc="hsl" dir="cw">
                                      <p:cBhvr override="childStyle">
                                        <p:cTn id="99" dur="500" fill="hold"/>
                                        <p:tgtEl>
                                          <p:spTgt spid="18"/>
                                        </p:tgtEl>
                                        <p:attrNameLst>
                                          <p:attrName>style.color</p:attrName>
                                        </p:attrNameLst>
                                      </p:cBhvr>
                                      <p:by>
                                        <p:hsl h="0" s="-70588" l="0"/>
                                      </p:by>
                                    </p:animClr>
                                    <p:animClr clrSpc="hsl" dir="cw">
                                      <p:cBhvr>
                                        <p:cTn id="100" dur="500" fill="hold"/>
                                        <p:tgtEl>
                                          <p:spTgt spid="18"/>
                                        </p:tgtEl>
                                        <p:attrNameLst>
                                          <p:attrName>fillcolor</p:attrName>
                                        </p:attrNameLst>
                                      </p:cBhvr>
                                      <p:by>
                                        <p:hsl h="0" s="-70588" l="0"/>
                                      </p:by>
                                    </p:animClr>
                                    <p:animClr clrSpc="hsl" dir="cw">
                                      <p:cBhvr>
                                        <p:cTn id="101" dur="500" fill="hold"/>
                                        <p:tgtEl>
                                          <p:spTgt spid="18"/>
                                        </p:tgtEl>
                                        <p:attrNameLst>
                                          <p:attrName>stroke.color</p:attrName>
                                        </p:attrNameLst>
                                      </p:cBhvr>
                                      <p:by>
                                        <p:hsl h="0" s="-70588" l="0"/>
                                      </p:by>
                                    </p:animClr>
                                    <p:set>
                                      <p:cBhvr>
                                        <p:cTn id="102" dur="500" fill="hold"/>
                                        <p:tgtEl>
                                          <p:spTgt spid="18"/>
                                        </p:tgtEl>
                                        <p:attrNameLst>
                                          <p:attrName>fill.type</p:attrName>
                                        </p:attrNameLst>
                                      </p:cBhvr>
                                      <p:to>
                                        <p:strVal val="solid"/>
                                      </p:to>
                                    </p:set>
                                  </p:childTnLst>
                                </p:cTn>
                              </p:par>
                            </p:childTnLst>
                          </p:cTn>
                        </p:par>
                        <p:par>
                          <p:cTn id="103" fill="hold" nodeType="afterGroup">
                            <p:stCondLst>
                              <p:cond delay="500"/>
                            </p:stCondLst>
                            <p:childTnLst>
                              <p:par>
                                <p:cTn id="104" presetID="22" presetClass="entr" presetSubtype="8" fill="hold" grpId="0" nodeType="afterEffect">
                                  <p:stCondLst>
                                    <p:cond delay="0"/>
                                  </p:stCondLst>
                                  <p:childTnLst>
                                    <p:set>
                                      <p:cBhvr>
                                        <p:cTn id="105" dur="1" fill="hold">
                                          <p:stCondLst>
                                            <p:cond delay="0"/>
                                          </p:stCondLst>
                                        </p:cTn>
                                        <p:tgtEl>
                                          <p:spTgt spid="38"/>
                                        </p:tgtEl>
                                        <p:attrNameLst>
                                          <p:attrName>style.visibility</p:attrName>
                                        </p:attrNameLst>
                                      </p:cBhvr>
                                      <p:to>
                                        <p:strVal val="visible"/>
                                      </p:to>
                                    </p:set>
                                    <p:animEffect transition="in" filter="wipe(left)">
                                      <p:cBhvr>
                                        <p:cTn id="10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38" grpId="0" animBg="1"/>
      <p:bldP spid="18" grpId="0" animBg="1"/>
      <p:bldP spid="18" grpId="1" animBg="1"/>
      <p:bldP spid="19" grpId="0" animBg="1"/>
      <p:bldP spid="19" grpId="1" animBg="1"/>
      <p:bldP spid="20" grpId="0" animBg="1"/>
      <p:bldP spid="22" grpId="0" animBg="1"/>
      <p:bldP spid="22" grpId="1" animBg="1"/>
      <p:bldP spid="23" grpId="0" animBg="1"/>
      <p:bldP spid="23" grpId="1" animBg="1"/>
      <p:bldP spid="24" grpId="0" animBg="1"/>
      <p:bldP spid="24" grpId="1"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cxnSp>
        <p:nvCxnSpPr>
          <p:cNvPr id="36" name="Straight Connector 35"/>
          <p:cNvCxnSpPr>
            <a:cxnSpLocks noChangeShapeType="1"/>
          </p:cNvCxnSpPr>
          <p:nvPr/>
        </p:nvCxnSpPr>
        <p:spPr bwMode="auto">
          <a:xfrm>
            <a:off x="1524002" y="2849565"/>
            <a:ext cx="3063873" cy="1158873"/>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37" name="Straight Connector 36"/>
          <p:cNvCxnSpPr>
            <a:cxnSpLocks noChangeShapeType="1"/>
            <a:endCxn id="3" idx="0"/>
          </p:cNvCxnSpPr>
          <p:nvPr/>
        </p:nvCxnSpPr>
        <p:spPr bwMode="auto">
          <a:xfrm>
            <a:off x="4114800" y="3657600"/>
            <a:ext cx="2955925" cy="1112838"/>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41" name="Straight Connector 40"/>
          <p:cNvCxnSpPr>
            <a:cxnSpLocks noChangeShapeType="1"/>
            <a:stCxn id="2" idx="2"/>
          </p:cNvCxnSpPr>
          <p:nvPr/>
        </p:nvCxnSpPr>
        <p:spPr bwMode="auto">
          <a:xfrm flipH="1">
            <a:off x="4495801" y="2925763"/>
            <a:ext cx="3032124" cy="1265237"/>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a:cxnSpLocks noChangeShapeType="1"/>
          </p:cNvCxnSpPr>
          <p:nvPr/>
        </p:nvCxnSpPr>
        <p:spPr bwMode="auto">
          <a:xfrm rot="10800000" flipV="1">
            <a:off x="1997075" y="3657600"/>
            <a:ext cx="3184525" cy="121920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sp>
        <p:nvSpPr>
          <p:cNvPr id="46083" name="Rectangle 2"/>
          <p:cNvSpPr>
            <a:spLocks noGrp="1" noChangeArrowheads="1"/>
          </p:cNvSpPr>
          <p:nvPr>
            <p:ph type="title"/>
          </p:nvPr>
        </p:nvSpPr>
        <p:spPr>
          <a:xfrm>
            <a:off x="457200" y="0"/>
            <a:ext cx="8229600" cy="1398587"/>
          </a:xfrm>
        </p:spPr>
        <p:txBody>
          <a:bodyPr>
            <a:normAutofit fontScale="90000"/>
          </a:bodyPr>
          <a:lstStyle/>
          <a:p>
            <a:r>
              <a:rPr lang="en-US" dirty="0"/>
              <a:t>The Marketing Concept Applies in Nonprofit Organizations</a:t>
            </a:r>
          </a:p>
        </p:txBody>
      </p:sp>
      <p:sp>
        <p:nvSpPr>
          <p:cNvPr id="379910" name="AutoShape 6"/>
          <p:cNvSpPr>
            <a:spLocks noChangeArrowheads="1"/>
          </p:cNvSpPr>
          <p:nvPr/>
        </p:nvSpPr>
        <p:spPr bwMode="auto">
          <a:xfrm>
            <a:off x="457200" y="1295400"/>
            <a:ext cx="2286000" cy="1554163"/>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endParaRPr lang="en-US" sz="2200" b="1" dirty="0">
              <a:cs typeface="Arial" pitchFamily="34" charset="0"/>
            </a:endParaRPr>
          </a:p>
          <a:p>
            <a:r>
              <a:rPr lang="en-US" sz="2200" b="1" dirty="0">
                <a:cs typeface="Arial" pitchFamily="34" charset="0"/>
              </a:rPr>
              <a:t>Newcomers to Marketing</a:t>
            </a:r>
          </a:p>
          <a:p>
            <a:endParaRPr lang="en-US" sz="2400" b="1" dirty="0">
              <a:cs typeface="Arial" pitchFamily="34" charset="0"/>
            </a:endParaRPr>
          </a:p>
        </p:txBody>
      </p:sp>
      <p:sp>
        <p:nvSpPr>
          <p:cNvPr id="2" name="AutoShape 6"/>
          <p:cNvSpPr>
            <a:spLocks noChangeArrowheads="1"/>
          </p:cNvSpPr>
          <p:nvPr/>
        </p:nvSpPr>
        <p:spPr bwMode="auto">
          <a:xfrm>
            <a:off x="6400800" y="1371600"/>
            <a:ext cx="2254250" cy="1554163"/>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200" b="1" dirty="0">
                <a:cs typeface="Arial" pitchFamily="34" charset="0"/>
              </a:rPr>
              <a:t>Will “Satisfied Customers” Offer Support?</a:t>
            </a:r>
          </a:p>
        </p:txBody>
      </p:sp>
      <p:sp>
        <p:nvSpPr>
          <p:cNvPr id="3" name="AutoShape 6"/>
          <p:cNvSpPr>
            <a:spLocks noChangeArrowheads="1"/>
          </p:cNvSpPr>
          <p:nvPr/>
        </p:nvSpPr>
        <p:spPr bwMode="auto">
          <a:xfrm>
            <a:off x="5943600" y="4770438"/>
            <a:ext cx="2254250" cy="1554162"/>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200" b="1" dirty="0">
                <a:cs typeface="Arial" pitchFamily="34" charset="0"/>
              </a:rPr>
              <a:t>The Bottom </a:t>
            </a:r>
            <a:br>
              <a:rPr lang="en-US" sz="2200" b="1" dirty="0">
                <a:cs typeface="Arial" pitchFamily="34" charset="0"/>
              </a:rPr>
            </a:br>
            <a:r>
              <a:rPr lang="en-US" sz="2200" b="1" dirty="0">
                <a:cs typeface="Arial" pitchFamily="34" charset="0"/>
              </a:rPr>
              <a:t>Line? </a:t>
            </a:r>
          </a:p>
        </p:txBody>
      </p:sp>
      <p:sp>
        <p:nvSpPr>
          <p:cNvPr id="5" name="AutoShape 6"/>
          <p:cNvSpPr>
            <a:spLocks noChangeArrowheads="1"/>
          </p:cNvSpPr>
          <p:nvPr/>
        </p:nvSpPr>
        <p:spPr bwMode="auto">
          <a:xfrm>
            <a:off x="914400" y="4770438"/>
            <a:ext cx="2209800" cy="1554162"/>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200" b="1" dirty="0">
                <a:cs typeface="Arial" pitchFamily="34" charset="0"/>
              </a:rPr>
              <a:t>May Not Be Organized for Marketing </a:t>
            </a:r>
          </a:p>
        </p:txBody>
      </p:sp>
      <p:sp>
        <p:nvSpPr>
          <p:cNvPr id="46091" name="Oval 28"/>
          <p:cNvSpPr>
            <a:spLocks noChangeArrowheads="1"/>
          </p:cNvSpPr>
          <p:nvPr/>
        </p:nvSpPr>
        <p:spPr bwMode="auto">
          <a:xfrm>
            <a:off x="3429000" y="2882900"/>
            <a:ext cx="2306638" cy="2298700"/>
          </a:xfrm>
          <a:prstGeom prst="ellipse">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r>
              <a:rPr lang="en-US" sz="2200" b="1" dirty="0"/>
              <a:t> </a:t>
            </a:r>
            <a:r>
              <a:rPr lang="en-US" sz="2200" b="1" dirty="0">
                <a:cs typeface="Arial" pitchFamily="34" charset="0"/>
              </a:rPr>
              <a:t>Characteristics </a:t>
            </a:r>
            <a:br>
              <a:rPr lang="en-US" sz="2200" b="1" dirty="0">
                <a:cs typeface="Arial" pitchFamily="34" charset="0"/>
              </a:rPr>
            </a:br>
            <a:r>
              <a:rPr lang="en-US" sz="2200" b="1" dirty="0">
                <a:cs typeface="Arial" pitchFamily="34" charset="0"/>
              </a:rPr>
              <a:t>of Nonprofit</a:t>
            </a:r>
            <a:br>
              <a:rPr lang="en-US" sz="2200" b="1" dirty="0">
                <a:cs typeface="Arial" pitchFamily="34" charset="0"/>
              </a:rPr>
            </a:br>
            <a:r>
              <a:rPr lang="en-US" sz="2200" b="1" dirty="0">
                <a:cs typeface="Arial" pitchFamily="34" charset="0"/>
              </a:rPr>
              <a:t>Organizations</a:t>
            </a:r>
          </a:p>
        </p:txBody>
      </p:sp>
    </p:spTree>
    <p:custDataLst>
      <p:tags r:id="rId1"/>
    </p:custDataLst>
    <p:extLst>
      <p:ext uri="{BB962C8B-B14F-4D97-AF65-F5344CB8AC3E}">
        <p14:creationId xmlns:p14="http://schemas.microsoft.com/office/powerpoint/2010/main" val="20312434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79910"/>
                                        </p:tgtEl>
                                        <p:attrNameLst>
                                          <p:attrName>style.visibility</p:attrName>
                                        </p:attrNameLst>
                                      </p:cBhvr>
                                      <p:to>
                                        <p:strVal val="visible"/>
                                      </p:to>
                                    </p:set>
                                    <p:animEffect transition="in" filter="wipe(down)">
                                      <p:cBhvr>
                                        <p:cTn id="11" dur="500"/>
                                        <p:tgtEl>
                                          <p:spTgt spid="37991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379910"/>
                                        </p:tgtEl>
                                        <p:attrNameLst>
                                          <p:attrName>style.color</p:attrName>
                                        </p:attrNameLst>
                                      </p:cBhvr>
                                      <p:by>
                                        <p:hsl h="0" s="-70588" l="0"/>
                                      </p:by>
                                    </p:animClr>
                                    <p:animClr clrSpc="hsl" dir="cw">
                                      <p:cBhvr>
                                        <p:cTn id="16" dur="500" fill="hold"/>
                                        <p:tgtEl>
                                          <p:spTgt spid="379910"/>
                                        </p:tgtEl>
                                        <p:attrNameLst>
                                          <p:attrName>fillcolor</p:attrName>
                                        </p:attrNameLst>
                                      </p:cBhvr>
                                      <p:by>
                                        <p:hsl h="0" s="-70588" l="0"/>
                                      </p:by>
                                    </p:animClr>
                                    <p:animClr clrSpc="hsl" dir="cw">
                                      <p:cBhvr>
                                        <p:cTn id="17" dur="500" fill="hold"/>
                                        <p:tgtEl>
                                          <p:spTgt spid="379910"/>
                                        </p:tgtEl>
                                        <p:attrNameLst>
                                          <p:attrName>stroke.color</p:attrName>
                                        </p:attrNameLst>
                                      </p:cBhvr>
                                      <p:by>
                                        <p:hsl h="0" s="-70588" l="0"/>
                                      </p:by>
                                    </p:animClr>
                                    <p:set>
                                      <p:cBhvr>
                                        <p:cTn id="18" dur="500" fill="hold"/>
                                        <p:tgtEl>
                                          <p:spTgt spid="379910"/>
                                        </p:tgtEl>
                                        <p:attrNameLst>
                                          <p:attrName>fill.type</p:attrName>
                                        </p:attrNameLst>
                                      </p:cBhvr>
                                      <p:to>
                                        <p:strVal val="solid"/>
                                      </p:to>
                                    </p:set>
                                  </p:childTnLst>
                                </p:cTn>
                              </p:par>
                              <p:par>
                                <p:cTn id="19" presetID="22" presetClass="entr" presetSubtype="4"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down)">
                                      <p:cBhvr>
                                        <p:cTn id="21" dur="500"/>
                                        <p:tgtEl>
                                          <p:spTgt spid="41"/>
                                        </p:tgtEl>
                                      </p:cBhvr>
                                    </p:animEffect>
                                  </p:childTnLst>
                                </p:cTn>
                              </p:par>
                            </p:childTnLst>
                          </p:cTn>
                        </p:par>
                        <p:par>
                          <p:cTn id="22" fill="hold" nodeType="afterGroup">
                            <p:stCondLst>
                              <p:cond delay="500"/>
                            </p:stCondLst>
                            <p:childTnLst>
                              <p:par>
                                <p:cTn id="23" presetID="22" presetClass="entr" presetSubtype="4"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500"/>
                                        <p:tgtEl>
                                          <p:spTgt spid="2"/>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2"/>
                                        </p:tgtEl>
                                        <p:attrNameLst>
                                          <p:attrName>style.color</p:attrName>
                                        </p:attrNameLst>
                                      </p:cBhvr>
                                      <p:by>
                                        <p:hsl h="0" s="-70588" l="0"/>
                                      </p:by>
                                    </p:animClr>
                                    <p:animClr clrSpc="hsl" dir="cw">
                                      <p:cBhvr>
                                        <p:cTn id="30" dur="500" fill="hold"/>
                                        <p:tgtEl>
                                          <p:spTgt spid="2"/>
                                        </p:tgtEl>
                                        <p:attrNameLst>
                                          <p:attrName>fillcolor</p:attrName>
                                        </p:attrNameLst>
                                      </p:cBhvr>
                                      <p:by>
                                        <p:hsl h="0" s="-70588" l="0"/>
                                      </p:by>
                                    </p:animClr>
                                    <p:animClr clrSpc="hsl" dir="cw">
                                      <p:cBhvr>
                                        <p:cTn id="31" dur="500" fill="hold"/>
                                        <p:tgtEl>
                                          <p:spTgt spid="2"/>
                                        </p:tgtEl>
                                        <p:attrNameLst>
                                          <p:attrName>stroke.color</p:attrName>
                                        </p:attrNameLst>
                                      </p:cBhvr>
                                      <p:by>
                                        <p:hsl h="0" s="-70588" l="0"/>
                                      </p:by>
                                    </p:animClr>
                                    <p:set>
                                      <p:cBhvr>
                                        <p:cTn id="32" dur="500" fill="hold"/>
                                        <p:tgtEl>
                                          <p:spTgt spid="2"/>
                                        </p:tgtEl>
                                        <p:attrNameLst>
                                          <p:attrName>fill.type</p:attrName>
                                        </p:attrNameLst>
                                      </p:cBhvr>
                                      <p:to>
                                        <p:strVal val="solid"/>
                                      </p:to>
                                    </p:set>
                                  </p:childTnLst>
                                </p:cTn>
                              </p:par>
                              <p:par>
                                <p:cTn id="33" presetID="22" presetClass="entr" presetSubtype="1" fill="hold"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up)">
                                      <p:cBhvr>
                                        <p:cTn id="35" dur="500"/>
                                        <p:tgtEl>
                                          <p:spTgt spid="37"/>
                                        </p:tgtEl>
                                      </p:cBhvr>
                                    </p:animEffect>
                                  </p:childTnLst>
                                </p:cTn>
                              </p:par>
                            </p:childTnLst>
                          </p:cTn>
                        </p:par>
                        <p:par>
                          <p:cTn id="36" fill="hold" nodeType="afterGroup">
                            <p:stCondLst>
                              <p:cond delay="500"/>
                            </p:stCondLst>
                            <p:childTnLst>
                              <p:par>
                                <p:cTn id="37" presetID="22" presetClass="entr" presetSubtype="1"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up)">
                                      <p:cBhvr>
                                        <p:cTn id="39" dur="500"/>
                                        <p:tgtEl>
                                          <p:spTgt spid="3"/>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3"/>
                                        </p:tgtEl>
                                        <p:attrNameLst>
                                          <p:attrName>style.color</p:attrName>
                                        </p:attrNameLst>
                                      </p:cBhvr>
                                      <p:by>
                                        <p:hsl h="0" s="-70588" l="0"/>
                                      </p:by>
                                    </p:animClr>
                                    <p:animClr clrSpc="hsl" dir="cw">
                                      <p:cBhvr>
                                        <p:cTn id="44" dur="500" fill="hold"/>
                                        <p:tgtEl>
                                          <p:spTgt spid="3"/>
                                        </p:tgtEl>
                                        <p:attrNameLst>
                                          <p:attrName>fillcolor</p:attrName>
                                        </p:attrNameLst>
                                      </p:cBhvr>
                                      <p:by>
                                        <p:hsl h="0" s="-70588" l="0"/>
                                      </p:by>
                                    </p:animClr>
                                    <p:animClr clrSpc="hsl" dir="cw">
                                      <p:cBhvr>
                                        <p:cTn id="45" dur="500" fill="hold"/>
                                        <p:tgtEl>
                                          <p:spTgt spid="3"/>
                                        </p:tgtEl>
                                        <p:attrNameLst>
                                          <p:attrName>stroke.color</p:attrName>
                                        </p:attrNameLst>
                                      </p:cBhvr>
                                      <p:by>
                                        <p:hsl h="0" s="-70588" l="0"/>
                                      </p:by>
                                    </p:animClr>
                                    <p:set>
                                      <p:cBhvr>
                                        <p:cTn id="46" dur="500" fill="hold"/>
                                        <p:tgtEl>
                                          <p:spTgt spid="3"/>
                                        </p:tgtEl>
                                        <p:attrNameLst>
                                          <p:attrName>fill.type</p:attrName>
                                        </p:attrNameLst>
                                      </p:cBhvr>
                                      <p:to>
                                        <p:strVal val="solid"/>
                                      </p:to>
                                    </p:set>
                                  </p:childTnLst>
                                </p:cTn>
                              </p:par>
                              <p:par>
                                <p:cTn id="47" presetID="22" presetClass="entr" presetSubtype="1" fill="hold" nodeType="with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wipe(up)">
                                      <p:cBhvr>
                                        <p:cTn id="49" dur="500"/>
                                        <p:tgtEl>
                                          <p:spTgt spid="42"/>
                                        </p:tgtEl>
                                      </p:cBhvr>
                                    </p:animEffect>
                                  </p:childTnLst>
                                </p:cTn>
                              </p:par>
                            </p:childTnLst>
                          </p:cTn>
                        </p:par>
                        <p:par>
                          <p:cTn id="50" fill="hold" nodeType="afterGroup">
                            <p:stCondLst>
                              <p:cond delay="500"/>
                            </p:stCondLst>
                            <p:childTnLst>
                              <p:par>
                                <p:cTn id="51" presetID="22" presetClass="entr" presetSubtype="1"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wipe(up)">
                                      <p:cBhvr>
                                        <p:cTn id="5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910" grpId="0" animBg="1"/>
      <p:bldP spid="379910" grpId="1" animBg="1"/>
      <p:bldP spid="2" grpId="0" animBg="1"/>
      <p:bldP spid="2" grpId="1" animBg="1"/>
      <p:bldP spid="3" grpId="0" animBg="1"/>
      <p:bldP spid="3" grpId="1" animBg="1"/>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normAutofit fontScale="90000"/>
          </a:bodyPr>
          <a:lstStyle/>
          <a:p>
            <a:r>
              <a:rPr lang="en-US"/>
              <a:t>Marketing Concept Used by Nonprofit Services</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9100" y="1894629"/>
            <a:ext cx="4127500" cy="4122841"/>
          </a:xfrm>
          <a:prstGeom prst="rect">
            <a:avLst/>
          </a:prstGeom>
        </p:spPr>
      </p:pic>
      <p:sp>
        <p:nvSpPr>
          <p:cNvPr id="6" name="TextBox 5"/>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885166113"/>
      </p:ext>
    </p:extLst>
  </p:cSld>
  <p:clrMapOvr>
    <a:masterClrMapping/>
  </p:clrMapOvr>
  <p:transition>
    <p:pull dir="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288"/>
            <a:ext cx="3886200" cy="2779712"/>
          </a:xfrm>
        </p:spPr>
        <p:txBody>
          <a:bodyPr>
            <a:normAutofit/>
          </a:bodyPr>
          <a:lstStyle/>
          <a:p>
            <a:r>
              <a:rPr lang="en-US" dirty="0"/>
              <a:t>The Micro-Macro </a:t>
            </a:r>
            <a:br>
              <a:rPr lang="en-US" dirty="0"/>
            </a:br>
            <a:r>
              <a:rPr lang="en-US" dirty="0"/>
              <a:t>Dilemma</a:t>
            </a:r>
          </a:p>
        </p:txBody>
      </p:sp>
      <p:pic>
        <p:nvPicPr>
          <p:cNvPr id="4" name="Picture 2" descr="C:\Dropbox\BM19e Dropbox\BM19e Supplements\Digital Images\Perreault_19e_DIL\per28981_ch01\per28981_p011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685800"/>
            <a:ext cx="2824491" cy="524338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650745" y="5963051"/>
            <a:ext cx="2514600" cy="400110"/>
          </a:xfrm>
          <a:prstGeom prst="rect">
            <a:avLst/>
          </a:prstGeom>
          <a:noFill/>
        </p:spPr>
        <p:txBody>
          <a:bodyPr wrap="square" rtlCol="0">
            <a:spAutoFit/>
          </a:bodyPr>
          <a:lstStyle/>
          <a:p>
            <a:r>
              <a:rPr lang="en-US" sz="1000" dirty="0"/>
              <a:t>Source: New York City Department of Health/DCF Advertising</a:t>
            </a:r>
          </a:p>
        </p:txBody>
      </p:sp>
    </p:spTree>
    <p:custDataLst>
      <p:tags r:id="rId1"/>
    </p:custDataLst>
    <p:extLst>
      <p:ext uri="{BB962C8B-B14F-4D97-AF65-F5344CB8AC3E}">
        <p14:creationId xmlns:p14="http://schemas.microsoft.com/office/powerpoint/2010/main" val="1355307481"/>
      </p:ext>
    </p:extLst>
  </p:cSld>
  <p:clrMapOvr>
    <a:masterClrMapping/>
  </p:clrMapOvr>
  <p:transition>
    <p:pull dir="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anchor="t">
            <a:normAutofit fontScale="90000"/>
          </a:bodyPr>
          <a:lstStyle/>
          <a:p>
            <a:r>
              <a:rPr lang="en-US" dirty="0"/>
              <a:t>Society’s needs must be considered</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1143000"/>
            <a:ext cx="4660900" cy="4992428"/>
          </a:xfrm>
          <a:prstGeom prst="rect">
            <a:avLst/>
          </a:prstGeom>
        </p:spPr>
      </p:pic>
      <p:sp>
        <p:nvSpPr>
          <p:cNvPr id="4" name="TextBox 3"/>
          <p:cNvSpPr txBox="1"/>
          <p:nvPr/>
        </p:nvSpPr>
        <p:spPr>
          <a:xfrm>
            <a:off x="5835650" y="6135428"/>
            <a:ext cx="2514600" cy="400110"/>
          </a:xfrm>
          <a:prstGeom prst="rect">
            <a:avLst/>
          </a:prstGeom>
          <a:noFill/>
        </p:spPr>
        <p:txBody>
          <a:bodyPr wrap="square" rtlCol="0">
            <a:spAutoFit/>
          </a:bodyPr>
          <a:lstStyle/>
          <a:p>
            <a:r>
              <a:rPr lang="en-US" sz="1000" i="1" dirty="0"/>
              <a:t>Source: Ben &amp; Jerry’s United States, Inc. </a:t>
            </a:r>
            <a:endParaRPr lang="en-US" sz="1000" dirty="0"/>
          </a:p>
          <a:p>
            <a:endParaRPr lang="en-US" sz="1000" dirty="0"/>
          </a:p>
        </p:txBody>
      </p:sp>
    </p:spTree>
    <p:extLst>
      <p:ext uri="{BB962C8B-B14F-4D97-AF65-F5344CB8AC3E}">
        <p14:creationId xmlns:p14="http://schemas.microsoft.com/office/powerpoint/2010/main" val="654180013"/>
      </p:ext>
    </p:extLst>
  </p:cSld>
  <p:clrMapOvr>
    <a:masterClrMapping/>
  </p:clrMapOvr>
  <p:transition>
    <p:pull dir="ru"/>
  </p:transition>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8518" name="AutoShape 6"/>
          <p:cNvSpPr>
            <a:spLocks noChangeArrowheads="1"/>
          </p:cNvSpPr>
          <p:nvPr/>
        </p:nvSpPr>
        <p:spPr bwMode="auto">
          <a:xfrm>
            <a:off x="76200" y="4724400"/>
            <a:ext cx="2133600" cy="1290638"/>
          </a:xfrm>
          <a:prstGeom prst="roundRect">
            <a:avLst>
              <a:gd name="adj" fmla="val 22398"/>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dirty="0">
                <a:solidFill>
                  <a:schemeClr val="tx1">
                    <a:lumMod val="95000"/>
                  </a:schemeClr>
                </a:solidFill>
                <a:cs typeface="Arial" pitchFamily="34" charset="0"/>
              </a:rPr>
              <a:t>Society’s needs must be considered</a:t>
            </a:r>
          </a:p>
        </p:txBody>
      </p:sp>
      <p:sp>
        <p:nvSpPr>
          <p:cNvPr id="1088519" name="Line 7"/>
          <p:cNvSpPr>
            <a:spLocks noChangeShapeType="1"/>
          </p:cNvSpPr>
          <p:nvPr/>
        </p:nvSpPr>
        <p:spPr bwMode="auto">
          <a:xfrm>
            <a:off x="4648200" y="3276600"/>
            <a:ext cx="990600" cy="1371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48132" name="Rectangle 2"/>
          <p:cNvSpPr>
            <a:spLocks noGrp="1" noChangeArrowheads="1"/>
          </p:cNvSpPr>
          <p:nvPr>
            <p:ph type="title"/>
          </p:nvPr>
        </p:nvSpPr>
        <p:spPr>
          <a:xfrm>
            <a:off x="457200" y="170538"/>
            <a:ext cx="8610600" cy="1398587"/>
          </a:xfrm>
        </p:spPr>
        <p:txBody>
          <a:bodyPr>
            <a:normAutofit/>
          </a:bodyPr>
          <a:lstStyle/>
          <a:p>
            <a:r>
              <a:rPr lang="en-US" sz="3600" dirty="0"/>
              <a:t>The Marketing Concept, Social Responsibility, and Marketing Ethics</a:t>
            </a:r>
          </a:p>
        </p:txBody>
      </p:sp>
      <p:sp>
        <p:nvSpPr>
          <p:cNvPr id="1088515" name="Line 3"/>
          <p:cNvSpPr>
            <a:spLocks noChangeShapeType="1"/>
          </p:cNvSpPr>
          <p:nvPr/>
        </p:nvSpPr>
        <p:spPr bwMode="auto">
          <a:xfrm flipH="1">
            <a:off x="1447800" y="3276600"/>
            <a:ext cx="3200400" cy="1371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2" name="Line 7"/>
          <p:cNvSpPr>
            <a:spLocks noChangeShapeType="1"/>
          </p:cNvSpPr>
          <p:nvPr/>
        </p:nvSpPr>
        <p:spPr bwMode="auto">
          <a:xfrm flipH="1">
            <a:off x="3657600" y="3200400"/>
            <a:ext cx="685800" cy="14478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1088522" name="AutoShape 10"/>
          <p:cNvSpPr>
            <a:spLocks noChangeArrowheads="1"/>
          </p:cNvSpPr>
          <p:nvPr/>
        </p:nvSpPr>
        <p:spPr bwMode="auto">
          <a:xfrm>
            <a:off x="2365375" y="4724400"/>
            <a:ext cx="2130425" cy="1295400"/>
          </a:xfrm>
          <a:prstGeom prst="roundRect">
            <a:avLst>
              <a:gd name="adj" fmla="val 22398"/>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dirty="0">
                <a:solidFill>
                  <a:schemeClr val="tx1">
                    <a:lumMod val="95000"/>
                  </a:schemeClr>
                </a:solidFill>
                <a:cs typeface="Arial" pitchFamily="34" charset="0"/>
              </a:rPr>
              <a:t>Should all consumer needs be satisfied?</a:t>
            </a:r>
          </a:p>
        </p:txBody>
      </p:sp>
      <p:sp>
        <p:nvSpPr>
          <p:cNvPr id="1088523" name="Line 11"/>
          <p:cNvSpPr>
            <a:spLocks noChangeShapeType="1"/>
          </p:cNvSpPr>
          <p:nvPr/>
        </p:nvSpPr>
        <p:spPr bwMode="auto">
          <a:xfrm>
            <a:off x="4724400" y="3352800"/>
            <a:ext cx="2971800" cy="12954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ndParaRPr>
          </a:p>
        </p:txBody>
      </p:sp>
      <p:sp>
        <p:nvSpPr>
          <p:cNvPr id="1088524" name="AutoShape 12"/>
          <p:cNvSpPr>
            <a:spLocks noChangeArrowheads="1"/>
          </p:cNvSpPr>
          <p:nvPr/>
        </p:nvSpPr>
        <p:spPr bwMode="auto">
          <a:xfrm>
            <a:off x="6937375" y="4724400"/>
            <a:ext cx="2130425" cy="1295400"/>
          </a:xfrm>
          <a:prstGeom prst="roundRect">
            <a:avLst>
              <a:gd name="adj" fmla="val 22398"/>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dirty="0">
                <a:solidFill>
                  <a:schemeClr val="tx1">
                    <a:lumMod val="95000"/>
                  </a:schemeClr>
                </a:solidFill>
                <a:cs typeface="Arial" pitchFamily="34" charset="0"/>
              </a:rPr>
              <a:t>What if it cuts into profits?</a:t>
            </a:r>
          </a:p>
        </p:txBody>
      </p:sp>
      <p:sp>
        <p:nvSpPr>
          <p:cNvPr id="46090" name="AutoShape 14"/>
          <p:cNvSpPr>
            <a:spLocks noChangeArrowheads="1"/>
          </p:cNvSpPr>
          <p:nvPr/>
        </p:nvSpPr>
        <p:spPr bwMode="auto">
          <a:xfrm>
            <a:off x="3467100" y="2203450"/>
            <a:ext cx="2209800" cy="1790700"/>
          </a:xfrm>
          <a:prstGeom prst="star16">
            <a:avLst>
              <a:gd name="adj" fmla="val 30713"/>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endParaRPr lang="en-US"/>
          </a:p>
        </p:txBody>
      </p:sp>
      <p:sp>
        <p:nvSpPr>
          <p:cNvPr id="1088527" name="Text Box 15"/>
          <p:cNvSpPr txBox="1">
            <a:spLocks noChangeArrowheads="1"/>
          </p:cNvSpPr>
          <p:nvPr/>
        </p:nvSpPr>
        <p:spPr bwMode="auto">
          <a:xfrm>
            <a:off x="3352800" y="1438275"/>
            <a:ext cx="2438400" cy="830263"/>
          </a:xfrm>
          <a:prstGeom prst="rect">
            <a:avLst/>
          </a:prstGeom>
          <a:noFill/>
          <a:ln w="38100">
            <a:noFill/>
            <a:miter lim="800000"/>
            <a:headEnd/>
            <a:tailEnd/>
          </a:ln>
          <a:effectLst/>
        </p:spPr>
        <p:txBody>
          <a:bodyPr>
            <a:spAutoFit/>
          </a:bodyPr>
          <a:lstStyle/>
          <a:p>
            <a:pPr>
              <a:defRPr/>
            </a:pPr>
            <a:r>
              <a:rPr lang="en-US" sz="2400" b="1" dirty="0">
                <a:latin typeface="+mn-lt"/>
                <a:cs typeface="Arial" pitchFamily="34" charset="0"/>
              </a:rPr>
              <a:t>Micro–Macro</a:t>
            </a:r>
          </a:p>
          <a:p>
            <a:pPr>
              <a:defRPr/>
            </a:pPr>
            <a:r>
              <a:rPr lang="en-US" sz="2400" b="1" dirty="0">
                <a:latin typeface="+mn-lt"/>
                <a:cs typeface="Arial" pitchFamily="34" charset="0"/>
              </a:rPr>
              <a:t>Dilemma</a:t>
            </a:r>
          </a:p>
        </p:txBody>
      </p:sp>
      <p:sp>
        <p:nvSpPr>
          <p:cNvPr id="1088529" name="Text Box 17"/>
          <p:cNvSpPr txBox="1">
            <a:spLocks noChangeArrowheads="1"/>
          </p:cNvSpPr>
          <p:nvPr/>
        </p:nvSpPr>
        <p:spPr bwMode="auto">
          <a:xfrm>
            <a:off x="0" y="6019800"/>
            <a:ext cx="9144000" cy="519113"/>
          </a:xfrm>
          <a:prstGeom prst="rect">
            <a:avLst/>
          </a:prstGeom>
          <a:noFill/>
          <a:ln w="38100">
            <a:noFill/>
            <a:miter lim="800000"/>
            <a:headEnd/>
            <a:tailEnd/>
          </a:ln>
          <a:effectLst/>
        </p:spPr>
        <p:txBody>
          <a:bodyPr>
            <a:spAutoFit/>
          </a:bodyPr>
          <a:lstStyle/>
          <a:p>
            <a:pPr>
              <a:spcBef>
                <a:spcPct val="50000"/>
              </a:spcBef>
              <a:defRPr/>
            </a:pPr>
            <a:r>
              <a:rPr lang="en-US" sz="2800" b="1" dirty="0">
                <a:latin typeface="+mn-lt"/>
              </a:rPr>
              <a:t>The Marketing Concept Guides Ethics</a:t>
            </a:r>
          </a:p>
        </p:txBody>
      </p:sp>
      <p:sp>
        <p:nvSpPr>
          <p:cNvPr id="4" name="AutoShape 6"/>
          <p:cNvSpPr>
            <a:spLocks noChangeArrowheads="1"/>
          </p:cNvSpPr>
          <p:nvPr/>
        </p:nvSpPr>
        <p:spPr bwMode="auto">
          <a:xfrm>
            <a:off x="4651375" y="4724400"/>
            <a:ext cx="2130425" cy="1295400"/>
          </a:xfrm>
          <a:prstGeom prst="roundRect">
            <a:avLst>
              <a:gd name="adj" fmla="val 22398"/>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dirty="0">
                <a:solidFill>
                  <a:schemeClr val="tx1">
                    <a:lumMod val="95000"/>
                  </a:schemeClr>
                </a:solidFill>
                <a:cs typeface="Arial" pitchFamily="34" charset="0"/>
              </a:rPr>
              <a:t>Do all </a:t>
            </a:r>
          </a:p>
          <a:p>
            <a:r>
              <a:rPr lang="en-US" sz="2000" b="1" dirty="0">
                <a:solidFill>
                  <a:schemeClr val="tx1">
                    <a:lumMod val="95000"/>
                  </a:schemeClr>
                </a:solidFill>
                <a:cs typeface="Arial" pitchFamily="34" charset="0"/>
              </a:rPr>
              <a:t>marketers act responsibly?</a:t>
            </a:r>
          </a:p>
        </p:txBody>
      </p:sp>
      <p:sp>
        <p:nvSpPr>
          <p:cNvPr id="1088531" name="AutoShape 19"/>
          <p:cNvSpPr>
            <a:spLocks noChangeArrowheads="1"/>
          </p:cNvSpPr>
          <p:nvPr/>
        </p:nvSpPr>
        <p:spPr bwMode="auto">
          <a:xfrm>
            <a:off x="3048000" y="2806700"/>
            <a:ext cx="1524000" cy="609600"/>
          </a:xfrm>
          <a:prstGeom prst="rightArrow">
            <a:avLst>
              <a:gd name="adj1" fmla="val 50000"/>
              <a:gd name="adj2" fmla="val 6250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en-US" sz="2800">
              <a:solidFill>
                <a:schemeClr val="tx2"/>
              </a:solidFill>
            </a:endParaRPr>
          </a:p>
        </p:txBody>
      </p:sp>
      <p:sp>
        <p:nvSpPr>
          <p:cNvPr id="1088532" name="AutoShape 20"/>
          <p:cNvSpPr>
            <a:spLocks noChangeArrowheads="1"/>
          </p:cNvSpPr>
          <p:nvPr/>
        </p:nvSpPr>
        <p:spPr bwMode="auto">
          <a:xfrm rot="10800000">
            <a:off x="4648200" y="2806700"/>
            <a:ext cx="1447800" cy="609600"/>
          </a:xfrm>
          <a:prstGeom prst="rightArrow">
            <a:avLst>
              <a:gd name="adj1" fmla="val 50000"/>
              <a:gd name="adj2" fmla="val 59375"/>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rot="10800000" wrap="none" anchor="ctr"/>
          <a:lstStyle/>
          <a:p>
            <a:endParaRPr lang="en-US" sz="2800">
              <a:solidFill>
                <a:schemeClr val="tx2"/>
              </a:solidFill>
            </a:endParaRPr>
          </a:p>
        </p:txBody>
      </p:sp>
      <p:sp>
        <p:nvSpPr>
          <p:cNvPr id="30" name="Text Box 29"/>
          <p:cNvSpPr txBox="1">
            <a:spLocks noChangeArrowheads="1"/>
          </p:cNvSpPr>
          <p:nvPr/>
        </p:nvSpPr>
        <p:spPr bwMode="auto">
          <a:xfrm>
            <a:off x="838200" y="1600200"/>
            <a:ext cx="2362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2400" dirty="0">
                <a:latin typeface="+mn-lt"/>
              </a:rPr>
              <a:t>Group Needs</a:t>
            </a:r>
          </a:p>
        </p:txBody>
      </p:sp>
      <p:sp>
        <p:nvSpPr>
          <p:cNvPr id="36" name="Text Box 30"/>
          <p:cNvSpPr txBox="1">
            <a:spLocks noChangeArrowheads="1"/>
          </p:cNvSpPr>
          <p:nvPr/>
        </p:nvSpPr>
        <p:spPr bwMode="auto">
          <a:xfrm>
            <a:off x="5715000" y="16002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2400" dirty="0">
                <a:latin typeface="+mn-lt"/>
              </a:rPr>
              <a:t>Individual Needs</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8485" y="2436943"/>
            <a:ext cx="2019515" cy="1346343"/>
          </a:xfrm>
          <a:prstGeom prst="ellipse">
            <a:avLst/>
          </a:prstGeom>
          <a:ln>
            <a:solidFill>
              <a:schemeClr val="tx1"/>
            </a:solidFill>
          </a:ln>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0895" y="2493801"/>
            <a:ext cx="2067609" cy="1378270"/>
          </a:xfrm>
          <a:prstGeom prst="ellipse">
            <a:avLst/>
          </a:prstGeom>
          <a:ln>
            <a:solidFill>
              <a:schemeClr val="tx1"/>
            </a:solidFill>
          </a:ln>
        </p:spPr>
      </p:pic>
      <p:sp>
        <p:nvSpPr>
          <p:cNvPr id="6" name="TextBox 5"/>
          <p:cNvSpPr txBox="1"/>
          <p:nvPr/>
        </p:nvSpPr>
        <p:spPr>
          <a:xfrm rot="16200000">
            <a:off x="-89090" y="2924041"/>
            <a:ext cx="1600200" cy="400110"/>
          </a:xfrm>
          <a:prstGeom prst="rect">
            <a:avLst/>
          </a:prstGeom>
          <a:noFill/>
        </p:spPr>
        <p:txBody>
          <a:bodyPr wrap="square" rtlCol="0">
            <a:spAutoFit/>
          </a:bodyPr>
          <a:lstStyle/>
          <a:p>
            <a:r>
              <a:rPr lang="de-DE" sz="1000" dirty="0"/>
              <a:t>©</a:t>
            </a:r>
            <a:r>
              <a:rPr lang="en-US" sz="1000" dirty="0"/>
              <a:t>Image Source/</a:t>
            </a:r>
          </a:p>
          <a:p>
            <a:r>
              <a:rPr lang="en-US" sz="1000" dirty="0"/>
              <a:t>Takahiro Igarashi</a:t>
            </a:r>
          </a:p>
        </p:txBody>
      </p:sp>
      <p:sp>
        <p:nvSpPr>
          <p:cNvPr id="7" name="TextBox 6"/>
          <p:cNvSpPr txBox="1"/>
          <p:nvPr/>
        </p:nvSpPr>
        <p:spPr>
          <a:xfrm rot="16200000">
            <a:off x="7847832" y="2845713"/>
            <a:ext cx="1631981" cy="861774"/>
          </a:xfrm>
          <a:prstGeom prst="rect">
            <a:avLst/>
          </a:prstGeom>
          <a:noFill/>
        </p:spPr>
        <p:txBody>
          <a:bodyPr wrap="square" rtlCol="0">
            <a:spAutoFit/>
          </a:bodyPr>
          <a:lstStyle/>
          <a:p>
            <a:r>
              <a:rPr lang="de-DE" sz="1000" dirty="0"/>
              <a:t>© </a:t>
            </a:r>
            <a:r>
              <a:rPr lang="en-US" sz="1000" dirty="0"/>
              <a:t>Shutterstock / Monkey Business Images</a:t>
            </a:r>
          </a:p>
          <a:p>
            <a:br>
              <a:rPr lang="en-US" sz="1000" dirty="0"/>
            </a:br>
            <a:r>
              <a:rPr lang="en-US" sz="1000" dirty="0"/>
              <a:t> </a:t>
            </a:r>
            <a:br>
              <a:rPr lang="en-US" sz="1000" dirty="0"/>
            </a:br>
            <a:endParaRPr lang="en-US" sz="1000" dirty="0"/>
          </a:p>
        </p:txBody>
      </p:sp>
    </p:spTree>
    <p:custDataLst>
      <p:tags r:id="rId1"/>
    </p:custDataLst>
    <p:extLst>
      <p:ext uri="{BB962C8B-B14F-4D97-AF65-F5344CB8AC3E}">
        <p14:creationId xmlns:p14="http://schemas.microsoft.com/office/powerpoint/2010/main" val="205618926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nodeType="after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88531"/>
                                        </p:tgtEl>
                                        <p:attrNameLst>
                                          <p:attrName>style.visibility</p:attrName>
                                        </p:attrNameLst>
                                      </p:cBhvr>
                                      <p:to>
                                        <p:strVal val="visible"/>
                                      </p:to>
                                    </p:set>
                                    <p:animEffect transition="in" filter="wipe(left)">
                                      <p:cBhvr>
                                        <p:cTn id="7" dur="500"/>
                                        <p:tgtEl>
                                          <p:spTgt spid="1088531"/>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088532"/>
                                        </p:tgtEl>
                                        <p:attrNameLst>
                                          <p:attrName>style.visibility</p:attrName>
                                        </p:attrNameLst>
                                      </p:cBhvr>
                                      <p:to>
                                        <p:strVal val="visible"/>
                                      </p:to>
                                    </p:set>
                                    <p:animEffect transition="in" filter="wipe(right)">
                                      <p:cBhvr>
                                        <p:cTn id="11" dur="500"/>
                                        <p:tgtEl>
                                          <p:spTgt spid="1088532"/>
                                        </p:tgtEl>
                                      </p:cBhvr>
                                    </p:animEffect>
                                  </p:childTnLst>
                                </p:cTn>
                              </p:par>
                            </p:childTnLst>
                          </p:cTn>
                        </p:par>
                        <p:par>
                          <p:cTn id="12" fill="hold" nodeType="afterGroup">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1088527"/>
                                        </p:tgtEl>
                                        <p:attrNameLst>
                                          <p:attrName>style.visibility</p:attrName>
                                        </p:attrNameLst>
                                      </p:cBhvr>
                                      <p:to>
                                        <p:strVal val="visible"/>
                                      </p:to>
                                    </p:set>
                                    <p:animEffect transition="in" filter="dissolve">
                                      <p:cBhvr>
                                        <p:cTn id="15" dur="500"/>
                                        <p:tgtEl>
                                          <p:spTgt spid="1088527"/>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46090"/>
                                        </p:tgtEl>
                                        <p:attrNameLst>
                                          <p:attrName>style.visibility</p:attrName>
                                        </p:attrNameLst>
                                      </p:cBhvr>
                                      <p:to>
                                        <p:strVal val="visible"/>
                                      </p:to>
                                    </p:set>
                                    <p:animEffect transition="in" filter="dissolve">
                                      <p:cBhvr>
                                        <p:cTn id="18" dur="500"/>
                                        <p:tgtEl>
                                          <p:spTgt spid="4609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1088515"/>
                                        </p:tgtEl>
                                        <p:attrNameLst>
                                          <p:attrName>style.visibility</p:attrName>
                                        </p:attrNameLst>
                                      </p:cBhvr>
                                      <p:to>
                                        <p:strVal val="visible"/>
                                      </p:to>
                                    </p:set>
                                    <p:animEffect transition="in" filter="wipe(up)">
                                      <p:cBhvr>
                                        <p:cTn id="23" dur="500"/>
                                        <p:tgtEl>
                                          <p:spTgt spid="1088515"/>
                                        </p:tgtEl>
                                      </p:cBhvr>
                                    </p:animEffect>
                                  </p:childTnLst>
                                </p:cTn>
                              </p:par>
                            </p:childTnLst>
                          </p:cTn>
                        </p:par>
                        <p:par>
                          <p:cTn id="24" fill="hold" nodeType="afterGroup">
                            <p:stCondLst>
                              <p:cond delay="500"/>
                            </p:stCondLst>
                            <p:childTnLst>
                              <p:par>
                                <p:cTn id="25" presetID="22" presetClass="entr" presetSubtype="1" fill="hold" grpId="0" nodeType="afterEffect">
                                  <p:stCondLst>
                                    <p:cond delay="0"/>
                                  </p:stCondLst>
                                  <p:childTnLst>
                                    <p:set>
                                      <p:cBhvr>
                                        <p:cTn id="26" dur="1" fill="hold">
                                          <p:stCondLst>
                                            <p:cond delay="0"/>
                                          </p:stCondLst>
                                        </p:cTn>
                                        <p:tgtEl>
                                          <p:spTgt spid="1088518"/>
                                        </p:tgtEl>
                                        <p:attrNameLst>
                                          <p:attrName>style.visibility</p:attrName>
                                        </p:attrNameLst>
                                      </p:cBhvr>
                                      <p:to>
                                        <p:strVal val="visible"/>
                                      </p:to>
                                    </p:set>
                                    <p:animEffect transition="in" filter="wipe(up)">
                                      <p:cBhvr>
                                        <p:cTn id="27" dur="500"/>
                                        <p:tgtEl>
                                          <p:spTgt spid="108851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5" presetClass="emph" presetSubtype="0" fill="hold" grpId="1" nodeType="clickEffect">
                                  <p:stCondLst>
                                    <p:cond delay="0"/>
                                  </p:stCondLst>
                                  <p:childTnLst>
                                    <p:animClr clrSpc="hsl" dir="cw">
                                      <p:cBhvr override="childStyle">
                                        <p:cTn id="31" dur="500" fill="hold"/>
                                        <p:tgtEl>
                                          <p:spTgt spid="1088518"/>
                                        </p:tgtEl>
                                        <p:attrNameLst>
                                          <p:attrName>style.color</p:attrName>
                                        </p:attrNameLst>
                                      </p:cBhvr>
                                      <p:by>
                                        <p:hsl h="0" s="-70588" l="0"/>
                                      </p:by>
                                    </p:animClr>
                                    <p:animClr clrSpc="hsl" dir="cw">
                                      <p:cBhvr>
                                        <p:cTn id="32" dur="500" fill="hold"/>
                                        <p:tgtEl>
                                          <p:spTgt spid="1088518"/>
                                        </p:tgtEl>
                                        <p:attrNameLst>
                                          <p:attrName>fillcolor</p:attrName>
                                        </p:attrNameLst>
                                      </p:cBhvr>
                                      <p:by>
                                        <p:hsl h="0" s="-70588" l="0"/>
                                      </p:by>
                                    </p:animClr>
                                    <p:animClr clrSpc="hsl" dir="cw">
                                      <p:cBhvr>
                                        <p:cTn id="33" dur="500" fill="hold"/>
                                        <p:tgtEl>
                                          <p:spTgt spid="1088518"/>
                                        </p:tgtEl>
                                        <p:attrNameLst>
                                          <p:attrName>stroke.color</p:attrName>
                                        </p:attrNameLst>
                                      </p:cBhvr>
                                      <p:by>
                                        <p:hsl h="0" s="-70588" l="0"/>
                                      </p:by>
                                    </p:animClr>
                                    <p:set>
                                      <p:cBhvr>
                                        <p:cTn id="34" dur="500" fill="hold"/>
                                        <p:tgtEl>
                                          <p:spTgt spid="1088518"/>
                                        </p:tgtEl>
                                        <p:attrNameLst>
                                          <p:attrName>fill.type</p:attrName>
                                        </p:attrNameLst>
                                      </p:cBhvr>
                                      <p:to>
                                        <p:strVal val="solid"/>
                                      </p:to>
                                    </p:set>
                                  </p:childTnLst>
                                </p:cTn>
                              </p:par>
                              <p:par>
                                <p:cTn id="35" presetID="22" presetClass="entr" presetSubtype="1" fill="hold" grpId="0"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up)">
                                      <p:cBhvr>
                                        <p:cTn id="37" dur="500"/>
                                        <p:tgtEl>
                                          <p:spTgt spid="2"/>
                                        </p:tgtEl>
                                      </p:cBhvr>
                                    </p:animEffect>
                                  </p:childTnLst>
                                </p:cTn>
                              </p:par>
                            </p:childTnLst>
                          </p:cTn>
                        </p:par>
                        <p:par>
                          <p:cTn id="38" fill="hold" nodeType="afterGroup">
                            <p:stCondLst>
                              <p:cond delay="500"/>
                            </p:stCondLst>
                            <p:childTnLst>
                              <p:par>
                                <p:cTn id="39" presetID="22" presetClass="entr" presetSubtype="1" fill="hold" grpId="0" nodeType="afterEffect">
                                  <p:stCondLst>
                                    <p:cond delay="0"/>
                                  </p:stCondLst>
                                  <p:childTnLst>
                                    <p:set>
                                      <p:cBhvr>
                                        <p:cTn id="40" dur="1" fill="hold">
                                          <p:stCondLst>
                                            <p:cond delay="0"/>
                                          </p:stCondLst>
                                        </p:cTn>
                                        <p:tgtEl>
                                          <p:spTgt spid="1088522"/>
                                        </p:tgtEl>
                                        <p:attrNameLst>
                                          <p:attrName>style.visibility</p:attrName>
                                        </p:attrNameLst>
                                      </p:cBhvr>
                                      <p:to>
                                        <p:strVal val="visible"/>
                                      </p:to>
                                    </p:set>
                                    <p:animEffect transition="in" filter="wipe(up)">
                                      <p:cBhvr>
                                        <p:cTn id="41" dur="500"/>
                                        <p:tgtEl>
                                          <p:spTgt spid="1088522"/>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5" presetClass="emph" presetSubtype="0" fill="hold" grpId="1" nodeType="clickEffect">
                                  <p:stCondLst>
                                    <p:cond delay="0"/>
                                  </p:stCondLst>
                                  <p:childTnLst>
                                    <p:animClr clrSpc="hsl" dir="cw">
                                      <p:cBhvr override="childStyle">
                                        <p:cTn id="45" dur="500" fill="hold"/>
                                        <p:tgtEl>
                                          <p:spTgt spid="1088522"/>
                                        </p:tgtEl>
                                        <p:attrNameLst>
                                          <p:attrName>style.color</p:attrName>
                                        </p:attrNameLst>
                                      </p:cBhvr>
                                      <p:by>
                                        <p:hsl h="0" s="-70588" l="0"/>
                                      </p:by>
                                    </p:animClr>
                                    <p:animClr clrSpc="hsl" dir="cw">
                                      <p:cBhvr>
                                        <p:cTn id="46" dur="500" fill="hold"/>
                                        <p:tgtEl>
                                          <p:spTgt spid="1088522"/>
                                        </p:tgtEl>
                                        <p:attrNameLst>
                                          <p:attrName>fillcolor</p:attrName>
                                        </p:attrNameLst>
                                      </p:cBhvr>
                                      <p:by>
                                        <p:hsl h="0" s="-70588" l="0"/>
                                      </p:by>
                                    </p:animClr>
                                    <p:animClr clrSpc="hsl" dir="cw">
                                      <p:cBhvr>
                                        <p:cTn id="47" dur="500" fill="hold"/>
                                        <p:tgtEl>
                                          <p:spTgt spid="1088522"/>
                                        </p:tgtEl>
                                        <p:attrNameLst>
                                          <p:attrName>stroke.color</p:attrName>
                                        </p:attrNameLst>
                                      </p:cBhvr>
                                      <p:by>
                                        <p:hsl h="0" s="-70588" l="0"/>
                                      </p:by>
                                    </p:animClr>
                                    <p:set>
                                      <p:cBhvr>
                                        <p:cTn id="48" dur="500" fill="hold"/>
                                        <p:tgtEl>
                                          <p:spTgt spid="1088522"/>
                                        </p:tgtEl>
                                        <p:attrNameLst>
                                          <p:attrName>fill.type</p:attrName>
                                        </p:attrNameLst>
                                      </p:cBhvr>
                                      <p:to>
                                        <p:strVal val="solid"/>
                                      </p:to>
                                    </p:set>
                                  </p:childTnLst>
                                </p:cTn>
                              </p:par>
                              <p:par>
                                <p:cTn id="49" presetID="22" presetClass="entr" presetSubtype="1" fill="hold" grpId="0" nodeType="withEffect">
                                  <p:stCondLst>
                                    <p:cond delay="0"/>
                                  </p:stCondLst>
                                  <p:childTnLst>
                                    <p:set>
                                      <p:cBhvr>
                                        <p:cTn id="50" dur="1" fill="hold">
                                          <p:stCondLst>
                                            <p:cond delay="0"/>
                                          </p:stCondLst>
                                        </p:cTn>
                                        <p:tgtEl>
                                          <p:spTgt spid="1088519"/>
                                        </p:tgtEl>
                                        <p:attrNameLst>
                                          <p:attrName>style.visibility</p:attrName>
                                        </p:attrNameLst>
                                      </p:cBhvr>
                                      <p:to>
                                        <p:strVal val="visible"/>
                                      </p:to>
                                    </p:set>
                                    <p:animEffect transition="in" filter="wipe(up)">
                                      <p:cBhvr>
                                        <p:cTn id="51" dur="500"/>
                                        <p:tgtEl>
                                          <p:spTgt spid="1088519"/>
                                        </p:tgtEl>
                                      </p:cBhvr>
                                    </p:animEffect>
                                  </p:childTnLst>
                                </p:cTn>
                              </p:par>
                            </p:childTnLst>
                          </p:cTn>
                        </p:par>
                        <p:par>
                          <p:cTn id="52" fill="hold" nodeType="afterGroup">
                            <p:stCondLst>
                              <p:cond delay="500"/>
                            </p:stCondLst>
                            <p:childTnLst>
                              <p:par>
                                <p:cTn id="53" presetID="22" presetClass="entr" presetSubtype="1" fill="hold" grpId="0" nodeType="after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wipe(up)">
                                      <p:cBhvr>
                                        <p:cTn id="55" dur="500"/>
                                        <p:tgtEl>
                                          <p:spTgt spid="4"/>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25" presetClass="emph" presetSubtype="0" fill="hold" grpId="1" nodeType="clickEffect">
                                  <p:stCondLst>
                                    <p:cond delay="0"/>
                                  </p:stCondLst>
                                  <p:childTnLst>
                                    <p:animClr clrSpc="hsl" dir="cw">
                                      <p:cBhvr override="childStyle">
                                        <p:cTn id="59" dur="500" fill="hold"/>
                                        <p:tgtEl>
                                          <p:spTgt spid="4"/>
                                        </p:tgtEl>
                                        <p:attrNameLst>
                                          <p:attrName>style.color</p:attrName>
                                        </p:attrNameLst>
                                      </p:cBhvr>
                                      <p:by>
                                        <p:hsl h="0" s="-70588" l="0"/>
                                      </p:by>
                                    </p:animClr>
                                    <p:animClr clrSpc="hsl" dir="cw">
                                      <p:cBhvr>
                                        <p:cTn id="60" dur="500" fill="hold"/>
                                        <p:tgtEl>
                                          <p:spTgt spid="4"/>
                                        </p:tgtEl>
                                        <p:attrNameLst>
                                          <p:attrName>fillcolor</p:attrName>
                                        </p:attrNameLst>
                                      </p:cBhvr>
                                      <p:by>
                                        <p:hsl h="0" s="-70588" l="0"/>
                                      </p:by>
                                    </p:animClr>
                                    <p:animClr clrSpc="hsl" dir="cw">
                                      <p:cBhvr>
                                        <p:cTn id="61" dur="500" fill="hold"/>
                                        <p:tgtEl>
                                          <p:spTgt spid="4"/>
                                        </p:tgtEl>
                                        <p:attrNameLst>
                                          <p:attrName>stroke.color</p:attrName>
                                        </p:attrNameLst>
                                      </p:cBhvr>
                                      <p:by>
                                        <p:hsl h="0" s="-70588" l="0"/>
                                      </p:by>
                                    </p:animClr>
                                    <p:set>
                                      <p:cBhvr>
                                        <p:cTn id="62" dur="500" fill="hold"/>
                                        <p:tgtEl>
                                          <p:spTgt spid="4"/>
                                        </p:tgtEl>
                                        <p:attrNameLst>
                                          <p:attrName>fill.type</p:attrName>
                                        </p:attrNameLst>
                                      </p:cBhvr>
                                      <p:to>
                                        <p:strVal val="solid"/>
                                      </p:to>
                                    </p:set>
                                  </p:childTnLst>
                                </p:cTn>
                              </p:par>
                              <p:par>
                                <p:cTn id="63" presetID="22" presetClass="entr" presetSubtype="1" fill="hold" grpId="0" nodeType="withEffect">
                                  <p:stCondLst>
                                    <p:cond delay="0"/>
                                  </p:stCondLst>
                                  <p:childTnLst>
                                    <p:set>
                                      <p:cBhvr>
                                        <p:cTn id="64" dur="1" fill="hold">
                                          <p:stCondLst>
                                            <p:cond delay="0"/>
                                          </p:stCondLst>
                                        </p:cTn>
                                        <p:tgtEl>
                                          <p:spTgt spid="1088523"/>
                                        </p:tgtEl>
                                        <p:attrNameLst>
                                          <p:attrName>style.visibility</p:attrName>
                                        </p:attrNameLst>
                                      </p:cBhvr>
                                      <p:to>
                                        <p:strVal val="visible"/>
                                      </p:to>
                                    </p:set>
                                    <p:animEffect transition="in" filter="wipe(up)">
                                      <p:cBhvr>
                                        <p:cTn id="65" dur="500"/>
                                        <p:tgtEl>
                                          <p:spTgt spid="1088523"/>
                                        </p:tgtEl>
                                      </p:cBhvr>
                                    </p:animEffect>
                                  </p:childTnLst>
                                </p:cTn>
                              </p:par>
                            </p:childTnLst>
                          </p:cTn>
                        </p:par>
                        <p:par>
                          <p:cTn id="66" fill="hold" nodeType="afterGroup">
                            <p:stCondLst>
                              <p:cond delay="500"/>
                            </p:stCondLst>
                            <p:childTnLst>
                              <p:par>
                                <p:cTn id="67" presetID="22" presetClass="entr" presetSubtype="1" fill="hold" grpId="0" nodeType="afterEffect">
                                  <p:stCondLst>
                                    <p:cond delay="0"/>
                                  </p:stCondLst>
                                  <p:childTnLst>
                                    <p:set>
                                      <p:cBhvr>
                                        <p:cTn id="68" dur="1" fill="hold">
                                          <p:stCondLst>
                                            <p:cond delay="0"/>
                                          </p:stCondLst>
                                        </p:cTn>
                                        <p:tgtEl>
                                          <p:spTgt spid="1088524"/>
                                        </p:tgtEl>
                                        <p:attrNameLst>
                                          <p:attrName>style.visibility</p:attrName>
                                        </p:attrNameLst>
                                      </p:cBhvr>
                                      <p:to>
                                        <p:strVal val="visible"/>
                                      </p:to>
                                    </p:set>
                                    <p:animEffect transition="in" filter="wipe(up)">
                                      <p:cBhvr>
                                        <p:cTn id="69" dur="500"/>
                                        <p:tgtEl>
                                          <p:spTgt spid="1088524"/>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9" presetClass="entr" presetSubtype="0" fill="hold" grpId="0" nodeType="clickEffect">
                                  <p:stCondLst>
                                    <p:cond delay="0"/>
                                  </p:stCondLst>
                                  <p:childTnLst>
                                    <p:set>
                                      <p:cBhvr>
                                        <p:cTn id="73" dur="1" fill="hold">
                                          <p:stCondLst>
                                            <p:cond delay="0"/>
                                          </p:stCondLst>
                                        </p:cTn>
                                        <p:tgtEl>
                                          <p:spTgt spid="1088529"/>
                                        </p:tgtEl>
                                        <p:attrNameLst>
                                          <p:attrName>style.visibility</p:attrName>
                                        </p:attrNameLst>
                                      </p:cBhvr>
                                      <p:to>
                                        <p:strVal val="visible"/>
                                      </p:to>
                                    </p:set>
                                    <p:animEffect transition="in" filter="dissolve">
                                      <p:cBhvr>
                                        <p:cTn id="74" dur="500"/>
                                        <p:tgtEl>
                                          <p:spTgt spid="10885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8518" grpId="0" animBg="1"/>
      <p:bldP spid="1088518" grpId="1" animBg="1"/>
      <p:bldP spid="1088519" grpId="0" animBg="1"/>
      <p:bldP spid="1088515" grpId="0" animBg="1"/>
      <p:bldP spid="2" grpId="0" animBg="1"/>
      <p:bldP spid="1088522" grpId="0" animBg="1"/>
      <p:bldP spid="1088522" grpId="1" animBg="1"/>
      <p:bldP spid="1088523" grpId="0" animBg="1"/>
      <p:bldP spid="1088524" grpId="0" animBg="1"/>
      <p:bldP spid="46090" grpId="0" animBg="1"/>
      <p:bldP spid="1088527" grpId="0"/>
      <p:bldP spid="1088529" grpId="0"/>
      <p:bldP spid="4" grpId="0" animBg="1"/>
      <p:bldP spid="4" grpId="1" animBg="1"/>
      <p:bldP spid="1088531" grpId="0" animBg="1"/>
      <p:bldP spid="108853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r>
              <a:rPr lang="en-US"/>
              <a:t>Social Responsibility</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0500" y="1367579"/>
            <a:ext cx="4127500" cy="4122841"/>
          </a:xfrm>
          <a:prstGeom prst="rect">
            <a:avLst/>
          </a:prstGeom>
        </p:spPr>
      </p:pic>
      <p:sp>
        <p:nvSpPr>
          <p:cNvPr id="7" name="TextBox 6"/>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1475293262"/>
      </p:ext>
    </p:extLst>
  </p:cSld>
  <p:clrMapOvr>
    <a:masterClrMapping/>
  </p:clrMapOvr>
  <p:transition>
    <p:pull dir="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p:cNvCxnSpPr>
            <a:stCxn id="7" idx="1"/>
          </p:cNvCxnSpPr>
          <p:nvPr/>
        </p:nvCxnSpPr>
        <p:spPr>
          <a:xfrm flipH="1" flipV="1">
            <a:off x="4949255" y="4549273"/>
            <a:ext cx="537145" cy="1089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fontScale="90000"/>
          </a:bodyPr>
          <a:lstStyle/>
          <a:p>
            <a:r>
              <a:rPr lang="en-US" dirty="0"/>
              <a:t>Sample Criticisms of Marketing (Exhibit 1-8)</a:t>
            </a:r>
          </a:p>
        </p:txBody>
      </p:sp>
      <p:sp>
        <p:nvSpPr>
          <p:cNvPr id="4" name="Rounded Rectangle 3"/>
          <p:cNvSpPr/>
          <p:nvPr/>
        </p:nvSpPr>
        <p:spPr>
          <a:xfrm>
            <a:off x="3224284" y="1600200"/>
            <a:ext cx="26670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t>Advertising is everywhere</a:t>
            </a:r>
          </a:p>
        </p:txBody>
      </p:sp>
      <p:cxnSp>
        <p:nvCxnSpPr>
          <p:cNvPr id="15" name="Straight Connector 14"/>
          <p:cNvCxnSpPr/>
          <p:nvPr/>
        </p:nvCxnSpPr>
        <p:spPr>
          <a:xfrm>
            <a:off x="4564892" y="2209800"/>
            <a:ext cx="14216" cy="914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ounded Rectangle 4"/>
          <p:cNvSpPr/>
          <p:nvPr/>
        </p:nvSpPr>
        <p:spPr>
          <a:xfrm>
            <a:off x="6172200" y="2133600"/>
            <a:ext cx="26670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600" b="1" dirty="0"/>
              <a:t>Poor quality and unsafe products </a:t>
            </a:r>
          </a:p>
        </p:txBody>
      </p:sp>
      <p:cxnSp>
        <p:nvCxnSpPr>
          <p:cNvPr id="17" name="Straight Connector 16"/>
          <p:cNvCxnSpPr>
            <a:stCxn id="5" idx="1"/>
            <a:endCxn id="3" idx="7"/>
          </p:cNvCxnSpPr>
          <p:nvPr/>
        </p:nvCxnSpPr>
        <p:spPr>
          <a:xfrm flipH="1">
            <a:off x="5487986" y="2438400"/>
            <a:ext cx="684214" cy="92014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ounded Rectangle 5"/>
          <p:cNvSpPr/>
          <p:nvPr/>
        </p:nvSpPr>
        <p:spPr>
          <a:xfrm>
            <a:off x="6172200" y="3200400"/>
            <a:ext cx="26670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600" b="1" dirty="0"/>
              <a:t>Too many unnecessary products </a:t>
            </a:r>
          </a:p>
        </p:txBody>
      </p:sp>
      <p:cxnSp>
        <p:nvCxnSpPr>
          <p:cNvPr id="19" name="Straight Connector 18"/>
          <p:cNvCxnSpPr>
            <a:stCxn id="6" idx="1"/>
          </p:cNvCxnSpPr>
          <p:nvPr/>
        </p:nvCxnSpPr>
        <p:spPr>
          <a:xfrm flipH="1">
            <a:off x="5823076" y="3505200"/>
            <a:ext cx="349124" cy="17452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ounded Rectangle 6"/>
          <p:cNvSpPr/>
          <p:nvPr/>
        </p:nvSpPr>
        <p:spPr>
          <a:xfrm>
            <a:off x="5486400" y="5334000"/>
            <a:ext cx="26670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600" b="1" dirty="0"/>
              <a:t>Serves the rich and exploits the poor</a:t>
            </a:r>
          </a:p>
        </p:txBody>
      </p:sp>
      <p:cxnSp>
        <p:nvCxnSpPr>
          <p:cNvPr id="21" name="Straight Connector 20"/>
          <p:cNvCxnSpPr/>
          <p:nvPr/>
        </p:nvCxnSpPr>
        <p:spPr>
          <a:xfrm flipH="1" flipV="1">
            <a:off x="5716706" y="4235489"/>
            <a:ext cx="606188" cy="51861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ounded Rectangle 8"/>
          <p:cNvSpPr/>
          <p:nvPr/>
        </p:nvSpPr>
        <p:spPr>
          <a:xfrm>
            <a:off x="3200400" y="6019800"/>
            <a:ext cx="2667000" cy="3646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600" b="1" dirty="0"/>
              <a:t>Overpromise service</a:t>
            </a:r>
          </a:p>
        </p:txBody>
      </p:sp>
      <p:cxnSp>
        <p:nvCxnSpPr>
          <p:cNvPr id="35" name="Straight Connector 34"/>
          <p:cNvCxnSpPr>
            <a:stCxn id="13" idx="3"/>
          </p:cNvCxnSpPr>
          <p:nvPr/>
        </p:nvCxnSpPr>
        <p:spPr>
          <a:xfrm>
            <a:off x="2819400" y="2362200"/>
            <a:ext cx="1066800" cy="99634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a:stCxn id="11" idx="3"/>
          </p:cNvCxnSpPr>
          <p:nvPr/>
        </p:nvCxnSpPr>
        <p:spPr>
          <a:xfrm flipV="1">
            <a:off x="2819400" y="4332767"/>
            <a:ext cx="609600" cy="3154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3429000" y="4419600"/>
            <a:ext cx="838200" cy="1143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a:stCxn id="12" idx="3"/>
          </p:cNvCxnSpPr>
          <p:nvPr/>
        </p:nvCxnSpPr>
        <p:spPr>
          <a:xfrm>
            <a:off x="2819400" y="3429000"/>
            <a:ext cx="609600" cy="228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4564892" y="4724400"/>
            <a:ext cx="7108" cy="1295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6324600" y="4343400"/>
            <a:ext cx="26670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600" b="1" dirty="0"/>
              <a:t>Retailers raise prices without providing anything in return</a:t>
            </a:r>
          </a:p>
        </p:txBody>
      </p:sp>
      <p:sp>
        <p:nvSpPr>
          <p:cNvPr id="3" name="Oval 2"/>
          <p:cNvSpPr/>
          <p:nvPr/>
        </p:nvSpPr>
        <p:spPr>
          <a:xfrm>
            <a:off x="3276600" y="3124200"/>
            <a:ext cx="2590800" cy="16002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Criticisms</a:t>
            </a:r>
          </a:p>
        </p:txBody>
      </p:sp>
      <p:sp>
        <p:nvSpPr>
          <p:cNvPr id="13" name="Rounded Rectangle 12"/>
          <p:cNvSpPr/>
          <p:nvPr/>
        </p:nvSpPr>
        <p:spPr>
          <a:xfrm>
            <a:off x="152400" y="2057400"/>
            <a:ext cx="26670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600" b="1" dirty="0"/>
              <a:t>Easy consumer credit</a:t>
            </a:r>
          </a:p>
        </p:txBody>
      </p:sp>
      <p:sp>
        <p:nvSpPr>
          <p:cNvPr id="11" name="Rounded Rectangle 10"/>
          <p:cNvSpPr/>
          <p:nvPr/>
        </p:nvSpPr>
        <p:spPr>
          <a:xfrm>
            <a:off x="152400" y="4343400"/>
            <a:ext cx="26670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500" b="1" dirty="0"/>
              <a:t>Misuse of private information of consumers</a:t>
            </a:r>
          </a:p>
        </p:txBody>
      </p:sp>
      <p:sp>
        <p:nvSpPr>
          <p:cNvPr id="10" name="Rounded Rectangle 9"/>
          <p:cNvSpPr/>
          <p:nvPr/>
        </p:nvSpPr>
        <p:spPr>
          <a:xfrm>
            <a:off x="793079" y="5257800"/>
            <a:ext cx="26670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600" b="1" dirty="0"/>
              <a:t>Interest in polluting products</a:t>
            </a:r>
          </a:p>
        </p:txBody>
      </p:sp>
      <p:sp>
        <p:nvSpPr>
          <p:cNvPr id="12" name="Rounded Rectangle 11"/>
          <p:cNvSpPr/>
          <p:nvPr/>
        </p:nvSpPr>
        <p:spPr>
          <a:xfrm>
            <a:off x="152400" y="3124200"/>
            <a:ext cx="26670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600" b="1" dirty="0"/>
              <a:t>Makes people materialistic</a:t>
            </a:r>
          </a:p>
        </p:txBody>
      </p:sp>
    </p:spTree>
    <p:custDataLst>
      <p:tags r:id="rId1"/>
    </p:custDataLst>
    <p:extLst>
      <p:ext uri="{BB962C8B-B14F-4D97-AF65-F5344CB8AC3E}">
        <p14:creationId xmlns:p14="http://schemas.microsoft.com/office/powerpoint/2010/main" val="77004375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down)">
                                      <p:cBhvr>
                                        <p:cTn id="16" dur="500"/>
                                        <p:tgtEl>
                                          <p:spTgt spid="17"/>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500"/>
                                        <p:tgtEl>
                                          <p:spTgt spid="19"/>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left)">
                                      <p:cBhvr>
                                        <p:cTn id="34" dur="500"/>
                                        <p:tgtEl>
                                          <p:spTgt spid="21"/>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left)">
                                      <p:cBhvr>
                                        <p:cTn id="38" dur="500"/>
                                        <p:tgtEl>
                                          <p:spTgt spid="24"/>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up)">
                                      <p:cBhvr>
                                        <p:cTn id="43" dur="500"/>
                                        <p:tgtEl>
                                          <p:spTgt spid="23"/>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up)">
                                      <p:cBhvr>
                                        <p:cTn id="52" dur="500"/>
                                        <p:tgtEl>
                                          <p:spTgt spid="22"/>
                                        </p:tgtEl>
                                      </p:cBhvr>
                                    </p:animEffect>
                                  </p:childTnLst>
                                </p:cTn>
                              </p:par>
                            </p:childTnLst>
                          </p:cTn>
                        </p:par>
                        <p:par>
                          <p:cTn id="53" fill="hold">
                            <p:stCondLst>
                              <p:cond delay="500"/>
                            </p:stCondLst>
                            <p:childTnLst>
                              <p:par>
                                <p:cTn id="54" presetID="22" presetClass="entr" presetSubtype="1"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up)">
                                      <p:cBhvr>
                                        <p:cTn id="56" dur="500"/>
                                        <p:tgtEl>
                                          <p:spTgt spid="9"/>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nodeType="click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wipe(up)">
                                      <p:cBhvr>
                                        <p:cTn id="61" dur="500"/>
                                        <p:tgtEl>
                                          <p:spTgt spid="43"/>
                                        </p:tgtEl>
                                      </p:cBhvr>
                                    </p:animEffect>
                                  </p:childTnLst>
                                </p:cTn>
                              </p:par>
                            </p:childTnLst>
                          </p:cTn>
                        </p:par>
                        <p:par>
                          <p:cTn id="62" fill="hold">
                            <p:stCondLst>
                              <p:cond delay="500"/>
                            </p:stCondLst>
                            <p:childTnLst>
                              <p:par>
                                <p:cTn id="63" presetID="22" presetClass="entr" presetSubtype="2" fill="hold" grpId="0" nodeType="after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wipe(right)">
                                      <p:cBhvr>
                                        <p:cTn id="65" dur="500"/>
                                        <p:tgtEl>
                                          <p:spTgt spid="10"/>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1" fill="hold" nodeType="click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wipe(up)">
                                      <p:cBhvr>
                                        <p:cTn id="70" dur="500"/>
                                        <p:tgtEl>
                                          <p:spTgt spid="41"/>
                                        </p:tgtEl>
                                      </p:cBhvr>
                                    </p:animEffect>
                                  </p:childTnLst>
                                </p:cTn>
                              </p:par>
                            </p:childTnLst>
                          </p:cTn>
                        </p:par>
                        <p:par>
                          <p:cTn id="71" fill="hold">
                            <p:stCondLst>
                              <p:cond delay="500"/>
                            </p:stCondLst>
                            <p:childTnLst>
                              <p:par>
                                <p:cTn id="72" presetID="22" presetClass="entr" presetSubtype="2" fill="hold" grpId="0" nodeType="after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wipe(right)">
                                      <p:cBhvr>
                                        <p:cTn id="74" dur="500"/>
                                        <p:tgtEl>
                                          <p:spTgt spid="11"/>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2" fill="hold" nodeType="click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wipe(right)">
                                      <p:cBhvr>
                                        <p:cTn id="79" dur="500"/>
                                        <p:tgtEl>
                                          <p:spTgt spid="49"/>
                                        </p:tgtEl>
                                      </p:cBhvr>
                                    </p:animEffect>
                                  </p:childTnLst>
                                </p:cTn>
                              </p:par>
                            </p:childTnLst>
                          </p:cTn>
                        </p:par>
                        <p:par>
                          <p:cTn id="80" fill="hold">
                            <p:stCondLst>
                              <p:cond delay="500"/>
                            </p:stCondLst>
                            <p:childTnLst>
                              <p:par>
                                <p:cTn id="81" presetID="22" presetClass="entr" presetSubtype="2" fill="hold" grpId="0" nodeType="afterEffect">
                                  <p:stCondLst>
                                    <p:cond delay="0"/>
                                  </p:stCondLst>
                                  <p:childTnLst>
                                    <p:set>
                                      <p:cBhvr>
                                        <p:cTn id="82" dur="1" fill="hold">
                                          <p:stCondLst>
                                            <p:cond delay="0"/>
                                          </p:stCondLst>
                                        </p:cTn>
                                        <p:tgtEl>
                                          <p:spTgt spid="12"/>
                                        </p:tgtEl>
                                        <p:attrNameLst>
                                          <p:attrName>style.visibility</p:attrName>
                                        </p:attrNameLst>
                                      </p:cBhvr>
                                      <p:to>
                                        <p:strVal val="visible"/>
                                      </p:to>
                                    </p:set>
                                    <p:animEffect transition="in" filter="wipe(right)">
                                      <p:cBhvr>
                                        <p:cTn id="83" dur="500"/>
                                        <p:tgtEl>
                                          <p:spTgt spid="12"/>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4" fill="hold" nodeType="clickEffect">
                                  <p:stCondLst>
                                    <p:cond delay="0"/>
                                  </p:stCondLst>
                                  <p:childTnLst>
                                    <p:set>
                                      <p:cBhvr>
                                        <p:cTn id="87" dur="1" fill="hold">
                                          <p:stCondLst>
                                            <p:cond delay="0"/>
                                          </p:stCondLst>
                                        </p:cTn>
                                        <p:tgtEl>
                                          <p:spTgt spid="35"/>
                                        </p:tgtEl>
                                        <p:attrNameLst>
                                          <p:attrName>style.visibility</p:attrName>
                                        </p:attrNameLst>
                                      </p:cBhvr>
                                      <p:to>
                                        <p:strVal val="visible"/>
                                      </p:to>
                                    </p:set>
                                    <p:animEffect transition="in" filter="wipe(down)">
                                      <p:cBhvr>
                                        <p:cTn id="88" dur="500"/>
                                        <p:tgtEl>
                                          <p:spTgt spid="35"/>
                                        </p:tgtEl>
                                      </p:cBhvr>
                                    </p:animEffect>
                                  </p:childTnLst>
                                </p:cTn>
                              </p:par>
                            </p:childTnLst>
                          </p:cTn>
                        </p:par>
                        <p:par>
                          <p:cTn id="89" fill="hold">
                            <p:stCondLst>
                              <p:cond delay="500"/>
                            </p:stCondLst>
                            <p:childTnLst>
                              <p:par>
                                <p:cTn id="90" presetID="22" presetClass="entr" presetSubtype="2" fill="hold" grpId="0" nodeType="afterEffect">
                                  <p:stCondLst>
                                    <p:cond delay="0"/>
                                  </p:stCondLst>
                                  <p:childTnLst>
                                    <p:set>
                                      <p:cBhvr>
                                        <p:cTn id="91" dur="1" fill="hold">
                                          <p:stCondLst>
                                            <p:cond delay="0"/>
                                          </p:stCondLst>
                                        </p:cTn>
                                        <p:tgtEl>
                                          <p:spTgt spid="13"/>
                                        </p:tgtEl>
                                        <p:attrNameLst>
                                          <p:attrName>style.visibility</p:attrName>
                                        </p:attrNameLst>
                                      </p:cBhvr>
                                      <p:to>
                                        <p:strVal val="visible"/>
                                      </p:to>
                                    </p:set>
                                    <p:animEffect transition="in" filter="wipe(right)">
                                      <p:cBhvr>
                                        <p:cTn id="9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animBg="1"/>
      <p:bldP spid="24" grpId="0" animBg="1"/>
      <p:bldP spid="13" grpId="0" animBg="1"/>
      <p:bldP spid="11" grpId="0" animBg="1"/>
      <p:bldP spid="10" grpId="0" animBg="1"/>
      <p:bldP spid="12"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t>Key Terms</a:t>
            </a:r>
          </a:p>
        </p:txBody>
      </p:sp>
      <p:sp>
        <p:nvSpPr>
          <p:cNvPr id="119812" name="Rectangle 4"/>
          <p:cNvSpPr>
            <a:spLocks noGrp="1" noChangeArrowheads="1"/>
          </p:cNvSpPr>
          <p:nvPr>
            <p:ph sz="half" idx="1"/>
          </p:nvPr>
        </p:nvSpPr>
        <p:spPr/>
        <p:txBody>
          <a:bodyPr>
            <a:normAutofit fontScale="92500" lnSpcReduction="20000"/>
          </a:bodyPr>
          <a:lstStyle/>
          <a:p>
            <a:pPr>
              <a:buClr>
                <a:srgbClr val="FFCC00"/>
              </a:buClr>
            </a:pPr>
            <a:r>
              <a:rPr lang="en-US" dirty="0">
                <a:solidFill>
                  <a:schemeClr val="tx1"/>
                </a:solidFill>
              </a:rPr>
              <a:t>production </a:t>
            </a:r>
          </a:p>
          <a:p>
            <a:pPr>
              <a:buClr>
                <a:srgbClr val="FFCC00"/>
              </a:buClr>
            </a:pPr>
            <a:r>
              <a:rPr lang="en-US" dirty="0">
                <a:solidFill>
                  <a:schemeClr val="tx1"/>
                </a:solidFill>
              </a:rPr>
              <a:t>customer satisfaction </a:t>
            </a:r>
            <a:endParaRPr lang="en-US" i="1" dirty="0">
              <a:solidFill>
                <a:schemeClr val="tx1"/>
              </a:solidFill>
            </a:endParaRPr>
          </a:p>
          <a:p>
            <a:pPr>
              <a:buClr>
                <a:srgbClr val="FFCC00"/>
              </a:buClr>
            </a:pPr>
            <a:r>
              <a:rPr lang="en-US" dirty="0">
                <a:solidFill>
                  <a:schemeClr val="tx1"/>
                </a:solidFill>
              </a:rPr>
              <a:t>innovation </a:t>
            </a:r>
            <a:endParaRPr lang="en-US" i="1" dirty="0">
              <a:solidFill>
                <a:schemeClr val="tx1"/>
              </a:solidFill>
            </a:endParaRPr>
          </a:p>
          <a:p>
            <a:pPr>
              <a:buClr>
                <a:srgbClr val="FFCC00"/>
              </a:buClr>
            </a:pPr>
            <a:r>
              <a:rPr lang="en-US" dirty="0">
                <a:solidFill>
                  <a:schemeClr val="tx1"/>
                </a:solidFill>
              </a:rPr>
              <a:t>marketing </a:t>
            </a:r>
            <a:endParaRPr lang="en-US" i="1" dirty="0">
              <a:solidFill>
                <a:schemeClr val="tx1"/>
              </a:solidFill>
            </a:endParaRPr>
          </a:p>
          <a:p>
            <a:pPr>
              <a:buClr>
                <a:srgbClr val="FFCC00"/>
              </a:buClr>
            </a:pPr>
            <a:r>
              <a:rPr lang="en-US" dirty="0">
                <a:solidFill>
                  <a:schemeClr val="tx1"/>
                </a:solidFill>
              </a:rPr>
              <a:t>pure subsistence economy </a:t>
            </a:r>
            <a:endParaRPr lang="en-US" i="1" dirty="0">
              <a:solidFill>
                <a:schemeClr val="tx1"/>
              </a:solidFill>
            </a:endParaRPr>
          </a:p>
          <a:p>
            <a:pPr>
              <a:buClr>
                <a:srgbClr val="FFCC00"/>
              </a:buClr>
            </a:pPr>
            <a:r>
              <a:rPr lang="en-US" dirty="0">
                <a:solidFill>
                  <a:schemeClr val="tx1"/>
                </a:solidFill>
              </a:rPr>
              <a:t>macro-marketing </a:t>
            </a:r>
            <a:endParaRPr lang="en-US" i="1" dirty="0">
              <a:solidFill>
                <a:schemeClr val="tx1"/>
              </a:solidFill>
            </a:endParaRPr>
          </a:p>
          <a:p>
            <a:pPr>
              <a:buClr>
                <a:srgbClr val="FFCC00"/>
              </a:buClr>
            </a:pPr>
            <a:r>
              <a:rPr lang="en-US" dirty="0">
                <a:solidFill>
                  <a:schemeClr val="tx1"/>
                </a:solidFill>
              </a:rPr>
              <a:t>economies of scale </a:t>
            </a:r>
            <a:endParaRPr lang="en-US" i="1" dirty="0">
              <a:solidFill>
                <a:schemeClr val="tx1"/>
              </a:solidFill>
            </a:endParaRPr>
          </a:p>
          <a:p>
            <a:pPr>
              <a:buClr>
                <a:srgbClr val="FFCC00"/>
              </a:buClr>
            </a:pPr>
            <a:r>
              <a:rPr lang="en-US" dirty="0">
                <a:solidFill>
                  <a:schemeClr val="tx1"/>
                </a:solidFill>
              </a:rPr>
              <a:t>universal functions of marketing </a:t>
            </a:r>
            <a:endParaRPr lang="en-US" i="1" dirty="0">
              <a:solidFill>
                <a:schemeClr val="tx1"/>
              </a:solidFill>
            </a:endParaRPr>
          </a:p>
          <a:p>
            <a:pPr>
              <a:buClr>
                <a:srgbClr val="FFCC00"/>
              </a:buClr>
            </a:pPr>
            <a:r>
              <a:rPr lang="en-US" dirty="0">
                <a:solidFill>
                  <a:schemeClr val="tx1"/>
                </a:solidFill>
              </a:rPr>
              <a:t>buying function </a:t>
            </a:r>
            <a:endParaRPr lang="en-US" i="1" dirty="0">
              <a:solidFill>
                <a:schemeClr val="tx1"/>
              </a:solidFill>
            </a:endParaRPr>
          </a:p>
          <a:p>
            <a:pPr>
              <a:buClr>
                <a:srgbClr val="FFCC00"/>
              </a:buClr>
            </a:pPr>
            <a:r>
              <a:rPr lang="en-US" dirty="0">
                <a:solidFill>
                  <a:schemeClr val="tx1"/>
                </a:solidFill>
              </a:rPr>
              <a:t>selling function </a:t>
            </a:r>
            <a:endParaRPr lang="en-US" i="1" dirty="0">
              <a:solidFill>
                <a:schemeClr val="tx1"/>
              </a:solidFill>
            </a:endParaRPr>
          </a:p>
        </p:txBody>
      </p:sp>
      <p:sp>
        <p:nvSpPr>
          <p:cNvPr id="119813" name="Rectangle 5"/>
          <p:cNvSpPr>
            <a:spLocks noGrp="1" noChangeArrowheads="1"/>
          </p:cNvSpPr>
          <p:nvPr>
            <p:ph sz="half" idx="2"/>
          </p:nvPr>
        </p:nvSpPr>
        <p:spPr/>
        <p:txBody>
          <a:bodyPr>
            <a:normAutofit fontScale="92500" lnSpcReduction="20000"/>
          </a:bodyPr>
          <a:lstStyle/>
          <a:p>
            <a:pPr>
              <a:buClr>
                <a:srgbClr val="FFCC00"/>
              </a:buClr>
              <a:buFont typeface="+mj-lt"/>
              <a:buAutoNum type="arabicPeriod" startAt="11"/>
            </a:pPr>
            <a:r>
              <a:rPr lang="en-US" dirty="0">
                <a:solidFill>
                  <a:schemeClr val="tx1"/>
                </a:solidFill>
              </a:rPr>
              <a:t>transporting function </a:t>
            </a:r>
            <a:endParaRPr lang="en-US" i="1" dirty="0">
              <a:solidFill>
                <a:schemeClr val="tx1"/>
              </a:solidFill>
            </a:endParaRPr>
          </a:p>
          <a:p>
            <a:pPr>
              <a:buClr>
                <a:srgbClr val="FFCC00"/>
              </a:buClr>
              <a:buFont typeface="+mj-lt"/>
              <a:buAutoNum type="arabicPeriod" startAt="11"/>
            </a:pPr>
            <a:r>
              <a:rPr lang="en-US" dirty="0">
                <a:solidFill>
                  <a:schemeClr val="tx1"/>
                </a:solidFill>
              </a:rPr>
              <a:t>storing function </a:t>
            </a:r>
            <a:endParaRPr lang="en-US" i="1" dirty="0">
              <a:solidFill>
                <a:schemeClr val="tx1"/>
              </a:solidFill>
            </a:endParaRPr>
          </a:p>
          <a:p>
            <a:pPr>
              <a:buClr>
                <a:srgbClr val="FFCC00"/>
              </a:buClr>
              <a:buFont typeface="+mj-lt"/>
              <a:buAutoNum type="arabicPeriod" startAt="11"/>
            </a:pPr>
            <a:r>
              <a:rPr lang="en-US" dirty="0">
                <a:solidFill>
                  <a:schemeClr val="tx1"/>
                </a:solidFill>
              </a:rPr>
              <a:t>standardization and grading </a:t>
            </a:r>
            <a:endParaRPr lang="en-US" i="1" dirty="0">
              <a:solidFill>
                <a:schemeClr val="tx1"/>
              </a:solidFill>
            </a:endParaRPr>
          </a:p>
          <a:p>
            <a:pPr>
              <a:buClr>
                <a:srgbClr val="FFCC00"/>
              </a:buClr>
              <a:buFont typeface="+mj-lt"/>
              <a:buAutoNum type="arabicPeriod" startAt="11"/>
            </a:pPr>
            <a:r>
              <a:rPr lang="en-US" dirty="0">
                <a:solidFill>
                  <a:schemeClr val="tx1"/>
                </a:solidFill>
              </a:rPr>
              <a:t>financing </a:t>
            </a:r>
            <a:endParaRPr lang="en-US" i="1" dirty="0">
              <a:solidFill>
                <a:schemeClr val="tx1"/>
              </a:solidFill>
            </a:endParaRPr>
          </a:p>
          <a:p>
            <a:pPr>
              <a:buClr>
                <a:srgbClr val="FFCC00"/>
              </a:buClr>
              <a:buFont typeface="+mj-lt"/>
              <a:buAutoNum type="arabicPeriod" startAt="11"/>
            </a:pPr>
            <a:r>
              <a:rPr lang="en-US" dirty="0">
                <a:solidFill>
                  <a:schemeClr val="tx1"/>
                </a:solidFill>
              </a:rPr>
              <a:t>risk taking </a:t>
            </a:r>
            <a:endParaRPr lang="en-US" i="1" dirty="0">
              <a:solidFill>
                <a:schemeClr val="tx1"/>
              </a:solidFill>
            </a:endParaRPr>
          </a:p>
          <a:p>
            <a:pPr>
              <a:buClr>
                <a:srgbClr val="FFCC00"/>
              </a:buClr>
              <a:buFont typeface="+mj-lt"/>
              <a:buAutoNum type="arabicPeriod" startAt="11"/>
            </a:pPr>
            <a:r>
              <a:rPr lang="en-US" dirty="0">
                <a:solidFill>
                  <a:schemeClr val="tx1"/>
                </a:solidFill>
              </a:rPr>
              <a:t>market information function </a:t>
            </a:r>
            <a:endParaRPr lang="en-US" i="1" dirty="0">
              <a:solidFill>
                <a:schemeClr val="tx1"/>
              </a:solidFill>
            </a:endParaRPr>
          </a:p>
          <a:p>
            <a:pPr>
              <a:buClr>
                <a:srgbClr val="FFCC00"/>
              </a:buClr>
              <a:buFont typeface="+mj-lt"/>
              <a:buAutoNum type="arabicPeriod" startAt="11"/>
            </a:pPr>
            <a:r>
              <a:rPr lang="en-US" dirty="0">
                <a:solidFill>
                  <a:schemeClr val="tx1"/>
                </a:solidFill>
              </a:rPr>
              <a:t>intermediary </a:t>
            </a:r>
            <a:endParaRPr lang="en-US" i="1" dirty="0">
              <a:solidFill>
                <a:schemeClr val="tx1"/>
              </a:solidFill>
            </a:endParaRPr>
          </a:p>
          <a:p>
            <a:pPr>
              <a:buClr>
                <a:srgbClr val="FFCC00"/>
              </a:buClr>
              <a:buFont typeface="+mj-lt"/>
              <a:buAutoNum type="arabicPeriod" startAt="11"/>
            </a:pPr>
            <a:r>
              <a:rPr lang="en-US" dirty="0">
                <a:solidFill>
                  <a:schemeClr val="tx1"/>
                </a:solidFill>
              </a:rPr>
              <a:t>collaborators </a:t>
            </a:r>
            <a:endParaRPr lang="en-US" i="1" dirty="0">
              <a:solidFill>
                <a:schemeClr val="tx1"/>
              </a:solidFill>
            </a:endParaRPr>
          </a:p>
          <a:p>
            <a:pPr>
              <a:buClr>
                <a:srgbClr val="FFCC00"/>
              </a:buClr>
              <a:buFont typeface="+mj-lt"/>
              <a:buAutoNum type="arabicPeriod" startAt="11"/>
            </a:pPr>
            <a:r>
              <a:rPr lang="en-US" dirty="0">
                <a:solidFill>
                  <a:schemeClr val="tx1"/>
                </a:solidFill>
              </a:rPr>
              <a:t>e-commerce </a:t>
            </a:r>
            <a:endParaRPr lang="en-US" i="1" dirty="0">
              <a:solidFill>
                <a:schemeClr val="tx1"/>
              </a:solidFill>
            </a:endParaRPr>
          </a:p>
          <a:p>
            <a:pPr>
              <a:buClr>
                <a:srgbClr val="FFCC00"/>
              </a:buClr>
              <a:buFont typeface="+mj-lt"/>
              <a:buAutoNum type="arabicPeriod" startAt="11"/>
            </a:pPr>
            <a:r>
              <a:rPr lang="en-US" dirty="0">
                <a:solidFill>
                  <a:schemeClr val="tx1"/>
                </a:solidFill>
              </a:rPr>
              <a:t>economic system </a:t>
            </a:r>
            <a:endParaRPr lang="en-US" i="1" dirty="0">
              <a:solidFill>
                <a:schemeClr val="tx1"/>
              </a:solidFill>
            </a:endParaRPr>
          </a:p>
        </p:txBody>
      </p:sp>
    </p:spTree>
    <p:custDataLst>
      <p:tags r:id="rId1"/>
    </p:custDataLst>
    <p:extLst>
      <p:ext uri="{BB962C8B-B14F-4D97-AF65-F5344CB8AC3E}">
        <p14:creationId xmlns:p14="http://schemas.microsoft.com/office/powerpoint/2010/main" val="65746975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119812">
                                            <p:txEl>
                                              <p:pRg st="0" end="0"/>
                                            </p:txEl>
                                          </p:spTgt>
                                        </p:tgtEl>
                                        <p:attrNameLst>
                                          <p:attrName>style.visibility</p:attrName>
                                        </p:attrNameLst>
                                      </p:cBhvr>
                                      <p:to>
                                        <p:strVal val="visible"/>
                                      </p:to>
                                    </p:set>
                                    <p:animEffect transition="in" filter="wipe(up)">
                                      <p:cBhvr>
                                        <p:cTn id="7" dur="500"/>
                                        <p:tgtEl>
                                          <p:spTgt spid="119812">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19812">
                                            <p:txEl>
                                              <p:pRg st="1" end="1"/>
                                            </p:txEl>
                                          </p:spTgt>
                                        </p:tgtEl>
                                        <p:attrNameLst>
                                          <p:attrName>style.visibility</p:attrName>
                                        </p:attrNameLst>
                                      </p:cBhvr>
                                      <p:to>
                                        <p:strVal val="visible"/>
                                      </p:to>
                                    </p:set>
                                    <p:animEffect transition="in" filter="wipe(up)">
                                      <p:cBhvr>
                                        <p:cTn id="11" dur="500"/>
                                        <p:tgtEl>
                                          <p:spTgt spid="119812">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19812">
                                            <p:txEl>
                                              <p:pRg st="2" end="2"/>
                                            </p:txEl>
                                          </p:spTgt>
                                        </p:tgtEl>
                                        <p:attrNameLst>
                                          <p:attrName>style.visibility</p:attrName>
                                        </p:attrNameLst>
                                      </p:cBhvr>
                                      <p:to>
                                        <p:strVal val="visible"/>
                                      </p:to>
                                    </p:set>
                                    <p:animEffect transition="in" filter="wipe(up)">
                                      <p:cBhvr>
                                        <p:cTn id="15" dur="500"/>
                                        <p:tgtEl>
                                          <p:spTgt spid="119812">
                                            <p:txEl>
                                              <p:pRg st="2" end="2"/>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19812">
                                            <p:txEl>
                                              <p:pRg st="3" end="3"/>
                                            </p:txEl>
                                          </p:spTgt>
                                        </p:tgtEl>
                                        <p:attrNameLst>
                                          <p:attrName>style.visibility</p:attrName>
                                        </p:attrNameLst>
                                      </p:cBhvr>
                                      <p:to>
                                        <p:strVal val="visible"/>
                                      </p:to>
                                    </p:set>
                                    <p:animEffect transition="in" filter="wipe(up)">
                                      <p:cBhvr>
                                        <p:cTn id="19" dur="500"/>
                                        <p:tgtEl>
                                          <p:spTgt spid="119812">
                                            <p:txEl>
                                              <p:pRg st="3" end="3"/>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19812">
                                            <p:txEl>
                                              <p:pRg st="4" end="4"/>
                                            </p:txEl>
                                          </p:spTgt>
                                        </p:tgtEl>
                                        <p:attrNameLst>
                                          <p:attrName>style.visibility</p:attrName>
                                        </p:attrNameLst>
                                      </p:cBhvr>
                                      <p:to>
                                        <p:strVal val="visible"/>
                                      </p:to>
                                    </p:set>
                                    <p:animEffect transition="in" filter="wipe(up)">
                                      <p:cBhvr>
                                        <p:cTn id="23" dur="500"/>
                                        <p:tgtEl>
                                          <p:spTgt spid="119812">
                                            <p:txEl>
                                              <p:pRg st="4" end="4"/>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119812">
                                            <p:txEl>
                                              <p:pRg st="5" end="5"/>
                                            </p:txEl>
                                          </p:spTgt>
                                        </p:tgtEl>
                                        <p:attrNameLst>
                                          <p:attrName>style.visibility</p:attrName>
                                        </p:attrNameLst>
                                      </p:cBhvr>
                                      <p:to>
                                        <p:strVal val="visible"/>
                                      </p:to>
                                    </p:set>
                                    <p:animEffect transition="in" filter="wipe(up)">
                                      <p:cBhvr>
                                        <p:cTn id="27" dur="500"/>
                                        <p:tgtEl>
                                          <p:spTgt spid="119812">
                                            <p:txEl>
                                              <p:pRg st="5" end="5"/>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19812">
                                            <p:txEl>
                                              <p:pRg st="6" end="6"/>
                                            </p:txEl>
                                          </p:spTgt>
                                        </p:tgtEl>
                                        <p:attrNameLst>
                                          <p:attrName>style.visibility</p:attrName>
                                        </p:attrNameLst>
                                      </p:cBhvr>
                                      <p:to>
                                        <p:strVal val="visible"/>
                                      </p:to>
                                    </p:set>
                                    <p:animEffect transition="in" filter="wipe(up)">
                                      <p:cBhvr>
                                        <p:cTn id="31" dur="500"/>
                                        <p:tgtEl>
                                          <p:spTgt spid="119812">
                                            <p:txEl>
                                              <p:pRg st="6" end="6"/>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19812">
                                            <p:txEl>
                                              <p:pRg st="7" end="7"/>
                                            </p:txEl>
                                          </p:spTgt>
                                        </p:tgtEl>
                                        <p:attrNameLst>
                                          <p:attrName>style.visibility</p:attrName>
                                        </p:attrNameLst>
                                      </p:cBhvr>
                                      <p:to>
                                        <p:strVal val="visible"/>
                                      </p:to>
                                    </p:set>
                                    <p:animEffect transition="in" filter="wipe(up)">
                                      <p:cBhvr>
                                        <p:cTn id="35" dur="500"/>
                                        <p:tgtEl>
                                          <p:spTgt spid="119812">
                                            <p:txEl>
                                              <p:pRg st="7" end="7"/>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119812">
                                            <p:txEl>
                                              <p:pRg st="8" end="8"/>
                                            </p:txEl>
                                          </p:spTgt>
                                        </p:tgtEl>
                                        <p:attrNameLst>
                                          <p:attrName>style.visibility</p:attrName>
                                        </p:attrNameLst>
                                      </p:cBhvr>
                                      <p:to>
                                        <p:strVal val="visible"/>
                                      </p:to>
                                    </p:set>
                                    <p:animEffect transition="in" filter="wipe(up)">
                                      <p:cBhvr>
                                        <p:cTn id="39" dur="500"/>
                                        <p:tgtEl>
                                          <p:spTgt spid="119812">
                                            <p:txEl>
                                              <p:pRg st="8" end="8"/>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19812">
                                            <p:txEl>
                                              <p:pRg st="9" end="9"/>
                                            </p:txEl>
                                          </p:spTgt>
                                        </p:tgtEl>
                                        <p:attrNameLst>
                                          <p:attrName>style.visibility</p:attrName>
                                        </p:attrNameLst>
                                      </p:cBhvr>
                                      <p:to>
                                        <p:strVal val="visible"/>
                                      </p:to>
                                    </p:set>
                                    <p:animEffect transition="in" filter="wipe(up)">
                                      <p:cBhvr>
                                        <p:cTn id="43" dur="500"/>
                                        <p:tgtEl>
                                          <p:spTgt spid="119812">
                                            <p:txEl>
                                              <p:pRg st="9" end="9"/>
                                            </p:txEl>
                                          </p:spTgt>
                                        </p:tgtEl>
                                      </p:cBhvr>
                                    </p:animEffect>
                                  </p:childTnLst>
                                </p:cTn>
                              </p:par>
                            </p:childTnLst>
                          </p:cTn>
                        </p:par>
                        <p:par>
                          <p:cTn id="44" fill="hold" nodeType="afterGroup">
                            <p:stCondLst>
                              <p:cond delay="5000"/>
                            </p:stCondLst>
                            <p:childTnLst>
                              <p:par>
                                <p:cTn id="45" presetID="22" presetClass="entr" presetSubtype="1" fill="hold" nodeType="afterEffect">
                                  <p:stCondLst>
                                    <p:cond delay="0"/>
                                  </p:stCondLst>
                                  <p:childTnLst>
                                    <p:set>
                                      <p:cBhvr>
                                        <p:cTn id="46" dur="1" fill="hold">
                                          <p:stCondLst>
                                            <p:cond delay="0"/>
                                          </p:stCondLst>
                                        </p:cTn>
                                        <p:tgtEl>
                                          <p:spTgt spid="119813">
                                            <p:txEl>
                                              <p:pRg st="0" end="0"/>
                                            </p:txEl>
                                          </p:spTgt>
                                        </p:tgtEl>
                                        <p:attrNameLst>
                                          <p:attrName>style.visibility</p:attrName>
                                        </p:attrNameLst>
                                      </p:cBhvr>
                                      <p:to>
                                        <p:strVal val="visible"/>
                                      </p:to>
                                    </p:set>
                                    <p:animEffect transition="in" filter="wipe(up)">
                                      <p:cBhvr>
                                        <p:cTn id="47" dur="500"/>
                                        <p:tgtEl>
                                          <p:spTgt spid="119813">
                                            <p:txEl>
                                              <p:pRg st="0" end="0"/>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119813">
                                            <p:txEl>
                                              <p:pRg st="1" end="1"/>
                                            </p:txEl>
                                          </p:spTgt>
                                        </p:tgtEl>
                                        <p:attrNameLst>
                                          <p:attrName>style.visibility</p:attrName>
                                        </p:attrNameLst>
                                      </p:cBhvr>
                                      <p:to>
                                        <p:strVal val="visible"/>
                                      </p:to>
                                    </p:set>
                                    <p:animEffect transition="in" filter="wipe(up)">
                                      <p:cBhvr>
                                        <p:cTn id="51" dur="500"/>
                                        <p:tgtEl>
                                          <p:spTgt spid="119813">
                                            <p:txEl>
                                              <p:pRg st="1" end="1"/>
                                            </p:txEl>
                                          </p:spTgt>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119813">
                                            <p:txEl>
                                              <p:pRg st="2" end="2"/>
                                            </p:txEl>
                                          </p:spTgt>
                                        </p:tgtEl>
                                        <p:attrNameLst>
                                          <p:attrName>style.visibility</p:attrName>
                                        </p:attrNameLst>
                                      </p:cBhvr>
                                      <p:to>
                                        <p:strVal val="visible"/>
                                      </p:to>
                                    </p:set>
                                    <p:animEffect transition="in" filter="wipe(up)">
                                      <p:cBhvr>
                                        <p:cTn id="55" dur="500"/>
                                        <p:tgtEl>
                                          <p:spTgt spid="119813">
                                            <p:txEl>
                                              <p:pRg st="2" end="2"/>
                                            </p:txEl>
                                          </p:spTgt>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119813">
                                            <p:txEl>
                                              <p:pRg st="3" end="3"/>
                                            </p:txEl>
                                          </p:spTgt>
                                        </p:tgtEl>
                                        <p:attrNameLst>
                                          <p:attrName>style.visibility</p:attrName>
                                        </p:attrNameLst>
                                      </p:cBhvr>
                                      <p:to>
                                        <p:strVal val="visible"/>
                                      </p:to>
                                    </p:set>
                                    <p:animEffect transition="in" filter="wipe(up)">
                                      <p:cBhvr>
                                        <p:cTn id="59" dur="500"/>
                                        <p:tgtEl>
                                          <p:spTgt spid="119813">
                                            <p:txEl>
                                              <p:pRg st="3" end="3"/>
                                            </p:txEl>
                                          </p:spTgt>
                                        </p:tgtEl>
                                      </p:cBhvr>
                                    </p:animEffect>
                                  </p:childTnLst>
                                </p:cTn>
                              </p:par>
                            </p:childTnLst>
                          </p:cTn>
                        </p:par>
                        <p:par>
                          <p:cTn id="60" fill="hold">
                            <p:stCondLst>
                              <p:cond delay="7000"/>
                            </p:stCondLst>
                            <p:childTnLst>
                              <p:par>
                                <p:cTn id="61" presetID="22" presetClass="entr" presetSubtype="1" fill="hold" nodeType="afterEffect">
                                  <p:stCondLst>
                                    <p:cond delay="0"/>
                                  </p:stCondLst>
                                  <p:childTnLst>
                                    <p:set>
                                      <p:cBhvr>
                                        <p:cTn id="62" dur="1" fill="hold">
                                          <p:stCondLst>
                                            <p:cond delay="0"/>
                                          </p:stCondLst>
                                        </p:cTn>
                                        <p:tgtEl>
                                          <p:spTgt spid="119813">
                                            <p:txEl>
                                              <p:pRg st="4" end="4"/>
                                            </p:txEl>
                                          </p:spTgt>
                                        </p:tgtEl>
                                        <p:attrNameLst>
                                          <p:attrName>style.visibility</p:attrName>
                                        </p:attrNameLst>
                                      </p:cBhvr>
                                      <p:to>
                                        <p:strVal val="visible"/>
                                      </p:to>
                                    </p:set>
                                    <p:animEffect transition="in" filter="wipe(up)">
                                      <p:cBhvr>
                                        <p:cTn id="63" dur="500"/>
                                        <p:tgtEl>
                                          <p:spTgt spid="119813">
                                            <p:txEl>
                                              <p:pRg st="4" end="4"/>
                                            </p:txEl>
                                          </p:spTgt>
                                        </p:tgtEl>
                                      </p:cBhvr>
                                    </p:animEffect>
                                  </p:childTnLst>
                                </p:cTn>
                              </p:par>
                            </p:childTnLst>
                          </p:cTn>
                        </p:par>
                        <p:par>
                          <p:cTn id="64" fill="hold">
                            <p:stCondLst>
                              <p:cond delay="7500"/>
                            </p:stCondLst>
                            <p:childTnLst>
                              <p:par>
                                <p:cTn id="65" presetID="22" presetClass="entr" presetSubtype="1" fill="hold" nodeType="afterEffect">
                                  <p:stCondLst>
                                    <p:cond delay="0"/>
                                  </p:stCondLst>
                                  <p:childTnLst>
                                    <p:set>
                                      <p:cBhvr>
                                        <p:cTn id="66" dur="1" fill="hold">
                                          <p:stCondLst>
                                            <p:cond delay="0"/>
                                          </p:stCondLst>
                                        </p:cTn>
                                        <p:tgtEl>
                                          <p:spTgt spid="119813">
                                            <p:txEl>
                                              <p:pRg st="5" end="5"/>
                                            </p:txEl>
                                          </p:spTgt>
                                        </p:tgtEl>
                                        <p:attrNameLst>
                                          <p:attrName>style.visibility</p:attrName>
                                        </p:attrNameLst>
                                      </p:cBhvr>
                                      <p:to>
                                        <p:strVal val="visible"/>
                                      </p:to>
                                    </p:set>
                                    <p:animEffect transition="in" filter="wipe(up)">
                                      <p:cBhvr>
                                        <p:cTn id="67" dur="500"/>
                                        <p:tgtEl>
                                          <p:spTgt spid="119813">
                                            <p:txEl>
                                              <p:pRg st="5" end="5"/>
                                            </p:txEl>
                                          </p:spTgt>
                                        </p:tgtEl>
                                      </p:cBhvr>
                                    </p:animEffect>
                                  </p:childTnLst>
                                </p:cTn>
                              </p:par>
                            </p:childTnLst>
                          </p:cTn>
                        </p:par>
                        <p:par>
                          <p:cTn id="68" fill="hold">
                            <p:stCondLst>
                              <p:cond delay="8000"/>
                            </p:stCondLst>
                            <p:childTnLst>
                              <p:par>
                                <p:cTn id="69" presetID="22" presetClass="entr" presetSubtype="1" fill="hold" nodeType="afterEffect">
                                  <p:stCondLst>
                                    <p:cond delay="0"/>
                                  </p:stCondLst>
                                  <p:childTnLst>
                                    <p:set>
                                      <p:cBhvr>
                                        <p:cTn id="70" dur="1" fill="hold">
                                          <p:stCondLst>
                                            <p:cond delay="0"/>
                                          </p:stCondLst>
                                        </p:cTn>
                                        <p:tgtEl>
                                          <p:spTgt spid="119813">
                                            <p:txEl>
                                              <p:pRg st="6" end="6"/>
                                            </p:txEl>
                                          </p:spTgt>
                                        </p:tgtEl>
                                        <p:attrNameLst>
                                          <p:attrName>style.visibility</p:attrName>
                                        </p:attrNameLst>
                                      </p:cBhvr>
                                      <p:to>
                                        <p:strVal val="visible"/>
                                      </p:to>
                                    </p:set>
                                    <p:animEffect transition="in" filter="wipe(up)">
                                      <p:cBhvr>
                                        <p:cTn id="71" dur="500"/>
                                        <p:tgtEl>
                                          <p:spTgt spid="119813">
                                            <p:txEl>
                                              <p:pRg st="6" end="6"/>
                                            </p:txEl>
                                          </p:spTgt>
                                        </p:tgtEl>
                                      </p:cBhvr>
                                    </p:animEffect>
                                  </p:childTnLst>
                                </p:cTn>
                              </p:par>
                            </p:childTnLst>
                          </p:cTn>
                        </p:par>
                        <p:par>
                          <p:cTn id="72" fill="hold">
                            <p:stCondLst>
                              <p:cond delay="8500"/>
                            </p:stCondLst>
                            <p:childTnLst>
                              <p:par>
                                <p:cTn id="73" presetID="22" presetClass="entr" presetSubtype="1" fill="hold" nodeType="afterEffect">
                                  <p:stCondLst>
                                    <p:cond delay="0"/>
                                  </p:stCondLst>
                                  <p:childTnLst>
                                    <p:set>
                                      <p:cBhvr>
                                        <p:cTn id="74" dur="1" fill="hold">
                                          <p:stCondLst>
                                            <p:cond delay="0"/>
                                          </p:stCondLst>
                                        </p:cTn>
                                        <p:tgtEl>
                                          <p:spTgt spid="119813">
                                            <p:txEl>
                                              <p:pRg st="7" end="7"/>
                                            </p:txEl>
                                          </p:spTgt>
                                        </p:tgtEl>
                                        <p:attrNameLst>
                                          <p:attrName>style.visibility</p:attrName>
                                        </p:attrNameLst>
                                      </p:cBhvr>
                                      <p:to>
                                        <p:strVal val="visible"/>
                                      </p:to>
                                    </p:set>
                                    <p:animEffect transition="in" filter="wipe(up)">
                                      <p:cBhvr>
                                        <p:cTn id="75" dur="500"/>
                                        <p:tgtEl>
                                          <p:spTgt spid="119813">
                                            <p:txEl>
                                              <p:pRg st="7" end="7"/>
                                            </p:txEl>
                                          </p:spTgt>
                                        </p:tgtEl>
                                      </p:cBhvr>
                                    </p:animEffect>
                                  </p:childTnLst>
                                </p:cTn>
                              </p:par>
                            </p:childTnLst>
                          </p:cTn>
                        </p:par>
                        <p:par>
                          <p:cTn id="76" fill="hold">
                            <p:stCondLst>
                              <p:cond delay="9000"/>
                            </p:stCondLst>
                            <p:childTnLst>
                              <p:par>
                                <p:cTn id="77" presetID="22" presetClass="entr" presetSubtype="1" fill="hold" nodeType="afterEffect">
                                  <p:stCondLst>
                                    <p:cond delay="0"/>
                                  </p:stCondLst>
                                  <p:childTnLst>
                                    <p:set>
                                      <p:cBhvr>
                                        <p:cTn id="78" dur="1" fill="hold">
                                          <p:stCondLst>
                                            <p:cond delay="0"/>
                                          </p:stCondLst>
                                        </p:cTn>
                                        <p:tgtEl>
                                          <p:spTgt spid="119813">
                                            <p:txEl>
                                              <p:pRg st="8" end="8"/>
                                            </p:txEl>
                                          </p:spTgt>
                                        </p:tgtEl>
                                        <p:attrNameLst>
                                          <p:attrName>style.visibility</p:attrName>
                                        </p:attrNameLst>
                                      </p:cBhvr>
                                      <p:to>
                                        <p:strVal val="visible"/>
                                      </p:to>
                                    </p:set>
                                    <p:animEffect transition="in" filter="wipe(up)">
                                      <p:cBhvr>
                                        <p:cTn id="79" dur="500"/>
                                        <p:tgtEl>
                                          <p:spTgt spid="119813">
                                            <p:txEl>
                                              <p:pRg st="8" end="8"/>
                                            </p:txEl>
                                          </p:spTgt>
                                        </p:tgtEl>
                                      </p:cBhvr>
                                    </p:animEffect>
                                  </p:childTnLst>
                                </p:cTn>
                              </p:par>
                            </p:childTnLst>
                          </p:cTn>
                        </p:par>
                        <p:par>
                          <p:cTn id="80" fill="hold">
                            <p:stCondLst>
                              <p:cond delay="9500"/>
                            </p:stCondLst>
                            <p:childTnLst>
                              <p:par>
                                <p:cTn id="81" presetID="22" presetClass="entr" presetSubtype="1" fill="hold" nodeType="afterEffect">
                                  <p:stCondLst>
                                    <p:cond delay="0"/>
                                  </p:stCondLst>
                                  <p:childTnLst>
                                    <p:set>
                                      <p:cBhvr>
                                        <p:cTn id="82" dur="1" fill="hold">
                                          <p:stCondLst>
                                            <p:cond delay="0"/>
                                          </p:stCondLst>
                                        </p:cTn>
                                        <p:tgtEl>
                                          <p:spTgt spid="119813">
                                            <p:txEl>
                                              <p:pRg st="9" end="9"/>
                                            </p:txEl>
                                          </p:spTgt>
                                        </p:tgtEl>
                                        <p:attrNameLst>
                                          <p:attrName>style.visibility</p:attrName>
                                        </p:attrNameLst>
                                      </p:cBhvr>
                                      <p:to>
                                        <p:strVal val="visible"/>
                                      </p:to>
                                    </p:set>
                                    <p:animEffect transition="in" filter="wipe(up)">
                                      <p:cBhvr>
                                        <p:cTn id="83" dur="500"/>
                                        <p:tgtEl>
                                          <p:spTgt spid="11981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t>Key Terms</a:t>
            </a:r>
          </a:p>
        </p:txBody>
      </p:sp>
      <p:sp>
        <p:nvSpPr>
          <p:cNvPr id="122883" name="Rectangle 3"/>
          <p:cNvSpPr>
            <a:spLocks noGrp="1" noChangeArrowheads="1"/>
          </p:cNvSpPr>
          <p:nvPr>
            <p:ph sz="half" idx="1"/>
          </p:nvPr>
        </p:nvSpPr>
        <p:spPr/>
        <p:txBody>
          <a:bodyPr>
            <a:normAutofit fontScale="85000" lnSpcReduction="20000"/>
          </a:bodyPr>
          <a:lstStyle/>
          <a:p>
            <a:pPr>
              <a:buClr>
                <a:srgbClr val="FFCC00"/>
              </a:buClr>
              <a:buFont typeface="+mj-lt"/>
              <a:buAutoNum type="arabicPeriod" startAt="21"/>
            </a:pPr>
            <a:r>
              <a:rPr lang="en-US" dirty="0">
                <a:solidFill>
                  <a:schemeClr val="tx1"/>
                </a:solidFill>
              </a:rPr>
              <a:t>command economy </a:t>
            </a:r>
            <a:endParaRPr lang="en-US" i="1" dirty="0">
              <a:solidFill>
                <a:schemeClr val="tx1"/>
              </a:solidFill>
            </a:endParaRPr>
          </a:p>
          <a:p>
            <a:pPr>
              <a:buClr>
                <a:srgbClr val="FFCC00"/>
              </a:buClr>
              <a:buFont typeface="+mj-lt"/>
              <a:buAutoNum type="arabicPeriod" startAt="21"/>
            </a:pPr>
            <a:r>
              <a:rPr lang="en-US" dirty="0">
                <a:solidFill>
                  <a:schemeClr val="tx1"/>
                </a:solidFill>
              </a:rPr>
              <a:t>market-directed economy </a:t>
            </a:r>
            <a:endParaRPr lang="en-US" i="1" dirty="0">
              <a:solidFill>
                <a:schemeClr val="tx1"/>
              </a:solidFill>
            </a:endParaRPr>
          </a:p>
          <a:p>
            <a:pPr>
              <a:buClr>
                <a:srgbClr val="FFCC00"/>
              </a:buClr>
              <a:buFont typeface="+mj-lt"/>
              <a:buAutoNum type="arabicPeriod" startAt="21"/>
            </a:pPr>
            <a:r>
              <a:rPr lang="en-US" dirty="0">
                <a:solidFill>
                  <a:schemeClr val="tx1"/>
                </a:solidFill>
              </a:rPr>
              <a:t>simple trade era </a:t>
            </a:r>
            <a:endParaRPr lang="en-US" i="1" dirty="0">
              <a:solidFill>
                <a:schemeClr val="tx1"/>
              </a:solidFill>
            </a:endParaRPr>
          </a:p>
          <a:p>
            <a:pPr>
              <a:buClr>
                <a:srgbClr val="FFCC00"/>
              </a:buClr>
              <a:buFont typeface="+mj-lt"/>
              <a:buAutoNum type="arabicPeriod" startAt="21"/>
            </a:pPr>
            <a:r>
              <a:rPr lang="en-US" dirty="0">
                <a:solidFill>
                  <a:schemeClr val="tx1"/>
                </a:solidFill>
              </a:rPr>
              <a:t>production era </a:t>
            </a:r>
            <a:endParaRPr lang="en-US" i="1" dirty="0">
              <a:solidFill>
                <a:schemeClr val="tx1"/>
              </a:solidFill>
            </a:endParaRPr>
          </a:p>
          <a:p>
            <a:pPr>
              <a:buClr>
                <a:srgbClr val="FFCC00"/>
              </a:buClr>
              <a:buFont typeface="+mj-lt"/>
              <a:buAutoNum type="arabicPeriod" startAt="21"/>
            </a:pPr>
            <a:r>
              <a:rPr lang="en-US" dirty="0">
                <a:solidFill>
                  <a:schemeClr val="tx1"/>
                </a:solidFill>
              </a:rPr>
              <a:t>sales era </a:t>
            </a:r>
            <a:endParaRPr lang="en-US" i="1" dirty="0">
              <a:solidFill>
                <a:schemeClr val="tx1"/>
              </a:solidFill>
            </a:endParaRPr>
          </a:p>
          <a:p>
            <a:pPr>
              <a:buClr>
                <a:srgbClr val="FFCC00"/>
              </a:buClr>
              <a:buFont typeface="+mj-lt"/>
              <a:buAutoNum type="arabicPeriod" startAt="21"/>
            </a:pPr>
            <a:r>
              <a:rPr lang="en-US" dirty="0">
                <a:solidFill>
                  <a:schemeClr val="tx1"/>
                </a:solidFill>
              </a:rPr>
              <a:t>marketing department era </a:t>
            </a:r>
            <a:endParaRPr lang="en-US" i="1" dirty="0">
              <a:solidFill>
                <a:schemeClr val="tx1"/>
              </a:solidFill>
            </a:endParaRPr>
          </a:p>
          <a:p>
            <a:pPr>
              <a:buClr>
                <a:srgbClr val="FFCC00"/>
              </a:buClr>
              <a:buFont typeface="+mj-lt"/>
              <a:buAutoNum type="arabicPeriod" startAt="21"/>
            </a:pPr>
            <a:r>
              <a:rPr lang="en-US" dirty="0">
                <a:solidFill>
                  <a:schemeClr val="tx1"/>
                </a:solidFill>
              </a:rPr>
              <a:t>marketing company era </a:t>
            </a:r>
            <a:endParaRPr lang="en-US" i="1" dirty="0">
              <a:solidFill>
                <a:schemeClr val="tx1"/>
              </a:solidFill>
            </a:endParaRPr>
          </a:p>
          <a:p>
            <a:pPr>
              <a:buClr>
                <a:srgbClr val="FFCC00"/>
              </a:buClr>
              <a:buFont typeface="+mj-lt"/>
              <a:buAutoNum type="arabicPeriod" startAt="21"/>
            </a:pPr>
            <a:r>
              <a:rPr lang="en-US" dirty="0">
                <a:solidFill>
                  <a:schemeClr val="tx1"/>
                </a:solidFill>
              </a:rPr>
              <a:t>marketing concept </a:t>
            </a:r>
            <a:endParaRPr lang="en-US" i="1" dirty="0">
              <a:solidFill>
                <a:schemeClr val="tx1"/>
              </a:solidFill>
            </a:endParaRPr>
          </a:p>
          <a:p>
            <a:pPr>
              <a:buClr>
                <a:srgbClr val="FFCC00"/>
              </a:buClr>
              <a:buFont typeface="+mj-lt"/>
              <a:buAutoNum type="arabicPeriod" startAt="21"/>
            </a:pPr>
            <a:r>
              <a:rPr lang="en-US" dirty="0">
                <a:solidFill>
                  <a:schemeClr val="tx1"/>
                </a:solidFill>
              </a:rPr>
              <a:t>production orientation </a:t>
            </a:r>
            <a:endParaRPr lang="en-US" i="1" dirty="0">
              <a:solidFill>
                <a:schemeClr val="tx1"/>
              </a:solidFill>
            </a:endParaRPr>
          </a:p>
          <a:p>
            <a:pPr>
              <a:buClr>
                <a:srgbClr val="FFCC00"/>
              </a:buClr>
              <a:buFont typeface="+mj-lt"/>
              <a:buAutoNum type="arabicPeriod" startAt="21"/>
            </a:pPr>
            <a:r>
              <a:rPr lang="en-US" dirty="0">
                <a:solidFill>
                  <a:schemeClr val="tx1"/>
                </a:solidFill>
              </a:rPr>
              <a:t>marketing orientation </a:t>
            </a:r>
          </a:p>
          <a:p>
            <a:pPr>
              <a:buFont typeface="+mj-lt"/>
              <a:buAutoNum type="arabicPeriod" startAt="21"/>
            </a:pPr>
            <a:endParaRPr lang="en-US" dirty="0">
              <a:solidFill>
                <a:schemeClr val="tx1"/>
              </a:solidFill>
            </a:endParaRPr>
          </a:p>
        </p:txBody>
      </p:sp>
      <p:sp>
        <p:nvSpPr>
          <p:cNvPr id="122884" name="Rectangle 4"/>
          <p:cNvSpPr>
            <a:spLocks noGrp="1" noChangeArrowheads="1"/>
          </p:cNvSpPr>
          <p:nvPr>
            <p:ph sz="half" idx="2"/>
          </p:nvPr>
        </p:nvSpPr>
        <p:spPr/>
        <p:txBody>
          <a:bodyPr>
            <a:normAutofit fontScale="85000" lnSpcReduction="20000"/>
          </a:bodyPr>
          <a:lstStyle/>
          <a:p>
            <a:pPr>
              <a:buClr>
                <a:srgbClr val="FFCC00"/>
              </a:buClr>
              <a:buFont typeface="+mj-lt"/>
              <a:buAutoNum type="arabicPeriod" startAt="31"/>
            </a:pPr>
            <a:r>
              <a:rPr lang="en-US" dirty="0">
                <a:solidFill>
                  <a:schemeClr val="tx1"/>
                </a:solidFill>
              </a:rPr>
              <a:t>marketing metrics</a:t>
            </a:r>
          </a:p>
          <a:p>
            <a:pPr>
              <a:buClr>
                <a:srgbClr val="FFCC00"/>
              </a:buClr>
              <a:buFont typeface="+mj-lt"/>
              <a:buAutoNum type="arabicPeriod" startAt="31"/>
            </a:pPr>
            <a:r>
              <a:rPr lang="en-US" dirty="0">
                <a:solidFill>
                  <a:schemeClr val="tx1"/>
                </a:solidFill>
              </a:rPr>
              <a:t>triple bottom line </a:t>
            </a:r>
            <a:endParaRPr lang="en-US" i="1" dirty="0">
              <a:solidFill>
                <a:schemeClr val="tx1"/>
              </a:solidFill>
            </a:endParaRPr>
          </a:p>
          <a:p>
            <a:pPr>
              <a:buClr>
                <a:srgbClr val="FFCC00"/>
              </a:buClr>
              <a:buFont typeface="+mj-lt"/>
              <a:buAutoNum type="arabicPeriod" startAt="31"/>
            </a:pPr>
            <a:r>
              <a:rPr lang="en-US" dirty="0">
                <a:solidFill>
                  <a:schemeClr val="tx1"/>
                </a:solidFill>
              </a:rPr>
              <a:t>customer value </a:t>
            </a:r>
            <a:endParaRPr lang="en-US" i="1" dirty="0">
              <a:solidFill>
                <a:schemeClr val="tx1"/>
              </a:solidFill>
            </a:endParaRPr>
          </a:p>
          <a:p>
            <a:pPr>
              <a:buClr>
                <a:srgbClr val="FFCC00"/>
              </a:buClr>
              <a:buFont typeface="+mj-lt"/>
              <a:buAutoNum type="arabicPeriod" startAt="31"/>
            </a:pPr>
            <a:r>
              <a:rPr lang="en-US" dirty="0">
                <a:solidFill>
                  <a:schemeClr val="tx1"/>
                </a:solidFill>
              </a:rPr>
              <a:t>micro–macro dilemma </a:t>
            </a:r>
            <a:endParaRPr lang="en-US" i="1" dirty="0">
              <a:solidFill>
                <a:schemeClr val="tx1"/>
              </a:solidFill>
            </a:endParaRPr>
          </a:p>
          <a:p>
            <a:pPr>
              <a:buClr>
                <a:srgbClr val="FFCC00"/>
              </a:buClr>
              <a:buFont typeface="+mj-lt"/>
              <a:buAutoNum type="arabicPeriod" startAt="31"/>
            </a:pPr>
            <a:r>
              <a:rPr lang="en-US" dirty="0">
                <a:solidFill>
                  <a:schemeClr val="tx1"/>
                </a:solidFill>
              </a:rPr>
              <a:t>social responsibility </a:t>
            </a:r>
            <a:endParaRPr lang="en-US" i="1" dirty="0">
              <a:solidFill>
                <a:schemeClr val="tx1"/>
              </a:solidFill>
            </a:endParaRPr>
          </a:p>
          <a:p>
            <a:pPr>
              <a:buClr>
                <a:srgbClr val="FFCC00"/>
              </a:buClr>
              <a:buFont typeface="+mj-lt"/>
              <a:buAutoNum type="arabicPeriod" startAt="31"/>
            </a:pPr>
            <a:r>
              <a:rPr lang="en-US" dirty="0">
                <a:solidFill>
                  <a:schemeClr val="tx1"/>
                </a:solidFill>
              </a:rPr>
              <a:t>marketing ethics </a:t>
            </a:r>
            <a:endParaRPr lang="en-US" i="1" dirty="0">
              <a:solidFill>
                <a:schemeClr val="tx1"/>
              </a:solidFill>
            </a:endParaRPr>
          </a:p>
          <a:p>
            <a:pPr>
              <a:buFont typeface="+mj-lt"/>
              <a:buAutoNum type="arabicPeriod" startAt="31"/>
            </a:pPr>
            <a:endParaRPr lang="en-US" dirty="0">
              <a:solidFill>
                <a:schemeClr val="tx1"/>
              </a:solidFill>
            </a:endParaRPr>
          </a:p>
        </p:txBody>
      </p:sp>
    </p:spTree>
    <p:custDataLst>
      <p:tags r:id="rId1"/>
    </p:custDataLst>
    <p:extLst>
      <p:ext uri="{BB962C8B-B14F-4D97-AF65-F5344CB8AC3E}">
        <p14:creationId xmlns:p14="http://schemas.microsoft.com/office/powerpoint/2010/main" val="175573594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animEffect transition="in" filter="wipe(up)">
                                      <p:cBhvr>
                                        <p:cTn id="7" dur="500"/>
                                        <p:tgtEl>
                                          <p:spTgt spid="122883">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22883">
                                            <p:txEl>
                                              <p:pRg st="1" end="1"/>
                                            </p:txEl>
                                          </p:spTgt>
                                        </p:tgtEl>
                                        <p:attrNameLst>
                                          <p:attrName>style.visibility</p:attrName>
                                        </p:attrNameLst>
                                      </p:cBhvr>
                                      <p:to>
                                        <p:strVal val="visible"/>
                                      </p:to>
                                    </p:set>
                                    <p:animEffect transition="in" filter="wipe(up)">
                                      <p:cBhvr>
                                        <p:cTn id="11" dur="500"/>
                                        <p:tgtEl>
                                          <p:spTgt spid="122883">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22883">
                                            <p:txEl>
                                              <p:pRg st="2" end="2"/>
                                            </p:txEl>
                                          </p:spTgt>
                                        </p:tgtEl>
                                        <p:attrNameLst>
                                          <p:attrName>style.visibility</p:attrName>
                                        </p:attrNameLst>
                                      </p:cBhvr>
                                      <p:to>
                                        <p:strVal val="visible"/>
                                      </p:to>
                                    </p:set>
                                    <p:animEffect transition="in" filter="wipe(up)">
                                      <p:cBhvr>
                                        <p:cTn id="15" dur="500"/>
                                        <p:tgtEl>
                                          <p:spTgt spid="122883">
                                            <p:txEl>
                                              <p:pRg st="2" end="2"/>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22883">
                                            <p:txEl>
                                              <p:pRg st="3" end="3"/>
                                            </p:txEl>
                                          </p:spTgt>
                                        </p:tgtEl>
                                        <p:attrNameLst>
                                          <p:attrName>style.visibility</p:attrName>
                                        </p:attrNameLst>
                                      </p:cBhvr>
                                      <p:to>
                                        <p:strVal val="visible"/>
                                      </p:to>
                                    </p:set>
                                    <p:animEffect transition="in" filter="wipe(up)">
                                      <p:cBhvr>
                                        <p:cTn id="19" dur="500"/>
                                        <p:tgtEl>
                                          <p:spTgt spid="122883">
                                            <p:txEl>
                                              <p:pRg st="3" end="3"/>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22883">
                                            <p:txEl>
                                              <p:pRg st="4" end="4"/>
                                            </p:txEl>
                                          </p:spTgt>
                                        </p:tgtEl>
                                        <p:attrNameLst>
                                          <p:attrName>style.visibility</p:attrName>
                                        </p:attrNameLst>
                                      </p:cBhvr>
                                      <p:to>
                                        <p:strVal val="visible"/>
                                      </p:to>
                                    </p:set>
                                    <p:animEffect transition="in" filter="wipe(up)">
                                      <p:cBhvr>
                                        <p:cTn id="23" dur="500"/>
                                        <p:tgtEl>
                                          <p:spTgt spid="122883">
                                            <p:txEl>
                                              <p:pRg st="4" end="4"/>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122883">
                                            <p:txEl>
                                              <p:pRg st="5" end="5"/>
                                            </p:txEl>
                                          </p:spTgt>
                                        </p:tgtEl>
                                        <p:attrNameLst>
                                          <p:attrName>style.visibility</p:attrName>
                                        </p:attrNameLst>
                                      </p:cBhvr>
                                      <p:to>
                                        <p:strVal val="visible"/>
                                      </p:to>
                                    </p:set>
                                    <p:animEffect transition="in" filter="wipe(up)">
                                      <p:cBhvr>
                                        <p:cTn id="27" dur="500"/>
                                        <p:tgtEl>
                                          <p:spTgt spid="122883">
                                            <p:txEl>
                                              <p:pRg st="5" end="5"/>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22883">
                                            <p:txEl>
                                              <p:pRg st="6" end="6"/>
                                            </p:txEl>
                                          </p:spTgt>
                                        </p:tgtEl>
                                        <p:attrNameLst>
                                          <p:attrName>style.visibility</p:attrName>
                                        </p:attrNameLst>
                                      </p:cBhvr>
                                      <p:to>
                                        <p:strVal val="visible"/>
                                      </p:to>
                                    </p:set>
                                    <p:animEffect transition="in" filter="wipe(up)">
                                      <p:cBhvr>
                                        <p:cTn id="31" dur="500"/>
                                        <p:tgtEl>
                                          <p:spTgt spid="122883">
                                            <p:txEl>
                                              <p:pRg st="6" end="6"/>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22883">
                                            <p:txEl>
                                              <p:pRg st="7" end="7"/>
                                            </p:txEl>
                                          </p:spTgt>
                                        </p:tgtEl>
                                        <p:attrNameLst>
                                          <p:attrName>style.visibility</p:attrName>
                                        </p:attrNameLst>
                                      </p:cBhvr>
                                      <p:to>
                                        <p:strVal val="visible"/>
                                      </p:to>
                                    </p:set>
                                    <p:animEffect transition="in" filter="wipe(up)">
                                      <p:cBhvr>
                                        <p:cTn id="35" dur="500"/>
                                        <p:tgtEl>
                                          <p:spTgt spid="122883">
                                            <p:txEl>
                                              <p:pRg st="7" end="7"/>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122883">
                                            <p:txEl>
                                              <p:pRg st="8" end="8"/>
                                            </p:txEl>
                                          </p:spTgt>
                                        </p:tgtEl>
                                        <p:attrNameLst>
                                          <p:attrName>style.visibility</p:attrName>
                                        </p:attrNameLst>
                                      </p:cBhvr>
                                      <p:to>
                                        <p:strVal val="visible"/>
                                      </p:to>
                                    </p:set>
                                    <p:animEffect transition="in" filter="wipe(up)">
                                      <p:cBhvr>
                                        <p:cTn id="39" dur="500"/>
                                        <p:tgtEl>
                                          <p:spTgt spid="122883">
                                            <p:txEl>
                                              <p:pRg st="8" end="8"/>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22883">
                                            <p:txEl>
                                              <p:pRg st="9" end="9"/>
                                            </p:txEl>
                                          </p:spTgt>
                                        </p:tgtEl>
                                        <p:attrNameLst>
                                          <p:attrName>style.visibility</p:attrName>
                                        </p:attrNameLst>
                                      </p:cBhvr>
                                      <p:to>
                                        <p:strVal val="visible"/>
                                      </p:to>
                                    </p:set>
                                    <p:animEffect transition="in" filter="wipe(up)">
                                      <p:cBhvr>
                                        <p:cTn id="43" dur="500"/>
                                        <p:tgtEl>
                                          <p:spTgt spid="122883">
                                            <p:txEl>
                                              <p:pRg st="9" end="9"/>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122884">
                                            <p:txEl>
                                              <p:pRg st="0" end="0"/>
                                            </p:txEl>
                                          </p:spTgt>
                                        </p:tgtEl>
                                        <p:attrNameLst>
                                          <p:attrName>style.visibility</p:attrName>
                                        </p:attrNameLst>
                                      </p:cBhvr>
                                      <p:to>
                                        <p:strVal val="visible"/>
                                      </p:to>
                                    </p:set>
                                    <p:animEffect transition="in" filter="wipe(up)">
                                      <p:cBhvr>
                                        <p:cTn id="47" dur="500"/>
                                        <p:tgtEl>
                                          <p:spTgt spid="122884">
                                            <p:txEl>
                                              <p:pRg st="0" end="0"/>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122884">
                                            <p:txEl>
                                              <p:pRg st="1" end="1"/>
                                            </p:txEl>
                                          </p:spTgt>
                                        </p:tgtEl>
                                        <p:attrNameLst>
                                          <p:attrName>style.visibility</p:attrName>
                                        </p:attrNameLst>
                                      </p:cBhvr>
                                      <p:to>
                                        <p:strVal val="visible"/>
                                      </p:to>
                                    </p:set>
                                    <p:animEffect transition="in" filter="wipe(up)">
                                      <p:cBhvr>
                                        <p:cTn id="51" dur="500"/>
                                        <p:tgtEl>
                                          <p:spTgt spid="122884">
                                            <p:txEl>
                                              <p:pRg st="1" end="1"/>
                                            </p:txEl>
                                          </p:spTgt>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122884">
                                            <p:txEl>
                                              <p:pRg st="2" end="2"/>
                                            </p:txEl>
                                          </p:spTgt>
                                        </p:tgtEl>
                                        <p:attrNameLst>
                                          <p:attrName>style.visibility</p:attrName>
                                        </p:attrNameLst>
                                      </p:cBhvr>
                                      <p:to>
                                        <p:strVal val="visible"/>
                                      </p:to>
                                    </p:set>
                                    <p:animEffect transition="in" filter="wipe(up)">
                                      <p:cBhvr>
                                        <p:cTn id="55" dur="500"/>
                                        <p:tgtEl>
                                          <p:spTgt spid="122884">
                                            <p:txEl>
                                              <p:pRg st="2" end="2"/>
                                            </p:txEl>
                                          </p:spTgt>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122884">
                                            <p:txEl>
                                              <p:pRg st="3" end="3"/>
                                            </p:txEl>
                                          </p:spTgt>
                                        </p:tgtEl>
                                        <p:attrNameLst>
                                          <p:attrName>style.visibility</p:attrName>
                                        </p:attrNameLst>
                                      </p:cBhvr>
                                      <p:to>
                                        <p:strVal val="visible"/>
                                      </p:to>
                                    </p:set>
                                    <p:animEffect transition="in" filter="wipe(up)">
                                      <p:cBhvr>
                                        <p:cTn id="59" dur="500"/>
                                        <p:tgtEl>
                                          <p:spTgt spid="122884">
                                            <p:txEl>
                                              <p:pRg st="3" end="3"/>
                                            </p:txEl>
                                          </p:spTgt>
                                        </p:tgtEl>
                                      </p:cBhvr>
                                    </p:animEffect>
                                  </p:childTnLst>
                                </p:cTn>
                              </p:par>
                            </p:childTnLst>
                          </p:cTn>
                        </p:par>
                        <p:par>
                          <p:cTn id="60" fill="hold">
                            <p:stCondLst>
                              <p:cond delay="7000"/>
                            </p:stCondLst>
                            <p:childTnLst>
                              <p:par>
                                <p:cTn id="61" presetID="22" presetClass="entr" presetSubtype="1" fill="hold" nodeType="afterEffect">
                                  <p:stCondLst>
                                    <p:cond delay="0"/>
                                  </p:stCondLst>
                                  <p:childTnLst>
                                    <p:set>
                                      <p:cBhvr>
                                        <p:cTn id="62" dur="1" fill="hold">
                                          <p:stCondLst>
                                            <p:cond delay="0"/>
                                          </p:stCondLst>
                                        </p:cTn>
                                        <p:tgtEl>
                                          <p:spTgt spid="122884">
                                            <p:txEl>
                                              <p:pRg st="4" end="4"/>
                                            </p:txEl>
                                          </p:spTgt>
                                        </p:tgtEl>
                                        <p:attrNameLst>
                                          <p:attrName>style.visibility</p:attrName>
                                        </p:attrNameLst>
                                      </p:cBhvr>
                                      <p:to>
                                        <p:strVal val="visible"/>
                                      </p:to>
                                    </p:set>
                                    <p:animEffect transition="in" filter="wipe(up)">
                                      <p:cBhvr>
                                        <p:cTn id="63" dur="500"/>
                                        <p:tgtEl>
                                          <p:spTgt spid="122884">
                                            <p:txEl>
                                              <p:pRg st="4" end="4"/>
                                            </p:txEl>
                                          </p:spTgt>
                                        </p:tgtEl>
                                      </p:cBhvr>
                                    </p:animEffect>
                                  </p:childTnLst>
                                </p:cTn>
                              </p:par>
                            </p:childTnLst>
                          </p:cTn>
                        </p:par>
                        <p:par>
                          <p:cTn id="64" fill="hold">
                            <p:stCondLst>
                              <p:cond delay="7500"/>
                            </p:stCondLst>
                            <p:childTnLst>
                              <p:par>
                                <p:cTn id="65" presetID="22" presetClass="entr" presetSubtype="1" fill="hold" nodeType="afterEffect">
                                  <p:stCondLst>
                                    <p:cond delay="0"/>
                                  </p:stCondLst>
                                  <p:childTnLst>
                                    <p:set>
                                      <p:cBhvr>
                                        <p:cTn id="66" dur="1" fill="hold">
                                          <p:stCondLst>
                                            <p:cond delay="0"/>
                                          </p:stCondLst>
                                        </p:cTn>
                                        <p:tgtEl>
                                          <p:spTgt spid="122884">
                                            <p:txEl>
                                              <p:pRg st="5" end="5"/>
                                            </p:txEl>
                                          </p:spTgt>
                                        </p:tgtEl>
                                        <p:attrNameLst>
                                          <p:attrName>style.visibility</p:attrName>
                                        </p:attrNameLst>
                                      </p:cBhvr>
                                      <p:to>
                                        <p:strVal val="visible"/>
                                      </p:to>
                                    </p:set>
                                    <p:animEffect transition="in" filter="wipe(up)">
                                      <p:cBhvr>
                                        <p:cTn id="67" dur="500"/>
                                        <p:tgtEl>
                                          <p:spTgt spid="12288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4761</TotalTime>
  <Words>7638</Words>
  <Application>Microsoft Office PowerPoint</Application>
  <PresentationFormat>On-screen Show (4:3)</PresentationFormat>
  <Paragraphs>837</Paragraphs>
  <Slides>39</Slides>
  <Notes>39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Arial</vt:lpstr>
      <vt:lpstr>Calibri</vt:lpstr>
      <vt:lpstr>Century Gothic</vt:lpstr>
      <vt:lpstr>Times New Roman</vt:lpstr>
      <vt:lpstr>Trebuchet MS</vt:lpstr>
      <vt:lpstr>Wingdings</vt:lpstr>
      <vt:lpstr>Wingdings 2</vt:lpstr>
      <vt:lpstr>Verve</vt:lpstr>
      <vt:lpstr>Chapter 1</vt:lpstr>
      <vt:lpstr>At the end of this presentation, you should be able to:</vt:lpstr>
      <vt:lpstr>At the end of this presentation, you should be able to:</vt:lpstr>
      <vt:lpstr>Marketing—What’s It All About?</vt:lpstr>
      <vt:lpstr>Things a manager should do before and after deciding to produce and sell a bike</vt:lpstr>
      <vt:lpstr>Marketing Is Important to You</vt:lpstr>
      <vt:lpstr>Marketing Affects Innovation</vt:lpstr>
      <vt:lpstr>How should we define marketing?</vt:lpstr>
      <vt:lpstr>Marketing</vt:lpstr>
      <vt:lpstr>Identify Customer Needs</vt:lpstr>
      <vt:lpstr>Macro-Marketing</vt:lpstr>
      <vt:lpstr>Marketing Facilitates Production and Consumption (Exhibit 1-1)</vt:lpstr>
      <vt:lpstr>Separation Between Producers and Consumers</vt:lpstr>
      <vt:lpstr>Universal Functions of Marketing</vt:lpstr>
      <vt:lpstr>Overcoming Spatial Separation </vt:lpstr>
      <vt:lpstr>Who Performs Marketing Functions?</vt:lpstr>
      <vt:lpstr>Economic Systems</vt:lpstr>
      <vt:lpstr>Model of a Market-Directed Macro-Marketing System (Exhibit 1-2)</vt:lpstr>
      <vt:lpstr>Producers, consumers, and marketing specialists perform functions</vt:lpstr>
      <vt:lpstr>Marketing’s Role Has Changed a Lot Over the Years</vt:lpstr>
      <vt:lpstr>Discovering Customer Needs</vt:lpstr>
      <vt:lpstr>The Marketing Concept  (Exhibit 1-3)</vt:lpstr>
      <vt:lpstr>Checking Your Knowledge</vt:lpstr>
      <vt:lpstr>Some Differences in Outlook between Adopters of the Marketing Concept and Production-Oriented Managers (Exhibit 1–4) </vt:lpstr>
      <vt:lpstr>Some Differences in Outlook between Adopters of the Marketing Concept and Production-Oriented Managers (Exhibit 1–4) </vt:lpstr>
      <vt:lpstr>The Marketing Concept and Customer Value</vt:lpstr>
      <vt:lpstr>Customer Value Equals Benefits, Minus Costs (Exhibit 1-5)</vt:lpstr>
      <vt:lpstr>Checking Your Knowledge</vt:lpstr>
      <vt:lpstr>Checking Your Knowledge</vt:lpstr>
      <vt:lpstr>Putting It All Together (Exhibit 1-6)</vt:lpstr>
      <vt:lpstr>The Marketing Concept Applies in Nonprofit Organizations</vt:lpstr>
      <vt:lpstr>Marketing Concept Used by Nonprofit Services</vt:lpstr>
      <vt:lpstr>The Micro-Macro  Dilemma</vt:lpstr>
      <vt:lpstr>Society’s needs must be considered</vt:lpstr>
      <vt:lpstr>The Marketing Concept, Social Responsibility, and Marketing Ethics</vt:lpstr>
      <vt:lpstr>Social Responsibility</vt:lpstr>
      <vt:lpstr>Sample Criticisms of Marketing (Exhibit 1-8)</vt:lpstr>
      <vt:lpstr>Key Terms</vt:lpstr>
      <vt:lpstr>Key Terms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Jagruti</dc:creator>
  <cp:lastModifiedBy>Lefort, Jazmine</cp:lastModifiedBy>
  <cp:revision>1164</cp:revision>
  <dcterms:created xsi:type="dcterms:W3CDTF">2010-05-28T04:39:50Z</dcterms:created>
  <dcterms:modified xsi:type="dcterms:W3CDTF">2018-02-22T13:49:31Z</dcterms:modified>
</cp:coreProperties>
</file>